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3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21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2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6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47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62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9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0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36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77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8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F017-5E3A-4C26-8AFA-08B3AC8653E0}" type="datetimeFigureOut">
              <a:rPr lang="en-IN" smtClean="0"/>
              <a:t>16-07-2021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2EEFB0-1D72-4ADC-B236-5F4535217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2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5CA-786E-4A00-BBF8-32AFE18D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61965"/>
            <a:ext cx="7766936" cy="2088871"/>
          </a:xfrm>
        </p:spPr>
        <p:txBody>
          <a:bodyPr/>
          <a:lstStyle/>
          <a:p>
            <a:pPr algn="ctr"/>
            <a:r>
              <a:rPr lang="en-US" dirty="0"/>
              <a:t>SoC</a:t>
            </a:r>
            <a:br>
              <a:rPr lang="en-US" dirty="0"/>
            </a:br>
            <a:r>
              <a:rPr lang="en-US" dirty="0"/>
              <a:t>Data Driven Astronomy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0353-0A05-4B69-BBD4-1AA16849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227" y="4237264"/>
            <a:ext cx="7766936" cy="1096899"/>
          </a:xfrm>
        </p:spPr>
        <p:txBody>
          <a:bodyPr/>
          <a:lstStyle/>
          <a:p>
            <a:r>
              <a:rPr lang="en-US" dirty="0"/>
              <a:t>Anubhav Bhatla</a:t>
            </a:r>
          </a:p>
          <a:p>
            <a:r>
              <a:rPr lang="en-US" dirty="0"/>
              <a:t>200070008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67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B765-5965-4E3D-87C7-04BA9CF6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Image Integrity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8084-1E40-43A5-B2B3-4126F1C7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Image Integrity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for Journalists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for Scientists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for the General Public</a:t>
            </a:r>
          </a:p>
        </p:txBody>
      </p:sp>
    </p:spTree>
    <p:extLst>
      <p:ext uri="{BB962C8B-B14F-4D97-AF65-F5344CB8AC3E}">
        <p14:creationId xmlns:p14="http://schemas.microsoft.com/office/powerpoint/2010/main" val="336758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0285-784E-41CC-BFFF-44F1CC31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Repairing Blemishes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EFD4-C7A8-4FCD-993C-EE62563C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Tools to repair Image blemishes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Pencil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Paintbrush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Clone stamp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Healing brush</a:t>
            </a:r>
          </a:p>
          <a:p>
            <a:r>
              <a:rPr lang="en-US" sz="2000" dirty="0"/>
              <a:t>Layer Blending Modes – Difference Mode</a:t>
            </a:r>
          </a:p>
          <a:p>
            <a:r>
              <a:rPr lang="en-US" sz="2000" dirty="0"/>
              <a:t>Manually Assembling Image Mosaics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Using a Layer Mask and Paintbrush tool for blending two layers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1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4FF1-BBC1-4210-8650-9D139261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Light Levels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B1B5-12C5-4559-9608-531FF4CA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Light levels in space</a:t>
            </a:r>
          </a:p>
          <a:p>
            <a:r>
              <a:rPr lang="en-US" sz="2000" dirty="0"/>
              <a:t>Definitions of Aperture &amp; Exposure </a:t>
            </a:r>
          </a:p>
          <a:p>
            <a:r>
              <a:rPr lang="en-US" sz="2000" dirty="0"/>
              <a:t>Problems with Underexposing &amp; Overexposing</a:t>
            </a:r>
          </a:p>
          <a:p>
            <a:r>
              <a:rPr lang="en-US" sz="2000" dirty="0"/>
              <a:t>Surface Reflectance (Albedo)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372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069-FD72-42E3-BB1A-85466BDD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Image File Formats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290C-C399-4A3C-B054-A7B4420D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Different file formats</a:t>
            </a:r>
          </a:p>
          <a:p>
            <a:r>
              <a:rPr lang="en-US" sz="2000" dirty="0"/>
              <a:t>Lossless Compression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LZW 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Huffman Encoding</a:t>
            </a:r>
          </a:p>
          <a:p>
            <a:r>
              <a:rPr lang="en-US" sz="2000" dirty="0"/>
              <a:t>Lossy Compression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Discrete Cosine Transformation (DCT)</a:t>
            </a:r>
          </a:p>
          <a:p>
            <a:r>
              <a:rPr lang="en-IN" sz="2000" dirty="0"/>
              <a:t>Downsampling</a:t>
            </a:r>
          </a:p>
          <a:p>
            <a:r>
              <a:rPr lang="en-IN" sz="2000" dirty="0"/>
              <a:t>Blurring and applying Lossy compression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5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672E-2F1D-4C7A-964B-ADCB054E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Size and Resolution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BD84-78EB-4927-9855-ABD965D2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Upsampling</a:t>
            </a:r>
          </a:p>
          <a:p>
            <a:r>
              <a:rPr lang="en-US" sz="2000" dirty="0"/>
              <a:t>Pixel Scale &amp; Resolving Power</a:t>
            </a:r>
          </a:p>
          <a:p>
            <a:r>
              <a:rPr lang="en-US" sz="2000" dirty="0"/>
              <a:t>Aspect Ratio</a:t>
            </a:r>
          </a:p>
          <a:p>
            <a:r>
              <a:rPr lang="en-US" sz="2000" dirty="0"/>
              <a:t>Different Methods of Resampling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Bicubic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Bilinear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Nearest Neighbor</a:t>
            </a:r>
          </a:p>
          <a:p>
            <a:r>
              <a:rPr lang="en-US" sz="2000" dirty="0"/>
              <a:t>Using Smart Objects</a:t>
            </a:r>
          </a:p>
          <a:p>
            <a:r>
              <a:rPr lang="en-US" sz="2000" dirty="0"/>
              <a:t>Adding Scale Bars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4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2581-5F05-43C1-8E6D-CA1FB75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Basics of Python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A51E-F5E0-4F57-9EBA-9EA88DEE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Setting up Python</a:t>
            </a:r>
          </a:p>
          <a:p>
            <a:r>
              <a:rPr lang="en-US" sz="2000" dirty="0"/>
              <a:t>Functions in Python</a:t>
            </a:r>
          </a:p>
          <a:p>
            <a:r>
              <a:rPr lang="en-US" sz="2000" dirty="0"/>
              <a:t>Packages: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NumPy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SciPy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Matplotlib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Astropy</a:t>
            </a:r>
          </a:p>
        </p:txBody>
      </p:sp>
    </p:spTree>
    <p:extLst>
      <p:ext uri="{BB962C8B-B14F-4D97-AF65-F5344CB8AC3E}">
        <p14:creationId xmlns:p14="http://schemas.microsoft.com/office/powerpoint/2010/main" val="89983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BC3E-281F-444D-AF9A-3AF8B1E4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Calculating Mean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75F6-35F8-454C-A006-B1EB48CB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Python arrays</a:t>
            </a:r>
          </a:p>
          <a:p>
            <a:r>
              <a:rPr lang="en-US" sz="2000" dirty="0"/>
              <a:t>Introduction to NumPy arrays</a:t>
            </a:r>
          </a:p>
          <a:p>
            <a:r>
              <a:rPr lang="en-US" sz="2000" dirty="0"/>
              <a:t>Reading NumPy arrays from a CSV file</a:t>
            </a:r>
          </a:p>
          <a:p>
            <a:r>
              <a:rPr lang="en-US" sz="2000" dirty="0"/>
              <a:t>NumPy array operations</a:t>
            </a:r>
          </a:p>
          <a:p>
            <a:r>
              <a:rPr lang="en-US" sz="2000" dirty="0"/>
              <a:t>Mean of datasets</a:t>
            </a:r>
          </a:p>
          <a:p>
            <a:r>
              <a:rPr lang="en-US" sz="2000" dirty="0"/>
              <a:t>Working with FITS files</a:t>
            </a:r>
          </a:p>
          <a:p>
            <a:r>
              <a:rPr lang="en-US" sz="2000" dirty="0"/>
              <a:t>Plotting FITS images</a:t>
            </a:r>
          </a:p>
          <a:p>
            <a:r>
              <a:rPr lang="en-US" sz="2000" dirty="0"/>
              <a:t>Mean of a set of FITS files</a:t>
            </a:r>
          </a:p>
        </p:txBody>
      </p:sp>
    </p:spTree>
    <p:extLst>
      <p:ext uri="{BB962C8B-B14F-4D97-AF65-F5344CB8AC3E}">
        <p14:creationId xmlns:p14="http://schemas.microsoft.com/office/powerpoint/2010/main" val="7158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897-C925-40AE-9E82-DDF97D12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Median over Mean?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2B32-C627-4EAC-BF0E-09709C7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Time and Memory for NumPy arrays</a:t>
            </a:r>
          </a:p>
          <a:p>
            <a:r>
              <a:rPr lang="en-US" sz="2000" dirty="0"/>
              <a:t>Binapprox Algorithm</a:t>
            </a:r>
          </a:p>
          <a:p>
            <a:r>
              <a:rPr lang="en-US" sz="2000" dirty="0"/>
              <a:t>Binapprox on FITS files</a:t>
            </a:r>
          </a:p>
          <a:p>
            <a:r>
              <a:rPr lang="en-US" sz="2000" dirty="0"/>
              <a:t>Equatorial Coordinates</a:t>
            </a:r>
          </a:p>
          <a:p>
            <a:r>
              <a:rPr lang="en-US" sz="2000" dirty="0"/>
              <a:t>Right Ascension &amp; Declination</a:t>
            </a:r>
          </a:p>
          <a:p>
            <a:r>
              <a:rPr lang="en-US" sz="2000" dirty="0"/>
              <a:t>Calculating Angular Distance</a:t>
            </a:r>
          </a:p>
          <a:p>
            <a:r>
              <a:rPr lang="en-US" sz="2000" dirty="0"/>
              <a:t>Crossmatching BSS and SuperCOSMOS catalogues</a:t>
            </a:r>
          </a:p>
          <a:p>
            <a:r>
              <a:rPr lang="en-US" sz="2000" dirty="0"/>
              <a:t>Binary Search</a:t>
            </a:r>
          </a:p>
          <a:p>
            <a:r>
              <a:rPr lang="en-US" sz="2000" dirty="0"/>
              <a:t>k-d trees</a:t>
            </a:r>
          </a:p>
        </p:txBody>
      </p:sp>
    </p:spTree>
    <p:extLst>
      <p:ext uri="{BB962C8B-B14F-4D97-AF65-F5344CB8AC3E}">
        <p14:creationId xmlns:p14="http://schemas.microsoft.com/office/powerpoint/2010/main" val="3953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F9D4-AAF5-4B96-A006-3330DF1E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Databases and SQL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D307-29C5-4199-9238-46C8CAB9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SQL queries</a:t>
            </a:r>
          </a:p>
          <a:p>
            <a:r>
              <a:rPr lang="en-US" sz="2000" dirty="0"/>
              <a:t>Planet Statistics</a:t>
            </a:r>
          </a:p>
          <a:p>
            <a:r>
              <a:rPr lang="en-US" sz="2000" dirty="0"/>
              <a:t>Multi-Planet Systems</a:t>
            </a:r>
          </a:p>
          <a:p>
            <a:r>
              <a:rPr lang="en-US" sz="2000" dirty="0"/>
              <a:t>Creating Tables</a:t>
            </a:r>
          </a:p>
          <a:p>
            <a:r>
              <a:rPr lang="en-US" sz="2000" dirty="0"/>
              <a:t>Copying CSV data into tables</a:t>
            </a:r>
          </a:p>
          <a:p>
            <a:r>
              <a:rPr lang="en-US" sz="2000" dirty="0"/>
              <a:t>Combining SQL and Python</a:t>
            </a:r>
          </a:p>
          <a:p>
            <a:r>
              <a:rPr lang="en-US" sz="2000" dirty="0"/>
              <a:t>SQL vs Python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6695-5F3D-4AEB-9862-73FCD8D7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Decision Trees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81C9-1619-49D7-8FDD-F8EEDCE8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Decision Tree Regressor</a:t>
            </a:r>
          </a:p>
          <a:p>
            <a:r>
              <a:rPr lang="en-US" sz="2000" dirty="0"/>
              <a:t>Overfitting and tree depth</a:t>
            </a:r>
          </a:p>
          <a:p>
            <a:r>
              <a:rPr lang="en-US" sz="2000" dirty="0"/>
              <a:t>k-fold Cross Validation</a:t>
            </a:r>
          </a:p>
          <a:p>
            <a:r>
              <a:rPr lang="en-US" sz="2000" dirty="0"/>
              <a:t>Decision Tree Classifier</a:t>
            </a:r>
          </a:p>
          <a:p>
            <a:r>
              <a:rPr lang="en-US" sz="2000" dirty="0"/>
              <a:t>Confusion Matrices</a:t>
            </a:r>
          </a:p>
          <a:p>
            <a:r>
              <a:rPr lang="en-US" sz="2000" dirty="0"/>
              <a:t>Random forests Classification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575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C49C-BB1C-4D9E-8BD9-5E306B85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823" y="1889629"/>
            <a:ext cx="7766936" cy="1646302"/>
          </a:xfrm>
        </p:spPr>
        <p:txBody>
          <a:bodyPr/>
          <a:lstStyle/>
          <a:p>
            <a:r>
              <a:rPr lang="en-US" dirty="0"/>
              <a:t>Basics of Digital Imaging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8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119-221D-4BB5-96A6-CDA2127B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Pixels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7872-8414-48F9-9D9E-CE608DA5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Pixel Values</a:t>
            </a:r>
          </a:p>
          <a:p>
            <a:r>
              <a:rPr lang="en-US" sz="2000" dirty="0"/>
              <a:t>Adjustment 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Brightness and Contrast</a:t>
            </a:r>
          </a:p>
          <a:p>
            <a:r>
              <a:rPr lang="en-US" sz="2000" dirty="0"/>
              <a:t>Non-destructive Cropping</a:t>
            </a:r>
          </a:p>
          <a:p>
            <a:r>
              <a:rPr lang="en-US" sz="2000" dirty="0"/>
              <a:t>Color to Grayscale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Black and White Adjustment Layer</a:t>
            </a:r>
          </a:p>
        </p:txBody>
      </p:sp>
    </p:spTree>
    <p:extLst>
      <p:ext uri="{BB962C8B-B14F-4D97-AF65-F5344CB8AC3E}">
        <p14:creationId xmlns:p14="http://schemas.microsoft.com/office/powerpoint/2010/main" val="318048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48AE-83B2-40A2-A87A-0E70CCBE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Histograms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E57D-40BF-4E16-9A82-40865CB9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Bit Depth</a:t>
            </a:r>
          </a:p>
          <a:p>
            <a:r>
              <a:rPr lang="en-US" sz="2000" dirty="0"/>
              <a:t>8-bit VS 16-bit images</a:t>
            </a:r>
          </a:p>
          <a:p>
            <a:r>
              <a:rPr lang="en-US" sz="2000" dirty="0"/>
              <a:t>Histogram</a:t>
            </a:r>
          </a:p>
          <a:p>
            <a:r>
              <a:rPr lang="en-US" sz="2000" dirty="0"/>
              <a:t>Effects of changing Brightness &amp; Contrast</a:t>
            </a:r>
          </a:p>
          <a:p>
            <a:r>
              <a:rPr lang="en-US" sz="2000" dirty="0"/>
              <a:t>Adjusting Level / Histogram Stretching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8877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4760</TotalTime>
  <Words>301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SoC Data Driven Astronomy</vt:lpstr>
      <vt:lpstr>Basics of Python</vt:lpstr>
      <vt:lpstr>Calculating Mean</vt:lpstr>
      <vt:lpstr>Median over Mean?</vt:lpstr>
      <vt:lpstr>Databases and SQL</vt:lpstr>
      <vt:lpstr>Decision Trees</vt:lpstr>
      <vt:lpstr>Basics of Digital Imaging</vt:lpstr>
      <vt:lpstr>Pixels</vt:lpstr>
      <vt:lpstr>Histograms</vt:lpstr>
      <vt:lpstr>Image Integrity</vt:lpstr>
      <vt:lpstr>Repairing Blemishes</vt:lpstr>
      <vt:lpstr>Light Levels</vt:lpstr>
      <vt:lpstr>Image File Formats</vt:lpstr>
      <vt:lpstr>Size and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Data Driven Astronomy</dc:title>
  <dc:creator>Anubhav Bhatla</dc:creator>
  <cp:lastModifiedBy>Anubhav Bhatla</cp:lastModifiedBy>
  <cp:revision>26</cp:revision>
  <dcterms:created xsi:type="dcterms:W3CDTF">2021-07-10T07:13:47Z</dcterms:created>
  <dcterms:modified xsi:type="dcterms:W3CDTF">2021-07-17T11:57:08Z</dcterms:modified>
</cp:coreProperties>
</file>