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9" r:id="rId2"/>
  </p:sldMasterIdLst>
  <p:notesMasterIdLst>
    <p:notesMasterId r:id="rId13"/>
  </p:notesMasterIdLst>
  <p:sldIdLst>
    <p:sldId id="259" r:id="rId3"/>
    <p:sldId id="267" r:id="rId4"/>
    <p:sldId id="268" r:id="rId5"/>
    <p:sldId id="270" r:id="rId6"/>
    <p:sldId id="271" r:id="rId7"/>
    <p:sldId id="272" r:id="rId8"/>
    <p:sldId id="273" r:id="rId9"/>
    <p:sldId id="274" r:id="rId10"/>
    <p:sldId id="275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07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47"/>
    <p:restoredTop sz="94633"/>
  </p:normalViewPr>
  <p:slideViewPr>
    <p:cSldViewPr snapToGrid="0" snapToObjects="1">
      <p:cViewPr varScale="1">
        <p:scale>
          <a:sx n="102" d="100"/>
          <a:sy n="102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8D071-DBEB-0A45-A29C-0E76F6B5CF4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58A4D-DFE5-CD42-8517-AAB54406A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73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6D5B4C3-9B00-474A-97E8-C13B4A35C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1831"/>
            <a:ext cx="9144000" cy="1655762"/>
          </a:xfrm>
        </p:spPr>
        <p:txBody>
          <a:bodyPr/>
          <a:lstStyle>
            <a:lvl1pPr marL="0" indent="0" algn="l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D22AE50-6F90-E24E-B822-6568D311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032145"/>
            <a:ext cx="9144000" cy="11441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2EB50-2D06-0F47-91A8-A0077BC58D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8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9C3A92E6-32C2-FB44-B5B2-762BF2663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36516" y="956441"/>
            <a:ext cx="10417284" cy="5342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4E849984-83FA-4B45-A602-6A412FE0CC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299200"/>
            <a:ext cx="3873500" cy="355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6088-92BE-7449-8B28-318FAB3F2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4138612" cy="142995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42DAB-D135-604C-8CA5-59E8EBB19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2673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FE57F-E4E9-7543-83FD-1DD747CAD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71750"/>
            <a:ext cx="4138612" cy="38290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E940D73-0AAB-1944-9712-6637A75B1A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324600"/>
            <a:ext cx="3873500" cy="3302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215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2C89-5587-0348-8D17-7C08B2EA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421" y="956440"/>
            <a:ext cx="4011228" cy="116664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21D3EC-E376-5D4E-835F-620AC359D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62167" y="956441"/>
            <a:ext cx="6172200" cy="532370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5B150-6498-3B43-813F-7D37535FB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5420" y="2291254"/>
            <a:ext cx="4011229" cy="398889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31420AC-1CC6-B24D-864B-D3A8C0514E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280150"/>
            <a:ext cx="3873500" cy="37465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75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7F930-5302-8041-8D70-01651E157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217" y="1351721"/>
            <a:ext cx="10555357" cy="231726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F13BE-DC53-5D42-92BC-B1405D01D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217" y="4228203"/>
            <a:ext cx="10555357" cy="13774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83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07BF-1F09-3444-AFBA-78A9352F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38948"/>
            <a:ext cx="10515600" cy="246469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2515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501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AA9E0-FD26-B94E-9B92-E4BB7FDA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2F48-A24B-4049-960D-8B798AEFA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516" y="2449386"/>
            <a:ext cx="10417284" cy="3805364"/>
          </a:xfrm>
        </p:spPr>
        <p:txBody>
          <a:bodyPr/>
          <a:lstStyle>
            <a:lvl1pPr>
              <a:buClr>
                <a:srgbClr val="B30738"/>
              </a:buClr>
              <a:defRPr b="0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>
              <a:buClr>
                <a:srgbClr val="B30738"/>
              </a:buCl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>
              <a:buClr>
                <a:srgbClr val="B30738"/>
              </a:buCl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>
              <a:buClr>
                <a:srgbClr val="B30738"/>
              </a:buCl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>
              <a:buClr>
                <a:srgbClr val="B30738"/>
              </a:buCl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4C7CA-926E-AD42-9C16-D63E0CBCB0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254750"/>
            <a:ext cx="3873500" cy="40005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07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55421C-28F7-134B-8F0E-FE7D28044B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07617" y="1170297"/>
            <a:ext cx="2316923" cy="21580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2731D7-31B8-F741-9BC2-7ACCA951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035" y="1170297"/>
            <a:ext cx="10379765" cy="4683851"/>
          </a:xfrm>
        </p:spPr>
        <p:txBody>
          <a:bodyPr>
            <a:normAutofit/>
          </a:bodyPr>
          <a:lstStyle>
            <a:lvl1pPr>
              <a:defRPr sz="6000" b="0" i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3C62840-6E05-504B-B2F6-709D240E69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9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0691-0E51-0642-89F8-2E84D8B86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74316-63BB-3446-BDDD-074CD2479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77103"/>
            <a:ext cx="10515600" cy="141254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D355E-B4A2-6F4F-B305-737A32A3AC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7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12F8-AE85-BC4D-8ACE-BD36C704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E9A7C-E733-9C48-89C3-E86466101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6516" y="2438399"/>
            <a:ext cx="5083284" cy="3829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53515-618E-BC46-A98D-B716B4327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38399"/>
            <a:ext cx="5181600" cy="3829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F872C4E-C1EA-6E4F-ACE3-4DD19FF177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7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EAC0-550E-1740-BE53-8E9F0A34C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420" y="882869"/>
            <a:ext cx="10419967" cy="8078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707B4-CFB5-CF4A-9970-F7B61DECC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5421" y="1839309"/>
            <a:ext cx="5062154" cy="6657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A7258-4408-8940-BE1F-BB96B8277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5421" y="2653695"/>
            <a:ext cx="5062154" cy="36074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E6BE5-8409-9441-A406-BB5D9E6F9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39309"/>
            <a:ext cx="5183188" cy="6657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3EBE53-5EFB-6744-957B-B93F2D10C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53695"/>
            <a:ext cx="5183188" cy="36074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0A5D7E1-E327-DF48-B848-9BDF99F875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61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31D7-31B8-F741-9BC2-7ACCA951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1170297"/>
            <a:ext cx="10417284" cy="11441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3651EA50-74CA-AA48-8D7F-2B85A97EE6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1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31D7-31B8-F741-9BC2-7ACCA951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5973418"/>
            <a:ext cx="6467584" cy="5751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5F1C41BA-7C2D-F548-A588-7F002DC23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36516" y="956441"/>
            <a:ext cx="10417284" cy="486788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AC4C19D-273F-DD4F-AB1E-92F31DD503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5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31D7-31B8-F741-9BC2-7ACCA951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5973418"/>
            <a:ext cx="6524734" cy="5751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5F1C41BA-7C2D-F548-A588-7F002DC23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36516" y="956441"/>
            <a:ext cx="10417284" cy="486788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A9A9976-053D-644A-ACDD-10A8928C18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52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58DCC4-D98B-2742-9141-E813C534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1170297"/>
            <a:ext cx="10417284" cy="1144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1E8D8-70CD-BF4D-805E-3BA2B3E84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6516" y="2449386"/>
            <a:ext cx="10417284" cy="383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FD0265-AE87-AC4A-BBB3-EF8B93299236}"/>
              </a:ext>
            </a:extLst>
          </p:cNvPr>
          <p:cNvCxnSpPr>
            <a:cxnSpLocks/>
          </p:cNvCxnSpPr>
          <p:nvPr userDrawn="1"/>
        </p:nvCxnSpPr>
        <p:spPr>
          <a:xfrm>
            <a:off x="936516" y="730089"/>
            <a:ext cx="1125548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606507F-9FCF-7C40-9CCC-8081F5D27FC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050924" y="471954"/>
            <a:ext cx="3880944" cy="16010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15C687-9087-C947-AB5A-223EF7DA7E9A}"/>
              </a:ext>
            </a:extLst>
          </p:cNvPr>
          <p:cNvCxnSpPr>
            <a:cxnSpLocks/>
          </p:cNvCxnSpPr>
          <p:nvPr userDrawn="1"/>
        </p:nvCxnSpPr>
        <p:spPr>
          <a:xfrm>
            <a:off x="936516" y="388502"/>
            <a:ext cx="1125548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3AF69D0A-C2A3-A54B-87B3-155829A53D5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32474" y="160495"/>
            <a:ext cx="804042" cy="804042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A6E712-938E-934E-86D2-CF80E3166B5B}"/>
              </a:ext>
            </a:extLst>
          </p:cNvPr>
          <p:cNvCxnSpPr>
            <a:cxnSpLocks/>
          </p:cNvCxnSpPr>
          <p:nvPr userDrawn="1"/>
        </p:nvCxnSpPr>
        <p:spPr>
          <a:xfrm>
            <a:off x="936516" y="6652668"/>
            <a:ext cx="1041728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5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51" r:id="rId4"/>
    <p:sldLayoutId id="2147483652" r:id="rId5"/>
    <p:sldLayoutId id="2147483653" r:id="rId6"/>
    <p:sldLayoutId id="2147483654" r:id="rId7"/>
    <p:sldLayoutId id="2147483667" r:id="rId8"/>
    <p:sldLayoutId id="2147483668" r:id="rId9"/>
    <p:sldLayoutId id="2147483655" r:id="rId10"/>
    <p:sldLayoutId id="2147483656" r:id="rId11"/>
    <p:sldLayoutId id="214748365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B30738"/>
        </a:buClr>
        <a:buFont typeface="Arial" panose="020B0604020202020204" pitchFamily="34" charset="0"/>
        <a:buChar char="•"/>
        <a:defRPr sz="2400" b="0" i="0" kern="1200">
          <a:solidFill>
            <a:schemeClr val="tx1">
              <a:lumMod val="65000"/>
              <a:lumOff val="35000"/>
            </a:schemeClr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B30738"/>
        </a:buClr>
        <a:buFont typeface="Arial" panose="020B0604020202020204" pitchFamily="34" charset="0"/>
        <a:buChar char="•"/>
        <a:defRPr sz="2000" b="0" i="0" kern="1200">
          <a:solidFill>
            <a:schemeClr val="tx1">
              <a:lumMod val="65000"/>
              <a:lumOff val="35000"/>
            </a:schemeClr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B30738"/>
        </a:buClr>
        <a:buFont typeface="Arial" panose="020B0604020202020204" pitchFamily="34" charset="0"/>
        <a:buChar char="•"/>
        <a:defRPr sz="1800" b="0" i="0" kern="1200">
          <a:solidFill>
            <a:schemeClr val="tx1">
              <a:lumMod val="65000"/>
              <a:lumOff val="35000"/>
            </a:schemeClr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B30738"/>
        </a:buClr>
        <a:buFont typeface="Arial" panose="020B0604020202020204" pitchFamily="34" charset="0"/>
        <a:buChar char="•"/>
        <a:defRPr sz="1600" b="0" i="0" kern="1200">
          <a:solidFill>
            <a:schemeClr val="tx1">
              <a:lumMod val="65000"/>
              <a:lumOff val="35000"/>
            </a:schemeClr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B30738"/>
        </a:buClr>
        <a:buFont typeface="Arial" panose="020B0604020202020204" pitchFamily="34" charset="0"/>
        <a:buChar char="•"/>
        <a:defRPr sz="1400" b="0" i="0" kern="1200">
          <a:solidFill>
            <a:schemeClr val="tx1">
              <a:lumMod val="65000"/>
              <a:lumOff val="35000"/>
            </a:schemeClr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30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EF7EA9-7F89-AB44-B414-A35A39B8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0015"/>
            <a:ext cx="10515600" cy="642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578A8-B26A-4945-96B6-DF5E5BC7D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697162"/>
            <a:ext cx="10515600" cy="3246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 err="1"/>
              <a:t>Secod</a:t>
            </a:r>
            <a:r>
              <a:rPr lang="en-US" dirty="0"/>
              <a:t>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4CFB0A-34C6-5D42-83C5-6E58C3499080}"/>
              </a:ext>
            </a:extLst>
          </p:cNvPr>
          <p:cNvCxnSpPr>
            <a:cxnSpLocks/>
          </p:cNvCxnSpPr>
          <p:nvPr userDrawn="1"/>
        </p:nvCxnSpPr>
        <p:spPr>
          <a:xfrm>
            <a:off x="956394" y="730089"/>
            <a:ext cx="112554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06B758-975E-984A-8DF2-F551E50A3FBA}"/>
              </a:ext>
            </a:extLst>
          </p:cNvPr>
          <p:cNvCxnSpPr>
            <a:cxnSpLocks/>
          </p:cNvCxnSpPr>
          <p:nvPr userDrawn="1"/>
        </p:nvCxnSpPr>
        <p:spPr>
          <a:xfrm>
            <a:off x="956394" y="388502"/>
            <a:ext cx="112554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BCBDF38-9EC5-8347-AE99-4FA5381A78A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050924" y="472981"/>
            <a:ext cx="3880944" cy="1726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A5D1952-D4DE-0B48-9AEC-F81A6CB6ED0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32474" y="157274"/>
            <a:ext cx="804042" cy="80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4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AF3DE3F-7502-904F-9BAB-B1F5DEA23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0012"/>
            <a:ext cx="9144000" cy="1655762"/>
          </a:xfrm>
        </p:spPr>
        <p:txBody>
          <a:bodyPr/>
          <a:lstStyle/>
          <a:p>
            <a:r>
              <a:rPr lang="en-US" dirty="0"/>
              <a:t>Presenter’s Name: Anubhav </a:t>
            </a:r>
            <a:r>
              <a:rPr lang="en-US" dirty="0" err="1"/>
              <a:t>Gahlot</a:t>
            </a:r>
            <a:endParaRPr lang="en-US" dirty="0"/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Presenters Title: Leverage Principal Component Analysis to Efficiently Reduce IOT Data Sizes without Compromising their Accuracy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818BAB-0338-734A-B1E8-2463F3B2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Title: CSEN493-49 Directed Research</a:t>
            </a:r>
            <a:br>
              <a:rPr lang="en-US" dirty="0"/>
            </a:br>
            <a:r>
              <a:rPr lang="en-US" dirty="0"/>
              <a:t>	   </a:t>
            </a:r>
            <a:r>
              <a:rPr lang="en-US" sz="2700" b="0" dirty="0"/>
              <a:t>Under the guidance of Dr. </a:t>
            </a:r>
            <a:r>
              <a:rPr lang="en-US" sz="27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Behnam</a:t>
            </a:r>
            <a:r>
              <a:rPr lang="en-US" sz="2700" b="0" dirty="0"/>
              <a:t> </a:t>
            </a:r>
            <a:r>
              <a:rPr lang="en-US" sz="2700" b="0" dirty="0" err="1"/>
              <a:t>Dezfouli</a:t>
            </a:r>
            <a:endParaRPr lang="en-US" sz="2700" b="0" dirty="0"/>
          </a:p>
        </p:txBody>
      </p:sp>
    </p:spTree>
    <p:extLst>
      <p:ext uri="{BB962C8B-B14F-4D97-AF65-F5344CB8AC3E}">
        <p14:creationId xmlns:p14="http://schemas.microsoft.com/office/powerpoint/2010/main" val="394516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7E1C-8723-2C4E-AC34-7E5C81A1A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58" y="2856924"/>
            <a:ext cx="10417284" cy="114415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ffectLst/>
                <a:ea typeface="Aptos" panose="020B0004020202020204" pitchFamily="34" charset="0"/>
              </a:rPr>
              <a:t>Thank You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F6654-1822-4D46-9F53-5F69423EB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44706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047EB34-1795-F044-96D4-F0CE67C5E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/>
                <a:ea typeface="Times New Roman" panose="02020603050405020304" pitchFamily="18" charset="0"/>
              </a:rPr>
              <a:t>The term "Internet of Things" (IoT) refers to a quickly growing network of gadgets with sensors, software, and connectivity that gather and share data in a variety of settings.</a:t>
            </a:r>
            <a:r>
              <a:rPr lang="en-US" sz="4000" dirty="0">
                <a:effectLst/>
              </a:rPr>
              <a:t> </a:t>
            </a:r>
            <a:br>
              <a:rPr lang="en-US" sz="4000" dirty="0"/>
            </a:br>
            <a:endParaRPr lang="en-US" sz="12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F40F73-6686-0947-B7B6-D4D520FBE1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11843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7E1C-8723-2C4E-AC34-7E5C81A1A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982406"/>
            <a:ext cx="10417284" cy="1144151"/>
          </a:xfrm>
        </p:spPr>
        <p:txBody>
          <a:bodyPr/>
          <a:lstStyle/>
          <a:p>
            <a:r>
              <a:rPr lang="en-US" dirty="0"/>
              <a:t>Need for IoT data size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47A53-04E7-8E49-A877-F5B5EE7D3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516" y="2126557"/>
            <a:ext cx="10417284" cy="4089200"/>
          </a:xfrm>
        </p:spPr>
        <p:txBody>
          <a:bodyPr>
            <a:noAutofit/>
          </a:bodyPr>
          <a:lstStyle/>
          <a:p>
            <a:pPr marL="571500" lvl="1" indent="-342900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is essential for:</a:t>
            </a:r>
          </a:p>
          <a:p>
            <a:pPr lvl="2" indent="-457200">
              <a:spcBef>
                <a:spcPts val="0"/>
              </a:spcBef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analytics</a:t>
            </a:r>
          </a:p>
          <a:p>
            <a:pPr lvl="2" indent="-457200">
              <a:spcBef>
                <a:spcPts val="0"/>
              </a:spcBef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</a:p>
          <a:p>
            <a:pPr lvl="2" indent="-457200">
              <a:spcBef>
                <a:spcPts val="0"/>
              </a:spcBef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 decision-making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Rapid Rise of the Internet of Things generates large amounts of data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ey concerns </a:t>
            </a:r>
          </a:p>
          <a:p>
            <a:pPr lvl="1"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torage of Data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Rising data storage costs </a:t>
            </a:r>
          </a:p>
          <a:p>
            <a:pPr lvl="1"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anagement of Data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transmission has bandwidth constraints</a:t>
            </a:r>
          </a:p>
          <a:p>
            <a:pPr lvl="1"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rocessing of Data </a:t>
            </a:r>
          </a:p>
          <a:p>
            <a:pPr marL="0" indent="0">
              <a:buNone/>
            </a:pPr>
            <a:endParaRPr lang="en-US" dirty="0">
              <a:solidFill>
                <a:srgbClr val="B30738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F6654-1822-4D46-9F53-5F69423EB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785196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7E1C-8723-2C4E-AC34-7E5C81A1A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58" y="724642"/>
            <a:ext cx="10417284" cy="1144151"/>
          </a:xfrm>
        </p:spPr>
        <p:txBody>
          <a:bodyPr/>
          <a:lstStyle/>
          <a:p>
            <a:r>
              <a:rPr lang="en-US" dirty="0"/>
              <a:t>Data reduction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47A53-04E7-8E49-A877-F5B5EE7D3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990" y="1609869"/>
            <a:ext cx="11036475" cy="4089200"/>
          </a:xfrm>
        </p:spPr>
        <p:txBody>
          <a:bodyPr>
            <a:noAutofit/>
          </a:bodyPr>
          <a:lstStyle/>
          <a:p>
            <a:pPr marL="571500" lvl="1" indent="-342900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Lossless Compression algorithms</a:t>
            </a:r>
          </a:p>
          <a:p>
            <a:pPr lvl="2" indent="-457200">
              <a:spcBef>
                <a:spcPts val="0"/>
              </a:spcBef>
              <a:buFont typeface="Wingdings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Huffman coding </a:t>
            </a:r>
          </a:p>
          <a:p>
            <a:pPr lvl="2" indent="-457200">
              <a:spcBef>
                <a:spcPts val="0"/>
              </a:spcBef>
              <a:buFont typeface="Wingdings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Lempel-Ziv-Welch (LZW)</a:t>
            </a:r>
          </a:p>
          <a:p>
            <a:pPr lvl="2" indent="-457200">
              <a:spcBef>
                <a:spcPts val="0"/>
              </a:spcBef>
              <a:buFont typeface="Wingdings" pitchFamily="2" charset="2"/>
              <a:buChar char="Ø"/>
            </a:pPr>
            <a:endParaRPr lang="en-US" sz="2400" dirty="0">
              <a:effectLst/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 marL="571500" lvl="1" indent="-342900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Lossy Compression </a:t>
            </a:r>
          </a:p>
          <a:p>
            <a:pPr marL="571500" lvl="1" indent="-342900">
              <a:spcBef>
                <a:spcPts val="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1" indent="-342900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Sampling</a:t>
            </a:r>
          </a:p>
          <a:p>
            <a:pPr marL="571500" lvl="1" indent="-342900">
              <a:spcBef>
                <a:spcPts val="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1" indent="-342900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Aggregation</a:t>
            </a:r>
          </a:p>
          <a:p>
            <a:pPr lvl="2" indent="-457200">
              <a:spcBef>
                <a:spcPts val="0"/>
              </a:spcBef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</a:rPr>
              <a:t>In-network aggregation </a:t>
            </a:r>
          </a:p>
          <a:p>
            <a:pPr lvl="2" indent="-457200">
              <a:spcBef>
                <a:spcPts val="0"/>
              </a:spcBef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</a:rPr>
              <a:t>Temporal aggregation </a:t>
            </a:r>
          </a:p>
          <a:p>
            <a:pPr lvl="2" indent="-457200">
              <a:spcBef>
                <a:spcPts val="0"/>
              </a:spcBef>
              <a:buFont typeface="Wingdings" pitchFamily="2" charset="2"/>
              <a:buChar char="Ø"/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571500" lvl="1" indent="-342900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and Extraction</a:t>
            </a:r>
          </a:p>
          <a:p>
            <a:pPr marL="571500" lvl="1" indent="-342900">
              <a:spcBef>
                <a:spcPts val="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1" indent="-342900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</a:t>
            </a:r>
          </a:p>
          <a:p>
            <a:pPr marL="685800" lvl="2" indent="0"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B30738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F6654-1822-4D46-9F53-5F69423EB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298966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7E1C-8723-2C4E-AC34-7E5C81A1A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58" y="660145"/>
            <a:ext cx="10417284" cy="1144151"/>
          </a:xfrm>
        </p:spPr>
        <p:txBody>
          <a:bodyPr/>
          <a:lstStyle/>
          <a:p>
            <a:r>
              <a:rPr lang="en-US" dirty="0"/>
              <a:t>Advantages of PCA over other reduction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47A53-04E7-8E49-A877-F5B5EE7D3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6394"/>
            <a:ext cx="10417284" cy="4089200"/>
          </a:xfrm>
        </p:spPr>
        <p:txBody>
          <a:bodyPr>
            <a:noAutofit/>
          </a:bodyPr>
          <a:lstStyle/>
          <a:p>
            <a:pPr marL="571500" lvl="1" indent="-342900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Extracts the principal components that account for the bulk of data variance </a:t>
            </a:r>
          </a:p>
          <a:p>
            <a:pPr marL="571500" lvl="1" indent="-342900">
              <a:spcBef>
                <a:spcPts val="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1" indent="-342900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Preserves most important patterns and trends</a:t>
            </a:r>
          </a:p>
          <a:p>
            <a:pPr marL="571500" lvl="1" indent="-342900">
              <a:spcBef>
                <a:spcPts val="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1" indent="-342900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Maintains data quality and integrity</a:t>
            </a:r>
          </a:p>
          <a:p>
            <a:pPr marL="571500" lvl="1" indent="-342900">
              <a:spcBef>
                <a:spcPts val="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1" indent="-342900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the results' interpretability </a:t>
            </a:r>
          </a:p>
          <a:p>
            <a:pPr marL="571500" lvl="1" indent="-342900">
              <a:spcBef>
                <a:spcPts val="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1" indent="-342900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 data to lower dimensions </a:t>
            </a:r>
          </a:p>
          <a:p>
            <a:pPr marL="571500" lvl="1" indent="-342900">
              <a:spcBef>
                <a:spcPts val="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1" indent="-342900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interpretation </a:t>
            </a:r>
          </a:p>
          <a:p>
            <a:pPr marL="571500" lvl="1" indent="-342900">
              <a:spcBef>
                <a:spcPts val="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1" indent="-342900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when the variables in the dataset are highly correlated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B30738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F6654-1822-4D46-9F53-5F69423EB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1546377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7E1C-8723-2C4E-AC34-7E5C81A1A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982406"/>
            <a:ext cx="10417284" cy="1144151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ea typeface="Aptos" panose="020B0004020202020204" pitchFamily="34" charset="0"/>
              </a:rPr>
              <a:t>Objectives and Scope of This Research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47A53-04E7-8E49-A877-F5B5EE7D3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366" y="2365575"/>
            <a:ext cx="10417284" cy="4089200"/>
          </a:xfrm>
        </p:spPr>
        <p:txBody>
          <a:bodyPr>
            <a:noAutofit/>
          </a:bodyPr>
          <a:lstStyle/>
          <a:p>
            <a:pPr marL="571500" lvl="1" indent="-342900">
              <a:spcBef>
                <a:spcPts val="0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 Evaluation </a:t>
            </a:r>
          </a:p>
          <a:p>
            <a:pPr marL="571500" lvl="1" indent="-342900">
              <a:spcBef>
                <a:spcPts val="0"/>
              </a:spcBef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1" indent="-342900">
              <a:spcBef>
                <a:spcPts val="0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Assessment </a:t>
            </a:r>
          </a:p>
          <a:p>
            <a:pPr marL="571500" lvl="1" indent="-342900">
              <a:spcBef>
                <a:spcPts val="0"/>
              </a:spcBef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1" indent="-342900">
              <a:spcBef>
                <a:spcPts val="0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Comparison </a:t>
            </a:r>
          </a:p>
          <a:p>
            <a:pPr marL="571500" lvl="1" indent="-342900">
              <a:spcBef>
                <a:spcPts val="0"/>
              </a:spcBef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solidFill>
                <a:srgbClr val="B30738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F6654-1822-4D46-9F53-5F69423EB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440636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7E1C-8723-2C4E-AC34-7E5C81A1A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982406"/>
            <a:ext cx="10417284" cy="1144151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ea typeface="Aptos" panose="020B0004020202020204" pitchFamily="34" charset="0"/>
              </a:rPr>
              <a:t>Methodology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47A53-04E7-8E49-A877-F5B5EE7D3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2165550"/>
            <a:ext cx="10417284" cy="4089200"/>
          </a:xfrm>
        </p:spPr>
        <p:txBody>
          <a:bodyPr>
            <a:noAutofit/>
          </a:bodyPr>
          <a:lstStyle/>
          <a:p>
            <a:pPr marL="571500" lvl="1" indent="-342900"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determines the directions (principal components) that maximize the variance of the data </a:t>
            </a:r>
          </a:p>
          <a:p>
            <a:pPr marL="571500" lvl="1" indent="-342900">
              <a:spcBef>
                <a:spcPts val="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1" indent="-342900"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datasets: </a:t>
            </a: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KDD, UNSW-NB15, CSE-CIC-IDS2018,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CICIoT</a:t>
            </a: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2023, N-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BaIoT</a:t>
            </a:r>
            <a:r>
              <a:rPr lang="en-US" sz="2400" dirty="0">
                <a:effectLst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1" indent="-342900">
              <a:spcBef>
                <a:spcPts val="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1" indent="-342900"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used in this research</a:t>
            </a:r>
          </a:p>
          <a:p>
            <a:pPr lvl="1" indent="-457200"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BaIoT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</a:p>
          <a:p>
            <a:pPr marL="971550" lvl="2" indent="-285750">
              <a:spcBef>
                <a:spcPts val="0"/>
              </a:spcBef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</a:rPr>
              <a:t>IoT devices infected with BASHLITE and Mirai botnets</a:t>
            </a:r>
          </a:p>
          <a:p>
            <a:pPr marL="971550" lvl="2" indent="-285750">
              <a:spcBef>
                <a:spcPts val="0"/>
              </a:spcBef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</a:rPr>
              <a:t>Includes network traffic from 9 commercial IoT devices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1" indent="-342900">
              <a:spcBef>
                <a:spcPts val="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1" indent="-342900">
              <a:spcBef>
                <a:spcPts val="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B30738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F6654-1822-4D46-9F53-5F69423EB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21860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7E1C-8723-2C4E-AC34-7E5C81A1A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982406"/>
            <a:ext cx="10417284" cy="1144151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ea typeface="Aptos" panose="020B0004020202020204" pitchFamily="34" charset="0"/>
              </a:rPr>
              <a:t>Methodology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47A53-04E7-8E49-A877-F5B5EE7D3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2165550"/>
            <a:ext cx="10417284" cy="4089200"/>
          </a:xfrm>
        </p:spPr>
        <p:txBody>
          <a:bodyPr>
            <a:noAutofit/>
          </a:bodyPr>
          <a:lstStyle/>
          <a:p>
            <a:pPr marL="571500" lvl="1" indent="-342900"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Libraries</a:t>
            </a:r>
          </a:p>
          <a:p>
            <a:pPr lvl="1" indent="-457200"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NumPy</a:t>
            </a:r>
            <a:r>
              <a:rPr lang="en-US" sz="2400" dirty="0">
                <a:effectLst/>
              </a:rPr>
              <a:t> </a:t>
            </a:r>
          </a:p>
          <a:p>
            <a:pPr lvl="1" indent="-457200"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Scikit-learn</a:t>
            </a:r>
            <a:r>
              <a:rPr lang="en-US" sz="2400" dirty="0">
                <a:effectLst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1" indent="-342900">
              <a:spcBef>
                <a:spcPts val="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1" indent="-342900"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Roadmap </a:t>
            </a:r>
          </a:p>
          <a:p>
            <a:pPr lvl="1" indent="-457200"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</a:t>
            </a:r>
          </a:p>
          <a:p>
            <a:pPr marL="971550" lvl="2" indent="-285750">
              <a:spcBef>
                <a:spcPts val="0"/>
              </a:spcBef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and Scaling</a:t>
            </a:r>
          </a:p>
          <a:p>
            <a:pPr lvl="1" indent="-457200"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PCA </a:t>
            </a:r>
          </a:p>
          <a:p>
            <a:pPr marL="971550" lvl="2" indent="-285750">
              <a:spcBef>
                <a:spcPts val="0"/>
              </a:spcBef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 </a:t>
            </a:r>
          </a:p>
          <a:p>
            <a:pPr marL="971550" lvl="2" indent="-285750">
              <a:spcBef>
                <a:spcPts val="0"/>
              </a:spcBef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1" indent="-342900">
              <a:spcBef>
                <a:spcPts val="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B30738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F6654-1822-4D46-9F53-5F69423EB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2694578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7E1C-8723-2C4E-AC34-7E5C81A1A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982406"/>
            <a:ext cx="10417284" cy="1144151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ea typeface="Aptos" panose="020B0004020202020204" pitchFamily="34" charset="0"/>
              </a:rPr>
              <a:t>Methodology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47A53-04E7-8E49-A877-F5B5EE7D3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2165550"/>
            <a:ext cx="10417284" cy="4089200"/>
          </a:xfrm>
        </p:spPr>
        <p:txBody>
          <a:bodyPr>
            <a:noAutofit/>
          </a:bodyPr>
          <a:lstStyle/>
          <a:p>
            <a:pPr marL="571500" lvl="1" indent="-342900"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reduced data</a:t>
            </a:r>
          </a:p>
          <a:p>
            <a:pPr lvl="1" indent="-457200"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 training</a:t>
            </a:r>
          </a:p>
          <a:p>
            <a:pPr marL="571500" lvl="1" indent="-342900">
              <a:spcBef>
                <a:spcPts val="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1" indent="-342900"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measurement</a:t>
            </a:r>
          </a:p>
          <a:p>
            <a:pPr lvl="1" indent="-457200"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  <a:p>
            <a:pPr lvl="1" indent="-457200"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</a:p>
          <a:p>
            <a:pPr lvl="1" indent="-457200"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</a:p>
          <a:p>
            <a:pPr lvl="1" indent="-457200"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</a:t>
            </a:r>
          </a:p>
          <a:p>
            <a:pPr lvl="1" indent="-457200">
              <a:spcBef>
                <a:spcPts val="0"/>
              </a:spcBef>
              <a:buFont typeface="Wingdings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1" indent="-342900"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measurement</a:t>
            </a:r>
          </a:p>
          <a:p>
            <a:pPr lvl="1" indent="-457200"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Data Size</a:t>
            </a:r>
          </a:p>
          <a:p>
            <a:pPr lvl="1" indent="-457200">
              <a:spcBef>
                <a:spcPts val="0"/>
              </a:spcBef>
              <a:buFont typeface="Wingdings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2" indent="-285750">
              <a:spcBef>
                <a:spcPts val="0"/>
              </a:spcBef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1" indent="-342900">
              <a:spcBef>
                <a:spcPts val="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B30738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F6654-1822-4D46-9F53-5F69423EB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002350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anta Clara Powerpoint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6641"/>
      </a:accent1>
      <a:accent2>
        <a:srgbClr val="495764"/>
      </a:accent2>
      <a:accent3>
        <a:srgbClr val="71001B"/>
      </a:accent3>
      <a:accent4>
        <a:srgbClr val="FFC000"/>
      </a:accent4>
      <a:accent5>
        <a:srgbClr val="9D9B7B"/>
      </a:accent5>
      <a:accent6>
        <a:srgbClr val="759C9A"/>
      </a:accent6>
      <a:hlink>
        <a:srgbClr val="9E1B32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MC_0618_PresentationTemplate" id="{A843C71D-CC94-D44C-A351-0F45B2EBBCAA}" vid="{51B4CF40-D6F1-4F49-8E86-A25009FA316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MC_0618_PresentationTemplate" id="{A843C71D-CC94-D44C-A351-0F45B2EBBCAA}" vid="{4596CD6F-A5C3-6442-8B99-8BFED413154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345</Words>
  <Application>Microsoft Macintosh PowerPoint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Aptos</vt:lpstr>
      <vt:lpstr>Arial</vt:lpstr>
      <vt:lpstr>Arial Narrow</vt:lpstr>
      <vt:lpstr>Calibri</vt:lpstr>
      <vt:lpstr>Garamond</vt:lpstr>
      <vt:lpstr>Times New Roman</vt:lpstr>
      <vt:lpstr>Wingdings</vt:lpstr>
      <vt:lpstr>Office Theme</vt:lpstr>
      <vt:lpstr>Custom Design</vt:lpstr>
      <vt:lpstr>Title: CSEN493-49 Directed Research     Under the guidance of Dr. Behnam Dezfouli</vt:lpstr>
      <vt:lpstr>The term "Internet of Things" (IoT) refers to a quickly growing network of gadgets with sensors, software, and connectivity that gather and share data in a variety of settings.  </vt:lpstr>
      <vt:lpstr>Need for IoT data size reduction</vt:lpstr>
      <vt:lpstr>Data reduction methods</vt:lpstr>
      <vt:lpstr>Advantages of PCA over other reduction methods</vt:lpstr>
      <vt:lpstr>Objectives and Scope of This Research </vt:lpstr>
      <vt:lpstr>Methodology </vt:lpstr>
      <vt:lpstr>Methodology </vt:lpstr>
      <vt:lpstr>Methodology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Nidhi Harish Kala</dc:creator>
  <cp:lastModifiedBy>Nidhi Harish Kala</cp:lastModifiedBy>
  <cp:revision>18</cp:revision>
  <dcterms:created xsi:type="dcterms:W3CDTF">2024-06-13T23:24:59Z</dcterms:created>
  <dcterms:modified xsi:type="dcterms:W3CDTF">2024-06-14T00:55:41Z</dcterms:modified>
</cp:coreProperties>
</file>