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84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4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ED3CFA-A4EB-4B21-965D-33CA5C6C1858}" type="datetimeFigureOut">
              <a:rPr lang="en-US" smtClean="0"/>
              <a:t>27/08/2023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EF9D4D-B0DB-4C17-8649-2798A1E0B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19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157" y="627066"/>
            <a:ext cx="2762543" cy="275797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0985" y="272563"/>
            <a:ext cx="621616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lvl="1" indent="0">
              <a:buClr>
                <a:schemeClr val="tx2">
                  <a:lumMod val="10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tx1">
                    <a:lumMod val="10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Subscription and Gas influence on churn</a:t>
            </a:r>
          </a:p>
          <a:p>
            <a:pPr marL="108000" lvl="1" indent="0">
              <a:buClr>
                <a:schemeClr val="tx2">
                  <a:lumMod val="100000"/>
                </a:schemeClr>
              </a:buClr>
              <a:buSzPct val="100000"/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10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-216000">
              <a:lnSpc>
                <a:spcPct val="100000"/>
              </a:lnSpc>
              <a:spcAft>
                <a:spcPts val="0"/>
              </a:spcAft>
              <a:buClr>
                <a:schemeClr val="tx2">
                  <a:lumMod val="100000"/>
                </a:schemeClr>
              </a:buClr>
              <a:buSzPct val="100000"/>
              <a:buFont typeface="Trebuchet MS" panose="020B0703020202090204" pitchFamily="34" charset="0"/>
              <a:buChar char="•"/>
            </a:pPr>
            <a:r>
              <a:rPr lang="en-US" dirty="0">
                <a:solidFill>
                  <a:schemeClr val="tx1">
                    <a:lumMod val="10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applying statistical tests, the results are significant at p-value = 0.05</a:t>
            </a:r>
          </a:p>
          <a:p>
            <a:pPr marL="550800" lvl="2" indent="-216000">
              <a:buClr>
                <a:schemeClr val="tx2">
                  <a:lumMod val="100000"/>
                </a:schemeClr>
              </a:buClr>
              <a:buSzPct val="100000"/>
              <a:buFont typeface="Trebuchet MS" panose="020B070302020209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0800" lvl="2" indent="-216000">
              <a:buClr>
                <a:schemeClr val="tx2">
                  <a:lumMod val="100000"/>
                </a:schemeClr>
              </a:buClr>
              <a:buSzPct val="100000"/>
              <a:buFont typeface="Trebuchet MS" panose="020B070302020209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0800" lvl="2" indent="-216000">
              <a:buClr>
                <a:schemeClr val="tx2">
                  <a:lumMod val="100000"/>
                </a:schemeClr>
              </a:buClr>
              <a:buSzPct val="100000"/>
              <a:buFont typeface="Trebuchet MS" panose="020B070302020209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0800" lvl="2" indent="-216000">
              <a:buClr>
                <a:schemeClr val="tx2">
                  <a:lumMod val="100000"/>
                </a:schemeClr>
              </a:buClr>
              <a:buSzPct val="100000"/>
              <a:buFont typeface="Trebuchet MS" panose="020B070302020209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lvl="1" indent="0">
              <a:buClr>
                <a:schemeClr val="tx2">
                  <a:lumMod val="100000"/>
                </a:schemeClr>
              </a:buClr>
              <a:buSzPct val="100000"/>
              <a:buNone/>
            </a:pPr>
            <a:r>
              <a:rPr lang="en-US" sz="2400" u="sng" dirty="0">
                <a:solidFill>
                  <a:schemeClr val="tx1">
                    <a:lumMod val="10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Results</a:t>
            </a:r>
          </a:p>
          <a:p>
            <a:pPr marL="108000" lvl="1" indent="0">
              <a:buClr>
                <a:schemeClr val="tx2">
                  <a:lumMod val="100000"/>
                </a:schemeClr>
              </a:buClr>
              <a:buSzPct val="100000"/>
              <a:buNone/>
            </a:pPr>
            <a:endParaRPr lang="en-US" sz="2400" dirty="0">
              <a:solidFill>
                <a:schemeClr val="tx1">
                  <a:lumMod val="10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-216000">
              <a:lnSpc>
                <a:spcPct val="100000"/>
              </a:lnSpc>
              <a:spcAft>
                <a:spcPts val="0"/>
              </a:spcAft>
              <a:buClr>
                <a:schemeClr val="tx2">
                  <a:lumMod val="100000"/>
                </a:schemeClr>
              </a:buClr>
              <a:buSzPct val="100000"/>
              <a:buFont typeface="Trebuchet MS" panose="020B0703020202090204" pitchFamily="34" charset="0"/>
              <a:buChar char="•"/>
            </a:pPr>
            <a:r>
              <a:rPr lang="en-US" dirty="0">
                <a:solidFill>
                  <a:schemeClr val="tx1">
                    <a:lumMod val="10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results are around 59% which is not satisfactory due to 10% churn rate of existing customers. Need to factor in any additional outside factors into the model.</a:t>
            </a:r>
          </a:p>
          <a:p>
            <a:pPr marL="550800" lvl="2" indent="-216000">
              <a:buClr>
                <a:schemeClr val="tx2">
                  <a:lumMod val="100000"/>
                </a:schemeClr>
              </a:buClr>
              <a:buSzPct val="100000"/>
              <a:buFont typeface="Trebuchet MS" panose="020B070302020209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4800" lvl="2" indent="0">
              <a:buClr>
                <a:schemeClr val="tx2">
                  <a:lumMod val="100000"/>
                </a:schemeClr>
              </a:buClr>
              <a:buSzPct val="100000"/>
              <a:buNone/>
            </a:pPr>
            <a:endParaRPr lang="en-US" sz="1600" dirty="0">
              <a:solidFill>
                <a:schemeClr val="tx1">
                  <a:lumMod val="10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0800" lvl="2" indent="-216000">
              <a:buClr>
                <a:schemeClr val="tx2">
                  <a:lumMod val="100000"/>
                </a:schemeClr>
              </a:buClr>
              <a:buSzPct val="100000"/>
              <a:buFont typeface="Trebuchet MS" panose="020B070302020209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lvl="1" indent="0">
              <a:buClr>
                <a:schemeClr val="tx2">
                  <a:lumMod val="100000"/>
                </a:schemeClr>
              </a:buClr>
              <a:buSzPct val="100000"/>
              <a:buNone/>
            </a:pPr>
            <a:r>
              <a:rPr lang="en-US" sz="2400" u="sng" dirty="0">
                <a:solidFill>
                  <a:schemeClr val="tx1">
                    <a:lumMod val="10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Findings</a:t>
            </a:r>
          </a:p>
          <a:p>
            <a:pPr marL="324000" lvl="1" indent="-216000">
              <a:lnSpc>
                <a:spcPct val="100000"/>
              </a:lnSpc>
              <a:spcAft>
                <a:spcPts val="0"/>
              </a:spcAft>
              <a:buClr>
                <a:schemeClr val="tx2">
                  <a:lumMod val="100000"/>
                </a:schemeClr>
              </a:buClr>
              <a:buSzPct val="100000"/>
              <a:buFont typeface="Trebuchet MS" panose="020B0703020202090204" pitchFamily="34" charset="0"/>
              <a:buChar char="•"/>
            </a:pPr>
            <a:r>
              <a:rPr lang="en-US" dirty="0">
                <a:solidFill>
                  <a:schemeClr val="tx1">
                    <a:lumMod val="10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and total net margin are two main factors affecting churn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1991" y="5827930"/>
            <a:ext cx="264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Anubhav Yadav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Intern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55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79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Trebuchet MS</vt:lpstr>
      <vt:lpstr>Retrospect</vt:lpstr>
      <vt:lpstr>Executive Summary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Template</dc:title>
  <dc:creator>Anu Yadav</dc:creator>
  <cp:lastModifiedBy>Anu Yadav</cp:lastModifiedBy>
  <cp:revision>1</cp:revision>
  <dcterms:created xsi:type="dcterms:W3CDTF">2023-08-27T06:05:19Z</dcterms:created>
  <dcterms:modified xsi:type="dcterms:W3CDTF">2023-08-27T06:10:23Z</dcterms:modified>
</cp:coreProperties>
</file>