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7.xml" ContentType="application/vnd.openxmlformats-officedocument.presentationml.tags+xml"/>
  <Override PartName="/ppt/notesSlides/notesSlide3.xml" ContentType="application/vnd.openxmlformats-officedocument.presentationml.notesSlide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82" r:id="rId4"/>
    <p:sldMasterId id="2147484191" r:id="rId5"/>
    <p:sldMasterId id="2147484200" r:id="rId6"/>
  </p:sldMasterIdLst>
  <p:notesMasterIdLst>
    <p:notesMasterId r:id="rId25"/>
  </p:notesMasterIdLst>
  <p:sldIdLst>
    <p:sldId id="388" r:id="rId7"/>
    <p:sldId id="391" r:id="rId8"/>
    <p:sldId id="410" r:id="rId9"/>
    <p:sldId id="443" r:id="rId10"/>
    <p:sldId id="423" r:id="rId11"/>
    <p:sldId id="392" r:id="rId12"/>
    <p:sldId id="407" r:id="rId13"/>
    <p:sldId id="445" r:id="rId14"/>
    <p:sldId id="446" r:id="rId15"/>
    <p:sldId id="408" r:id="rId16"/>
    <p:sldId id="447" r:id="rId17"/>
    <p:sldId id="448" r:id="rId18"/>
    <p:sldId id="427" r:id="rId19"/>
    <p:sldId id="449" r:id="rId20"/>
    <p:sldId id="444" r:id="rId21"/>
    <p:sldId id="393" r:id="rId22"/>
    <p:sldId id="438" r:id="rId23"/>
    <p:sldId id="439" r:id="rId24"/>
  </p:sldIdLst>
  <p:sldSz cx="10287000" cy="6858000" type="35mm"/>
  <p:notesSz cx="6743700" cy="10342563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58" userDrawn="1">
          <p15:clr>
            <a:srgbClr val="A4A3A4"/>
          </p15:clr>
        </p15:guide>
        <p15:guide id="2" pos="21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DC2D27"/>
    <a:srgbClr val="CC66FF"/>
    <a:srgbClr val="CCCCFF"/>
    <a:srgbClr val="006600"/>
    <a:srgbClr val="CC00FF"/>
    <a:srgbClr val="0000CC"/>
    <a:srgbClr val="DB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055" autoAdjust="0"/>
  </p:normalViewPr>
  <p:slideViewPr>
    <p:cSldViewPr snapToGrid="0">
      <p:cViewPr varScale="1">
        <p:scale>
          <a:sx n="56" d="100"/>
          <a:sy n="56" d="100"/>
        </p:scale>
        <p:origin x="1364" y="60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656"/>
    </p:cViewPr>
  </p:sorterViewPr>
  <p:notesViewPr>
    <p:cSldViewPr snapToGrid="0">
      <p:cViewPr varScale="1">
        <p:scale>
          <a:sx n="70" d="100"/>
          <a:sy n="70" d="100"/>
        </p:scale>
        <p:origin x="3597" y="76"/>
      </p:cViewPr>
      <p:guideLst>
        <p:guide orient="horz" pos="3258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1017944" cy="1569936"/>
          </a:xfrm>
          <a:prstGeom prst="rect">
            <a:avLst/>
          </a:prstGeom>
        </p:spPr>
        <p:txBody>
          <a:bodyPr vert="horz" lIns="93395" tIns="46698" rIns="93395" bIns="46698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49157" y="3"/>
            <a:ext cx="1492984" cy="518925"/>
          </a:xfrm>
          <a:prstGeom prst="rect">
            <a:avLst/>
          </a:prstGeom>
        </p:spPr>
        <p:txBody>
          <a:bodyPr vert="horz" lIns="93395" tIns="46698" rIns="93395" bIns="46698" rtlCol="0"/>
          <a:lstStyle>
            <a:lvl1pPr algn="r">
              <a:defRPr sz="1200"/>
            </a:lvl1pPr>
          </a:lstStyle>
          <a:p>
            <a:fld id="{01ED8CF0-3E98-4DA7-9AD9-AC94A1CA95DE}" type="datetimeFigureOut">
              <a:rPr lang="en-CA" smtClean="0"/>
              <a:t>2023-04-02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0"/>
            <a:ext cx="4995863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95" tIns="46698" rIns="93395" bIns="46698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05717" y="3422977"/>
            <a:ext cx="6051347" cy="6415100"/>
          </a:xfrm>
          <a:prstGeom prst="rect">
            <a:avLst/>
          </a:prstGeom>
        </p:spPr>
        <p:txBody>
          <a:bodyPr vert="horz" lIns="93395" tIns="46698" rIns="93395" bIns="4669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823642"/>
            <a:ext cx="2922269" cy="518923"/>
          </a:xfrm>
          <a:prstGeom prst="rect">
            <a:avLst/>
          </a:prstGeom>
        </p:spPr>
        <p:txBody>
          <a:bodyPr vert="horz" lIns="93395" tIns="46698" rIns="93395" bIns="46698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872" y="9823642"/>
            <a:ext cx="2922269" cy="518923"/>
          </a:xfrm>
          <a:prstGeom prst="rect">
            <a:avLst/>
          </a:prstGeom>
        </p:spPr>
        <p:txBody>
          <a:bodyPr vert="horz" lIns="93395" tIns="46698" rIns="93395" bIns="46698" rtlCol="0" anchor="b"/>
          <a:lstStyle>
            <a:lvl1pPr algn="r">
              <a:defRPr sz="1200"/>
            </a:lvl1pPr>
          </a:lstStyle>
          <a:p>
            <a:fld id="{07EBB27C-C14A-42A3-8C8D-D435D89EBC9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555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2930">
              <a:defRPr/>
            </a:pPr>
            <a:fld id="{07EBB27C-C14A-42A3-8C8D-D435D89EBC9B}" type="slidenum">
              <a:rPr lang="en-CA">
                <a:solidFill>
                  <a:prstClr val="black"/>
                </a:solidFill>
                <a:latin typeface="Calibri" panose="020F0502020204030204"/>
              </a:rPr>
              <a:pPr defTabSz="932930">
                <a:defRPr/>
              </a:pPr>
              <a:t>1</a:t>
            </a:fld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987835" cy="2513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395" tIns="46698" rIns="93395" bIns="46698" rtlCol="0" anchor="ctr"/>
          <a:lstStyle/>
          <a:p>
            <a:pPr defTabSz="932930">
              <a:defRPr/>
            </a:pPr>
            <a:r>
              <a:rPr lang="en-CA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20410D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9339"/>
            <a:ext cx="2987835" cy="39323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395" tIns="46698" rIns="93395" bIns="46698" rtlCol="0" anchor="ctr"/>
          <a:lstStyle/>
          <a:p>
            <a:pPr defTabSz="932930">
              <a:defRPr/>
            </a:pPr>
            <a:r>
              <a:rPr lang="en-CA" sz="1200" b="1" dirty="0">
                <a:solidFill>
                  <a:srgbClr val="336699"/>
                </a:solidFill>
                <a:latin typeface="Arial" panose="020B0604020202020204" pitchFamily="34" charset="0"/>
              </a:rPr>
              <a:t>6: Implementing Dynamic Host Configuration Protocol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35000" y="0"/>
            <a:ext cx="4995863" cy="3330575"/>
          </a:xfrm>
        </p:spPr>
      </p:sp>
    </p:spTree>
    <p:extLst>
      <p:ext uri="{BB962C8B-B14F-4D97-AF65-F5344CB8AC3E}">
        <p14:creationId xmlns:p14="http://schemas.microsoft.com/office/powerpoint/2010/main" val="132817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BB27C-C14A-42A3-8C8D-D435D89EBC9B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417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 is correct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BB27C-C14A-42A3-8C8D-D435D89EBC9B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509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BB27C-C14A-42A3-8C8D-D435D89EBC9B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233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Answer is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BB27C-C14A-42A3-8C8D-D435D89EBC9B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79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1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12.png"/><Relationship Id="rId5" Type="http://schemas.openxmlformats.org/officeDocument/2006/relationships/tags" Target="../tags/tag29.xml"/><Relationship Id="rId10" Type="http://schemas.openxmlformats.org/officeDocument/2006/relationships/image" Target="../media/image11.png"/><Relationship Id="rId4" Type="http://schemas.openxmlformats.org/officeDocument/2006/relationships/tags" Target="../tags/tag28.xml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slideMaster" Target="../slideMasters/slideMaster3.xml"/><Relationship Id="rId17" Type="http://schemas.openxmlformats.org/officeDocument/2006/relationships/image" Target="../media/image22.png"/><Relationship Id="rId2" Type="http://schemas.openxmlformats.org/officeDocument/2006/relationships/tags" Target="../tags/tag33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image" Target="../media/image20.png"/><Relationship Id="rId10" Type="http://schemas.openxmlformats.org/officeDocument/2006/relationships/tags" Target="../tags/tag41.xml"/><Relationship Id="rId19" Type="http://schemas.openxmlformats.org/officeDocument/2006/relationships/image" Target="../media/image24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1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MDC Fins">
    <p:bg>
      <p:bgPr>
        <a:blipFill dpi="0" rotWithShape="1">
          <a:blip r:embed="rId6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 anchor="b" anchorCtr="0"/>
          <a:lstStyle/>
          <a:p>
            <a:fld id="{C53789E3-5A8F-4612-8C56-7D11CDD85860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96684" y="1229716"/>
            <a:ext cx="9693637" cy="2041635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5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93556" y="3293128"/>
            <a:ext cx="9699888" cy="1404996"/>
          </a:xfrm>
          <a:noFill/>
        </p:spPr>
        <p:txBody>
          <a:bodyPr/>
          <a:lstStyle>
            <a:lvl1pPr marL="0" indent="0" algn="ctr">
              <a:buNone/>
              <a:defRPr sz="2025">
                <a:solidFill>
                  <a:schemeClr val="bg1"/>
                </a:solidFill>
              </a:defRPr>
            </a:lvl1pPr>
            <a:lvl2pPr marL="385812" indent="0" algn="ctr">
              <a:buNone/>
              <a:defRPr sz="1688"/>
            </a:lvl2pPr>
            <a:lvl3pPr marL="771626" indent="0" algn="ctr">
              <a:buNone/>
              <a:defRPr sz="1519"/>
            </a:lvl3pPr>
            <a:lvl4pPr marL="1157439" indent="0" algn="ctr">
              <a:buNone/>
              <a:defRPr sz="1350"/>
            </a:lvl4pPr>
            <a:lvl5pPr marL="1543252" indent="0" algn="ctr">
              <a:buNone/>
              <a:defRPr sz="1350"/>
            </a:lvl5pPr>
            <a:lvl6pPr marL="1929065" indent="0" algn="ctr">
              <a:buNone/>
              <a:defRPr sz="1350"/>
            </a:lvl6pPr>
            <a:lvl7pPr marL="2314878" indent="0" algn="ctr">
              <a:buNone/>
              <a:defRPr sz="1350"/>
            </a:lvl7pPr>
            <a:lvl8pPr marL="2700692" indent="0" algn="ctr">
              <a:buNone/>
              <a:defRPr sz="1350"/>
            </a:lvl8pPr>
            <a:lvl9pPr marL="3086505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Slide Number Placeholder 5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215758" y="6176969"/>
            <a:ext cx="2314575" cy="544515"/>
          </a:xfrm>
          <a:prstGeom prst="rect">
            <a:avLst/>
          </a:prstGeom>
        </p:spPr>
        <p:txBody>
          <a:bodyPr vert="horz" lIns="77153" tIns="38576" rIns="77153" bIns="38576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675" dirty="0"/>
              <a:t>CRICOS</a:t>
            </a:r>
            <a:r>
              <a:rPr lang="en-AU" sz="675" baseline="0" dirty="0"/>
              <a:t> 00111D, TOID 3059</a:t>
            </a:r>
            <a:endParaRPr lang="en-AU" sz="675" dirty="0"/>
          </a:p>
        </p:txBody>
      </p:sp>
    </p:spTree>
    <p:extLst>
      <p:ext uri="{BB962C8B-B14F-4D97-AF65-F5344CB8AC3E}">
        <p14:creationId xmlns:p14="http://schemas.microsoft.com/office/powerpoint/2010/main" val="396863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684" y="1229710"/>
            <a:ext cx="9693637" cy="228025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5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216" y="3649339"/>
            <a:ext cx="7715250" cy="2388859"/>
          </a:xfrm>
          <a:noFill/>
        </p:spPr>
        <p:txBody>
          <a:bodyPr/>
          <a:lstStyle>
            <a:lvl1pPr marL="0" indent="0" algn="ctr">
              <a:buNone/>
              <a:defRPr sz="2025"/>
            </a:lvl1pPr>
            <a:lvl2pPr marL="385812" indent="0" algn="ctr">
              <a:buNone/>
              <a:defRPr sz="1688"/>
            </a:lvl2pPr>
            <a:lvl3pPr marL="771626" indent="0" algn="ctr">
              <a:buNone/>
              <a:defRPr sz="1519"/>
            </a:lvl3pPr>
            <a:lvl4pPr marL="1157439" indent="0" algn="ctr">
              <a:buNone/>
              <a:defRPr sz="1350"/>
            </a:lvl4pPr>
            <a:lvl5pPr marL="1543252" indent="0" algn="ctr">
              <a:buNone/>
              <a:defRPr sz="1350"/>
            </a:lvl5pPr>
            <a:lvl6pPr marL="1929065" indent="0" algn="ctr">
              <a:buNone/>
              <a:defRPr sz="1350"/>
            </a:lvl6pPr>
            <a:lvl7pPr marL="2314878" indent="0" algn="ctr">
              <a:buNone/>
              <a:defRPr sz="1350"/>
            </a:lvl7pPr>
            <a:lvl8pPr marL="2700692" indent="0" algn="ctr">
              <a:buNone/>
              <a:defRPr sz="1350"/>
            </a:lvl8pPr>
            <a:lvl9pPr marL="3086505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215758" y="6176969"/>
            <a:ext cx="2314575" cy="544515"/>
          </a:xfrm>
          <a:prstGeom prst="rect">
            <a:avLst/>
          </a:prstGeom>
        </p:spPr>
        <p:txBody>
          <a:bodyPr vert="horz" lIns="77153" tIns="38576" rIns="77153" bIns="38576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675" dirty="0"/>
              <a:t>CRICOS</a:t>
            </a:r>
            <a:r>
              <a:rPr lang="en-AU" sz="675" baseline="0" dirty="0"/>
              <a:t> 00111D</a:t>
            </a:r>
          </a:p>
          <a:p>
            <a:pPr algn="r"/>
            <a:r>
              <a:rPr lang="en-AU" sz="675" baseline="0" dirty="0"/>
              <a:t>TOID 3059</a:t>
            </a:r>
            <a:endParaRPr lang="en-AU" sz="675" dirty="0"/>
          </a:p>
        </p:txBody>
      </p:sp>
    </p:spTree>
    <p:extLst>
      <p:ext uri="{BB962C8B-B14F-4D97-AF65-F5344CB8AC3E}">
        <p14:creationId xmlns:p14="http://schemas.microsoft.com/office/powerpoint/2010/main" val="39850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0429" y="183830"/>
            <a:ext cx="9706142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90429" y="1509387"/>
            <a:ext cx="9706142" cy="45366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91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432" y="1509387"/>
            <a:ext cx="4788777" cy="45366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3" y="1509387"/>
            <a:ext cx="4788778" cy="45366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0429" y="183830"/>
            <a:ext cx="9706142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602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432" y="2333299"/>
            <a:ext cx="4788777" cy="37285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3" y="2333299"/>
            <a:ext cx="4788778" cy="37285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0429" y="183830"/>
            <a:ext cx="9706142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3"/>
          </p:nvPr>
        </p:nvSpPr>
        <p:spPr>
          <a:xfrm>
            <a:off x="290428" y="1509387"/>
            <a:ext cx="478877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25" b="0" i="0" u="non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85812" indent="0">
              <a:buNone/>
              <a:defRPr sz="1688" b="1"/>
            </a:lvl2pPr>
            <a:lvl3pPr marL="771626" indent="0">
              <a:buNone/>
              <a:defRPr sz="1519" b="1"/>
            </a:lvl3pPr>
            <a:lvl4pPr marL="1157439" indent="0">
              <a:buNone/>
              <a:defRPr sz="1350" b="1"/>
            </a:lvl4pPr>
            <a:lvl5pPr marL="1543252" indent="0">
              <a:buNone/>
              <a:defRPr sz="1350" b="1"/>
            </a:lvl5pPr>
            <a:lvl6pPr marL="1929065" indent="0">
              <a:buNone/>
              <a:defRPr sz="1350" b="1"/>
            </a:lvl6pPr>
            <a:lvl7pPr marL="2314878" indent="0">
              <a:buNone/>
              <a:defRPr sz="1350" b="1"/>
            </a:lvl7pPr>
            <a:lvl8pPr marL="2700692" indent="0">
              <a:buNone/>
              <a:defRPr sz="1350" b="1"/>
            </a:lvl8pPr>
            <a:lvl9pPr marL="3086505" indent="0">
              <a:buNone/>
              <a:defRPr sz="13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5207793" y="1509387"/>
            <a:ext cx="4788777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025" b="0" i="0" u="non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85812" indent="0">
              <a:buNone/>
              <a:defRPr sz="1688" b="1"/>
            </a:lvl2pPr>
            <a:lvl3pPr marL="771626" indent="0">
              <a:buNone/>
              <a:defRPr sz="1519" b="1"/>
            </a:lvl3pPr>
            <a:lvl4pPr marL="1157439" indent="0">
              <a:buNone/>
              <a:defRPr sz="1350" b="1"/>
            </a:lvl4pPr>
            <a:lvl5pPr marL="1543252" indent="0">
              <a:buNone/>
              <a:defRPr sz="1350" b="1"/>
            </a:lvl5pPr>
            <a:lvl6pPr marL="1929065" indent="0">
              <a:buNone/>
              <a:defRPr sz="1350" b="1"/>
            </a:lvl6pPr>
            <a:lvl7pPr marL="2314878" indent="0">
              <a:buNone/>
              <a:defRPr sz="1350" b="1"/>
            </a:lvl7pPr>
            <a:lvl8pPr marL="2700692" indent="0">
              <a:buNone/>
              <a:defRPr sz="1350" b="1"/>
            </a:lvl8pPr>
            <a:lvl9pPr marL="3086505" indent="0">
              <a:buNone/>
              <a:defRPr sz="13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8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90429" y="183830"/>
            <a:ext cx="9706142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450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30" y="1177647"/>
            <a:ext cx="9695427" cy="2070050"/>
          </a:xfrm>
        </p:spPr>
        <p:txBody>
          <a:bodyPr anchor="b">
            <a:normAutofit/>
          </a:bodyPr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430" y="3335013"/>
            <a:ext cx="9695427" cy="2687421"/>
          </a:xfrm>
          <a:noFill/>
        </p:spPr>
        <p:txBody>
          <a:bodyPr/>
          <a:lstStyle>
            <a:lvl1pPr marL="0" indent="0">
              <a:buNone/>
              <a:defRPr sz="2025">
                <a:solidFill>
                  <a:schemeClr val="tx1"/>
                </a:solidFill>
              </a:defRPr>
            </a:lvl1pPr>
            <a:lvl2pPr marL="385812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2pPr>
            <a:lvl3pPr marL="771626" indent="0">
              <a:buNone/>
              <a:defRPr sz="1519">
                <a:solidFill>
                  <a:schemeClr val="tx1">
                    <a:tint val="75000"/>
                  </a:schemeClr>
                </a:solidFill>
              </a:defRPr>
            </a:lvl3pPr>
            <a:lvl4pPr marL="115743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54325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192906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31487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27006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08650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23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860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6" y="5486400"/>
            <a:ext cx="3936562" cy="1243264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10287000" cy="5358064"/>
          </a:xfrm>
          <a:noFill/>
        </p:spPr>
        <p:txBody>
          <a:bodyPr/>
          <a:lstStyle>
            <a:lvl1pPr marL="0" indent="0">
              <a:buNone/>
              <a:defRPr sz="2700"/>
            </a:lvl1pPr>
            <a:lvl2pPr marL="385812" indent="0">
              <a:buNone/>
              <a:defRPr sz="2363"/>
            </a:lvl2pPr>
            <a:lvl3pPr marL="771626" indent="0">
              <a:buNone/>
              <a:defRPr sz="2025"/>
            </a:lvl3pPr>
            <a:lvl4pPr marL="1157439" indent="0">
              <a:buNone/>
              <a:defRPr sz="1688"/>
            </a:lvl4pPr>
            <a:lvl5pPr marL="1543252" indent="0">
              <a:buNone/>
              <a:defRPr sz="1688"/>
            </a:lvl5pPr>
            <a:lvl6pPr marL="1929065" indent="0">
              <a:buNone/>
              <a:defRPr sz="1688"/>
            </a:lvl6pPr>
            <a:lvl7pPr marL="2314878" indent="0">
              <a:buNone/>
              <a:defRPr sz="1688"/>
            </a:lvl7pPr>
            <a:lvl8pPr marL="2700692" indent="0">
              <a:buNone/>
              <a:defRPr sz="1688"/>
            </a:lvl8pPr>
            <a:lvl9pPr marL="3086505" indent="0">
              <a:buNone/>
              <a:defRPr sz="1688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73550" y="5358064"/>
            <a:ext cx="6013453" cy="1499936"/>
          </a:xfrm>
        </p:spPr>
        <p:txBody>
          <a:bodyPr/>
          <a:lstStyle>
            <a:lvl1pPr marL="0" indent="0">
              <a:buNone/>
              <a:defRPr sz="1350"/>
            </a:lvl1pPr>
            <a:lvl2pPr marL="385812" indent="0">
              <a:buNone/>
              <a:defRPr sz="1181"/>
            </a:lvl2pPr>
            <a:lvl3pPr marL="771626" indent="0">
              <a:buNone/>
              <a:defRPr sz="1013"/>
            </a:lvl3pPr>
            <a:lvl4pPr marL="1157439" indent="0">
              <a:buNone/>
              <a:defRPr sz="844"/>
            </a:lvl4pPr>
            <a:lvl5pPr marL="1543252" indent="0">
              <a:buNone/>
              <a:defRPr sz="844"/>
            </a:lvl5pPr>
            <a:lvl6pPr marL="1929065" indent="0">
              <a:buNone/>
              <a:defRPr sz="844"/>
            </a:lvl6pPr>
            <a:lvl7pPr marL="2314878" indent="0">
              <a:buNone/>
              <a:defRPr sz="844"/>
            </a:lvl7pPr>
            <a:lvl8pPr marL="2700692" indent="0">
              <a:buNone/>
              <a:defRPr sz="844"/>
            </a:lvl8pPr>
            <a:lvl9pPr marL="3086505" indent="0">
              <a:buNone/>
              <a:defRPr sz="844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176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684" y="1229710"/>
            <a:ext cx="9693637" cy="228025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5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216" y="3649339"/>
            <a:ext cx="7715250" cy="2388859"/>
          </a:xfrm>
          <a:noFill/>
        </p:spPr>
        <p:txBody>
          <a:bodyPr/>
          <a:lstStyle>
            <a:lvl1pPr marL="0" indent="0" algn="ctr">
              <a:buNone/>
              <a:defRPr sz="2025"/>
            </a:lvl1pPr>
            <a:lvl2pPr marL="385812" indent="0" algn="ctr">
              <a:buNone/>
              <a:defRPr sz="1688"/>
            </a:lvl2pPr>
            <a:lvl3pPr marL="771626" indent="0" algn="ctr">
              <a:buNone/>
              <a:defRPr sz="1519"/>
            </a:lvl3pPr>
            <a:lvl4pPr marL="1157439" indent="0" algn="ctr">
              <a:buNone/>
              <a:defRPr sz="1350"/>
            </a:lvl4pPr>
            <a:lvl5pPr marL="1543252" indent="0" algn="ctr">
              <a:buNone/>
              <a:defRPr sz="1350"/>
            </a:lvl5pPr>
            <a:lvl6pPr marL="1929065" indent="0" algn="ctr">
              <a:buNone/>
              <a:defRPr sz="1350"/>
            </a:lvl6pPr>
            <a:lvl7pPr marL="2314878" indent="0" algn="ctr">
              <a:buNone/>
              <a:defRPr sz="1350"/>
            </a:lvl7pPr>
            <a:lvl8pPr marL="2700692" indent="0" algn="ctr">
              <a:buNone/>
              <a:defRPr sz="1350"/>
            </a:lvl8pPr>
            <a:lvl9pPr marL="3086505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215758" y="6176969"/>
            <a:ext cx="2314575" cy="544515"/>
          </a:xfrm>
          <a:prstGeom prst="rect">
            <a:avLst/>
          </a:prstGeom>
        </p:spPr>
        <p:txBody>
          <a:bodyPr vert="horz" lIns="77153" tIns="38576" rIns="77153" bIns="38576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675" dirty="0"/>
              <a:t>CRICOS</a:t>
            </a:r>
            <a:r>
              <a:rPr lang="en-AU" sz="675" baseline="0" dirty="0"/>
              <a:t> 00111D</a:t>
            </a:r>
          </a:p>
          <a:p>
            <a:pPr algn="r"/>
            <a:r>
              <a:rPr lang="en-AU" sz="675" baseline="0" dirty="0"/>
              <a:t>TOID 3059</a:t>
            </a:r>
            <a:endParaRPr lang="en-AU" sz="675" dirty="0"/>
          </a:p>
        </p:txBody>
      </p:sp>
      <p:pic>
        <p:nvPicPr>
          <p:cNvPr id="10" name="Picture 9" descr="Swinburne Logo 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33" y="0"/>
            <a:ext cx="459986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83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90429" y="183833"/>
            <a:ext cx="9706142" cy="91476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3" y="2622424"/>
            <a:ext cx="720000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3" y="3489319"/>
            <a:ext cx="720000" cy="7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9" y="4356214"/>
            <a:ext cx="721288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3" y="5223110"/>
            <a:ext cx="720000" cy="720000"/>
          </a:xfrm>
          <a:prstGeom prst="rect">
            <a:avLst/>
          </a:prstGeom>
        </p:spPr>
      </p:pic>
      <p:sp>
        <p:nvSpPr>
          <p:cNvPr id="12" name="Content Placeholder 8"/>
          <p:cNvSpPr>
            <a:spLocks noGrp="1"/>
          </p:cNvSpPr>
          <p:nvPr>
            <p:ph sz="quarter" idx="13" hasCustomPrompt="1"/>
            <p:custDataLst>
              <p:tags r:id="rId3"/>
            </p:custDataLst>
          </p:nvPr>
        </p:nvSpPr>
        <p:spPr>
          <a:xfrm>
            <a:off x="530578" y="1100102"/>
            <a:ext cx="9302287" cy="1375426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Enter question here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1636361" y="2622550"/>
            <a:ext cx="8174037" cy="791769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Enter distractor 1</a:t>
            </a:r>
            <a:endParaRPr lang="en-AU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1636361" y="3460969"/>
            <a:ext cx="8174037" cy="791769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Enter distractor 2</a:t>
            </a:r>
            <a:endParaRPr lang="en-AU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1636361" y="4299388"/>
            <a:ext cx="8174037" cy="791769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Enter distractor 3</a:t>
            </a:r>
            <a:endParaRPr lang="en-AU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636361" y="5119788"/>
            <a:ext cx="8174037" cy="791769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Enter distractor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894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aper">
    <p:bg>
      <p:bgPr>
        <a:blipFill dpi="0" rotWithShape="1">
          <a:blip r:embed="rId6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53789E3-5A8F-4612-8C56-7D11CDD85860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96684" y="1229710"/>
            <a:ext cx="9693637" cy="228025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5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285875" y="3525343"/>
            <a:ext cx="7715250" cy="2426140"/>
          </a:xfrm>
          <a:noFill/>
        </p:spPr>
        <p:txBody>
          <a:bodyPr/>
          <a:lstStyle>
            <a:lvl1pPr marL="0" indent="0" algn="ctr">
              <a:buNone/>
              <a:defRPr sz="2025"/>
            </a:lvl1pPr>
            <a:lvl2pPr marL="385812" indent="0" algn="ctr">
              <a:buNone/>
              <a:defRPr sz="1688"/>
            </a:lvl2pPr>
            <a:lvl3pPr marL="771626" indent="0" algn="ctr">
              <a:buNone/>
              <a:defRPr sz="1519"/>
            </a:lvl3pPr>
            <a:lvl4pPr marL="1157439" indent="0" algn="ctr">
              <a:buNone/>
              <a:defRPr sz="1350"/>
            </a:lvl4pPr>
            <a:lvl5pPr marL="1543252" indent="0" algn="ctr">
              <a:buNone/>
              <a:defRPr sz="1350"/>
            </a:lvl5pPr>
            <a:lvl6pPr marL="1929065" indent="0" algn="ctr">
              <a:buNone/>
              <a:defRPr sz="1350"/>
            </a:lvl6pPr>
            <a:lvl7pPr marL="2314878" indent="0" algn="ctr">
              <a:buNone/>
              <a:defRPr sz="1350"/>
            </a:lvl7pPr>
            <a:lvl8pPr marL="2700692" indent="0" algn="ctr">
              <a:buNone/>
              <a:defRPr sz="1350"/>
            </a:lvl8pPr>
            <a:lvl9pPr marL="3086505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7" name="Slide Number Placeholder 5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215758" y="6176969"/>
            <a:ext cx="2314575" cy="544515"/>
          </a:xfrm>
          <a:prstGeom prst="rect">
            <a:avLst/>
          </a:prstGeom>
        </p:spPr>
        <p:txBody>
          <a:bodyPr vert="horz" lIns="77153" tIns="38576" rIns="77153" bIns="38576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675" dirty="0">
                <a:solidFill>
                  <a:schemeClr val="bg1">
                    <a:lumMod val="95000"/>
                  </a:schemeClr>
                </a:solidFill>
              </a:rPr>
              <a:t>CRICOS</a:t>
            </a:r>
            <a:r>
              <a:rPr lang="en-AU" sz="675" baseline="0" dirty="0">
                <a:solidFill>
                  <a:schemeClr val="bg1">
                    <a:lumMod val="95000"/>
                  </a:schemeClr>
                </a:solidFill>
              </a:rPr>
              <a:t> 00111D</a:t>
            </a:r>
          </a:p>
          <a:p>
            <a:pPr algn="r"/>
            <a:r>
              <a:rPr lang="en-AU" sz="675" baseline="0" dirty="0">
                <a:solidFill>
                  <a:schemeClr val="bg1">
                    <a:lumMod val="95000"/>
                  </a:schemeClr>
                </a:solidFill>
              </a:rPr>
              <a:t>TOID 3059</a:t>
            </a:r>
            <a:endParaRPr lang="en-AU" sz="675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25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29" y="183833"/>
            <a:ext cx="9706142" cy="91476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6" y="4915914"/>
            <a:ext cx="540000" cy="5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6" y="5594113"/>
            <a:ext cx="540000" cy="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4" y="2989323"/>
            <a:ext cx="580205" cy="57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4" y="2275126"/>
            <a:ext cx="580205" cy="57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9" y="3703520"/>
            <a:ext cx="532455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5" y="4309717"/>
            <a:ext cx="531522" cy="468000"/>
          </a:xfrm>
          <a:prstGeom prst="rect">
            <a:avLst/>
          </a:prstGeom>
        </p:spPr>
      </p:pic>
      <p:sp>
        <p:nvSpPr>
          <p:cNvPr id="13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577634" y="1174731"/>
            <a:ext cx="9418937" cy="109925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Enter question here</a:t>
            </a:r>
            <a:endParaRPr lang="en-AU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273700" y="2312280"/>
            <a:ext cx="8564731" cy="5987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Enter distractor </a:t>
            </a:r>
            <a:endParaRPr lang="en-AU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273700" y="2949737"/>
            <a:ext cx="8564731" cy="5987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Enter distractor </a:t>
            </a:r>
            <a:endParaRPr lang="en-AU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73700" y="3580562"/>
            <a:ext cx="8564731" cy="5987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Enter distractor </a:t>
            </a:r>
            <a:endParaRPr lang="en-AU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73700" y="4221968"/>
            <a:ext cx="8564731" cy="5987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Enter distractor </a:t>
            </a:r>
            <a:endParaRPr lang="en-AU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73700" y="4864845"/>
            <a:ext cx="8564731" cy="5987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Enter distractor </a:t>
            </a:r>
            <a:endParaRPr lang="en-AU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73700" y="5517862"/>
            <a:ext cx="8564731" cy="5987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Enter distractor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1463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90429" y="183833"/>
            <a:ext cx="9706142" cy="58049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2" y="2159635"/>
            <a:ext cx="435154" cy="43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2" y="2673733"/>
            <a:ext cx="435154" cy="4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9" y="5739038"/>
            <a:ext cx="360000" cy="36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88" y="3701929"/>
            <a:ext cx="368623" cy="3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9" y="4216027"/>
            <a:ext cx="360000" cy="3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7" y="4730125"/>
            <a:ext cx="360644" cy="36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1" y="3219666"/>
            <a:ext cx="367976" cy="32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9" y="5280223"/>
            <a:ext cx="360000" cy="3600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3" hasCustomPrompt="1"/>
            <p:custDataLst>
              <p:tags r:id="rId3"/>
            </p:custDataLst>
          </p:nvPr>
        </p:nvSpPr>
        <p:spPr>
          <a:xfrm>
            <a:off x="290430" y="842262"/>
            <a:ext cx="9531434" cy="109925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Enter question here</a:t>
            </a:r>
            <a:endParaRPr lang="en-AU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932268" y="2090288"/>
            <a:ext cx="8900598" cy="501348"/>
          </a:xfrm>
          <a:noFill/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Enter distractor</a:t>
            </a:r>
            <a:endParaRPr lang="en-AU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932268" y="2614041"/>
            <a:ext cx="8900598" cy="501348"/>
          </a:xfrm>
          <a:noFill/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Enter distractor</a:t>
            </a:r>
            <a:endParaRPr lang="en-AU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932268" y="3106044"/>
            <a:ext cx="8900598" cy="501348"/>
          </a:xfrm>
          <a:noFill/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Enter distractor</a:t>
            </a:r>
            <a:endParaRPr lang="en-AU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932268" y="3617408"/>
            <a:ext cx="8900598" cy="501348"/>
          </a:xfrm>
          <a:noFill/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Enter distractor</a:t>
            </a:r>
            <a:endParaRPr lang="en-AU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  <p:custDataLst>
              <p:tags r:id="rId8"/>
            </p:custDataLst>
          </p:nvPr>
        </p:nvSpPr>
        <p:spPr>
          <a:xfrm>
            <a:off x="932268" y="4118756"/>
            <a:ext cx="8900598" cy="501348"/>
          </a:xfrm>
          <a:noFill/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Enter distractor</a:t>
            </a:r>
            <a:endParaRPr lang="en-AU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9" hasCustomPrompt="1"/>
            <p:custDataLst>
              <p:tags r:id="rId9"/>
            </p:custDataLst>
          </p:nvPr>
        </p:nvSpPr>
        <p:spPr>
          <a:xfrm>
            <a:off x="932268" y="4655504"/>
            <a:ext cx="8900598" cy="501348"/>
          </a:xfrm>
          <a:noFill/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Enter distractor</a:t>
            </a:r>
            <a:endParaRPr lang="en-AU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20" hasCustomPrompt="1"/>
            <p:custDataLst>
              <p:tags r:id="rId10"/>
            </p:custDataLst>
          </p:nvPr>
        </p:nvSpPr>
        <p:spPr>
          <a:xfrm>
            <a:off x="932268" y="5158550"/>
            <a:ext cx="8900598" cy="501348"/>
          </a:xfrm>
          <a:noFill/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Enter distractor</a:t>
            </a:r>
            <a:endParaRPr lang="en-AU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1" hasCustomPrompt="1"/>
            <p:custDataLst>
              <p:tags r:id="rId11"/>
            </p:custDataLst>
          </p:nvPr>
        </p:nvSpPr>
        <p:spPr>
          <a:xfrm>
            <a:off x="932268" y="5636657"/>
            <a:ext cx="8900598" cy="501348"/>
          </a:xfrm>
          <a:noFill/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Enter distractor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562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29" y="183830"/>
            <a:ext cx="9706142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29" y="1509387"/>
            <a:ext cx="9706142" cy="45366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091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432" y="1509387"/>
            <a:ext cx="4788777" cy="45366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3" y="1509387"/>
            <a:ext cx="4788778" cy="45366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0429" y="183830"/>
            <a:ext cx="9706142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2463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432" y="2333299"/>
            <a:ext cx="4788777" cy="37285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3" y="2333299"/>
            <a:ext cx="4788778" cy="37285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0429" y="183830"/>
            <a:ext cx="9706142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3"/>
          </p:nvPr>
        </p:nvSpPr>
        <p:spPr>
          <a:xfrm>
            <a:off x="290428" y="1509387"/>
            <a:ext cx="478877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25" b="0" i="0" u="non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85812" indent="0">
              <a:buNone/>
              <a:defRPr sz="1688" b="1"/>
            </a:lvl2pPr>
            <a:lvl3pPr marL="771626" indent="0">
              <a:buNone/>
              <a:defRPr sz="1519" b="1"/>
            </a:lvl3pPr>
            <a:lvl4pPr marL="1157439" indent="0">
              <a:buNone/>
              <a:defRPr sz="1350" b="1"/>
            </a:lvl4pPr>
            <a:lvl5pPr marL="1543252" indent="0">
              <a:buNone/>
              <a:defRPr sz="1350" b="1"/>
            </a:lvl5pPr>
            <a:lvl6pPr marL="1929065" indent="0">
              <a:buNone/>
              <a:defRPr sz="1350" b="1"/>
            </a:lvl6pPr>
            <a:lvl7pPr marL="2314878" indent="0">
              <a:buNone/>
              <a:defRPr sz="1350" b="1"/>
            </a:lvl7pPr>
            <a:lvl8pPr marL="2700692" indent="0">
              <a:buNone/>
              <a:defRPr sz="1350" b="1"/>
            </a:lvl8pPr>
            <a:lvl9pPr marL="3086505" indent="0">
              <a:buNone/>
              <a:defRPr sz="13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5207793" y="1509387"/>
            <a:ext cx="4788777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025" b="0" i="0" u="non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85812" indent="0">
              <a:buNone/>
              <a:defRPr sz="1688" b="1"/>
            </a:lvl2pPr>
            <a:lvl3pPr marL="771626" indent="0">
              <a:buNone/>
              <a:defRPr sz="1519" b="1"/>
            </a:lvl3pPr>
            <a:lvl4pPr marL="1157439" indent="0">
              <a:buNone/>
              <a:defRPr sz="1350" b="1"/>
            </a:lvl4pPr>
            <a:lvl5pPr marL="1543252" indent="0">
              <a:buNone/>
              <a:defRPr sz="1350" b="1"/>
            </a:lvl5pPr>
            <a:lvl6pPr marL="1929065" indent="0">
              <a:buNone/>
              <a:defRPr sz="1350" b="1"/>
            </a:lvl6pPr>
            <a:lvl7pPr marL="2314878" indent="0">
              <a:buNone/>
              <a:defRPr sz="1350" b="1"/>
            </a:lvl7pPr>
            <a:lvl8pPr marL="2700692" indent="0">
              <a:buNone/>
              <a:defRPr sz="1350" b="1"/>
            </a:lvl8pPr>
            <a:lvl9pPr marL="3086505" indent="0">
              <a:buNone/>
              <a:defRPr sz="13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925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29" y="183830"/>
            <a:ext cx="9706142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7379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30" y="1177647"/>
            <a:ext cx="9695427" cy="2070050"/>
          </a:xfrm>
        </p:spPr>
        <p:txBody>
          <a:bodyPr anchor="b">
            <a:normAutofit/>
          </a:bodyPr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430" y="3335013"/>
            <a:ext cx="9695427" cy="2687421"/>
          </a:xfrm>
          <a:noFill/>
        </p:spPr>
        <p:txBody>
          <a:bodyPr/>
          <a:lstStyle>
            <a:lvl1pPr marL="0" indent="0">
              <a:buNone/>
              <a:defRPr sz="2025">
                <a:solidFill>
                  <a:schemeClr val="bg1"/>
                </a:solidFill>
              </a:defRPr>
            </a:lvl1pPr>
            <a:lvl2pPr marL="385812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2pPr>
            <a:lvl3pPr marL="771626" indent="0">
              <a:buNone/>
              <a:defRPr sz="1519">
                <a:solidFill>
                  <a:schemeClr val="tx1">
                    <a:tint val="75000"/>
                  </a:schemeClr>
                </a:solidFill>
              </a:defRPr>
            </a:lvl3pPr>
            <a:lvl4pPr marL="115743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54325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192906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31487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27006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08650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 descr="Swinburne Logo 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33" y="0"/>
            <a:ext cx="459986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05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585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6" y="5486400"/>
            <a:ext cx="3936562" cy="1243264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10287000" cy="5358064"/>
          </a:xfrm>
          <a:noFill/>
        </p:spPr>
        <p:txBody>
          <a:bodyPr/>
          <a:lstStyle>
            <a:lvl1pPr marL="0" indent="0">
              <a:buNone/>
              <a:defRPr sz="2700"/>
            </a:lvl1pPr>
            <a:lvl2pPr marL="385812" indent="0">
              <a:buNone/>
              <a:defRPr sz="2363"/>
            </a:lvl2pPr>
            <a:lvl3pPr marL="771626" indent="0">
              <a:buNone/>
              <a:defRPr sz="2025"/>
            </a:lvl3pPr>
            <a:lvl4pPr marL="1157439" indent="0">
              <a:buNone/>
              <a:defRPr sz="1688"/>
            </a:lvl4pPr>
            <a:lvl5pPr marL="1543252" indent="0">
              <a:buNone/>
              <a:defRPr sz="1688"/>
            </a:lvl5pPr>
            <a:lvl6pPr marL="1929065" indent="0">
              <a:buNone/>
              <a:defRPr sz="1688"/>
            </a:lvl6pPr>
            <a:lvl7pPr marL="2314878" indent="0">
              <a:buNone/>
              <a:defRPr sz="1688"/>
            </a:lvl7pPr>
            <a:lvl8pPr marL="2700692" indent="0">
              <a:buNone/>
              <a:defRPr sz="1688"/>
            </a:lvl8pPr>
            <a:lvl9pPr marL="3086505" indent="0">
              <a:buNone/>
              <a:defRPr sz="1688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73550" y="5358064"/>
            <a:ext cx="6013453" cy="1499936"/>
          </a:xfrm>
        </p:spPr>
        <p:txBody>
          <a:bodyPr/>
          <a:lstStyle>
            <a:lvl1pPr marL="0" indent="0">
              <a:buNone/>
              <a:defRPr sz="1350"/>
            </a:lvl1pPr>
            <a:lvl2pPr marL="385812" indent="0">
              <a:buNone/>
              <a:defRPr sz="1181"/>
            </a:lvl2pPr>
            <a:lvl3pPr marL="771626" indent="0">
              <a:buNone/>
              <a:defRPr sz="1013"/>
            </a:lvl3pPr>
            <a:lvl4pPr marL="1157439" indent="0">
              <a:buNone/>
              <a:defRPr sz="844"/>
            </a:lvl4pPr>
            <a:lvl5pPr marL="1543252" indent="0">
              <a:buNone/>
              <a:defRPr sz="844"/>
            </a:lvl5pPr>
            <a:lvl6pPr marL="1929065" indent="0">
              <a:buNone/>
              <a:defRPr sz="844"/>
            </a:lvl6pPr>
            <a:lvl7pPr marL="2314878" indent="0">
              <a:buNone/>
              <a:defRPr sz="844"/>
            </a:lvl7pPr>
            <a:lvl8pPr marL="2700692" indent="0">
              <a:buNone/>
              <a:defRPr sz="844"/>
            </a:lvl8pPr>
            <a:lvl9pPr marL="3086505" indent="0">
              <a:buNone/>
              <a:defRPr sz="844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01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winburn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290431" y="262047"/>
            <a:ext cx="9577426" cy="83997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039" strike="noStrike" cap="all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13" name="Slide Number Placeholder 5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222011" y="6176969"/>
            <a:ext cx="2314575" cy="544515"/>
          </a:xfrm>
          <a:prstGeom prst="rect">
            <a:avLst/>
          </a:prstGeom>
        </p:spPr>
        <p:txBody>
          <a:bodyPr vert="horz" lIns="77153" tIns="38576" rIns="77153" bIns="38576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675" dirty="0">
                <a:solidFill>
                  <a:schemeClr val="tx1"/>
                </a:solidFill>
              </a:rPr>
              <a:t>CRICOS</a:t>
            </a:r>
            <a:r>
              <a:rPr lang="en-AU" sz="675" baseline="0" dirty="0">
                <a:solidFill>
                  <a:schemeClr val="tx1"/>
                </a:solidFill>
              </a:rPr>
              <a:t> 00111D</a:t>
            </a:r>
          </a:p>
          <a:p>
            <a:pPr algn="r"/>
            <a:r>
              <a:rPr lang="en-AU" sz="675" baseline="0" dirty="0">
                <a:solidFill>
                  <a:schemeClr val="tx1"/>
                </a:solidFill>
              </a:rPr>
              <a:t>TOID 3059</a:t>
            </a:r>
            <a:endParaRPr lang="en-AU" sz="675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290431" y="6176969"/>
            <a:ext cx="2314575" cy="5445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789E3-5A8F-4612-8C56-7D11CDD85860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 descr="KNOWING Logo 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647" y="6177568"/>
            <a:ext cx="458924" cy="543910"/>
          </a:xfrm>
          <a:prstGeom prst="rect">
            <a:avLst/>
          </a:prstGeom>
          <a:ln w="25400">
            <a:solidFill>
              <a:schemeClr val="bg2"/>
            </a:solidFill>
            <a:miter lim="800000"/>
          </a:ln>
        </p:spPr>
      </p:pic>
      <p:pic>
        <p:nvPicPr>
          <p:cNvPr id="10" name="Picture 9" descr="Swinburne Logo RGB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001" y="262053"/>
            <a:ext cx="545169" cy="109033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33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Camp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992"/>
            <a:ext cx="10287000" cy="33734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89E3-5A8F-4612-8C56-7D11CDD85860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684" y="4010770"/>
            <a:ext cx="9693637" cy="845589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5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558" y="4873078"/>
            <a:ext cx="9699889" cy="114147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56"/>
            </a:lvl1pPr>
            <a:lvl2pPr marL="385812" indent="0" algn="ctr">
              <a:buNone/>
              <a:defRPr sz="1688"/>
            </a:lvl2pPr>
            <a:lvl3pPr marL="771626" indent="0" algn="ctr">
              <a:buNone/>
              <a:defRPr sz="1519"/>
            </a:lvl3pPr>
            <a:lvl4pPr marL="1157439" indent="0" algn="ctr">
              <a:buNone/>
              <a:defRPr sz="1350"/>
            </a:lvl4pPr>
            <a:lvl5pPr marL="1543252" indent="0" algn="ctr">
              <a:buNone/>
              <a:defRPr sz="1350"/>
            </a:lvl5pPr>
            <a:lvl6pPr marL="1929065" indent="0" algn="ctr">
              <a:buNone/>
              <a:defRPr sz="1350"/>
            </a:lvl6pPr>
            <a:lvl7pPr marL="2314878" indent="0" algn="ctr">
              <a:buNone/>
              <a:defRPr sz="1350"/>
            </a:lvl7pPr>
            <a:lvl8pPr marL="2700692" indent="0" algn="ctr">
              <a:buNone/>
              <a:defRPr sz="1350"/>
            </a:lvl8pPr>
            <a:lvl9pPr marL="3086505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212012" y="6176969"/>
            <a:ext cx="2314575" cy="544515"/>
          </a:xfrm>
          <a:prstGeom prst="rect">
            <a:avLst/>
          </a:prstGeom>
        </p:spPr>
        <p:txBody>
          <a:bodyPr vert="horz" lIns="77153" tIns="38576" rIns="77153" bIns="38576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675" dirty="0"/>
              <a:t>CRICOS</a:t>
            </a:r>
            <a:r>
              <a:rPr lang="en-AU" sz="675" baseline="0" dirty="0"/>
              <a:t> 00111D</a:t>
            </a:r>
          </a:p>
          <a:p>
            <a:pPr algn="r"/>
            <a:r>
              <a:rPr lang="en-AU" sz="675" baseline="0" dirty="0"/>
              <a:t>TOID 3059</a:t>
            </a:r>
            <a:endParaRPr lang="en-AU" sz="675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396348"/>
            <a:ext cx="10287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winburne Logo 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502" y="211873"/>
            <a:ext cx="545169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7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Students">
    <p:bg>
      <p:bgPr>
        <a:blipFill dpi="0" rotWithShape="1">
          <a:blip r:embed="rId2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7624"/>
            <a:ext cx="10287000" cy="32781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89E3-5A8F-4612-8C56-7D11CDD85860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684" y="4010770"/>
            <a:ext cx="9693637" cy="845589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5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558" y="4873078"/>
            <a:ext cx="9699889" cy="114147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56">
                <a:solidFill>
                  <a:schemeClr val="bg1"/>
                </a:solidFill>
              </a:defRPr>
            </a:lvl1pPr>
            <a:lvl2pPr marL="385812" indent="0" algn="ctr">
              <a:buNone/>
              <a:defRPr sz="1688"/>
            </a:lvl2pPr>
            <a:lvl3pPr marL="771626" indent="0" algn="ctr">
              <a:buNone/>
              <a:defRPr sz="1519"/>
            </a:lvl3pPr>
            <a:lvl4pPr marL="1157439" indent="0" algn="ctr">
              <a:buNone/>
              <a:defRPr sz="1350"/>
            </a:lvl4pPr>
            <a:lvl5pPr marL="1543252" indent="0" algn="ctr">
              <a:buNone/>
              <a:defRPr sz="1350"/>
            </a:lvl5pPr>
            <a:lvl6pPr marL="1929065" indent="0" algn="ctr">
              <a:buNone/>
              <a:defRPr sz="1350"/>
            </a:lvl6pPr>
            <a:lvl7pPr marL="2314878" indent="0" algn="ctr">
              <a:buNone/>
              <a:defRPr sz="1350"/>
            </a:lvl7pPr>
            <a:lvl8pPr marL="2700692" indent="0" algn="ctr">
              <a:buNone/>
              <a:defRPr sz="1350"/>
            </a:lvl8pPr>
            <a:lvl9pPr marL="3086505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212012" y="6176969"/>
            <a:ext cx="2314575" cy="544515"/>
          </a:xfrm>
          <a:prstGeom prst="rect">
            <a:avLst/>
          </a:prstGeom>
        </p:spPr>
        <p:txBody>
          <a:bodyPr vert="horz" lIns="77153" tIns="38576" rIns="77153" bIns="38576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675" dirty="0"/>
              <a:t>CRICOS</a:t>
            </a:r>
            <a:r>
              <a:rPr lang="en-AU" sz="675" baseline="0" dirty="0"/>
              <a:t> 00111D</a:t>
            </a:r>
          </a:p>
          <a:p>
            <a:pPr algn="r"/>
            <a:r>
              <a:rPr lang="en-AU" sz="675" baseline="0" dirty="0"/>
              <a:t>TOID 3059</a:t>
            </a:r>
            <a:endParaRPr lang="en-AU" sz="675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275888"/>
            <a:ext cx="10287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winburne Logo 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18" y="228600"/>
            <a:ext cx="545169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3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495131" y="2875984"/>
            <a:ext cx="6448969" cy="927113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7088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511459" y="3925328"/>
            <a:ext cx="6497955" cy="1103872"/>
          </a:xfrm>
          <a:noFill/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36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38162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ke Br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-2"/>
            <a:ext cx="10287000" cy="74066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54305" tIns="38576" rIns="154305" bIns="3857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7157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519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6138" y="1021215"/>
            <a:ext cx="9134050" cy="5147356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8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8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ags" Target="../tags/tag19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ags" Target="../tags/tag18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png"/><Relationship Id="rId10" Type="http://schemas.openxmlformats.org/officeDocument/2006/relationships/tags" Target="../tags/tag17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707233" y="365129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707233" y="1825625"/>
            <a:ext cx="8872538" cy="4351338"/>
          </a:xfrm>
          <a:prstGeom prst="rect">
            <a:avLst/>
          </a:prstGeom>
          <a:noFill/>
        </p:spPr>
        <p:txBody>
          <a:bodyPr vert="horz" lIns="91440" tIns="90000" rIns="91440" bIns="9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290431" y="6176969"/>
            <a:ext cx="2314575" cy="544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89E3-5A8F-4612-8C56-7D11CDD85860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 descr="KNOWING Logo RGB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647" y="6177568"/>
            <a:ext cx="458924" cy="543910"/>
          </a:xfrm>
          <a:prstGeom prst="rect">
            <a:avLst/>
          </a:prstGeom>
        </p:spPr>
      </p:pic>
      <p:pic>
        <p:nvPicPr>
          <p:cNvPr id="7" name="Picture 6" descr="Swinburne Logo RGB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602" y="364524"/>
            <a:ext cx="545169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6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209" r:id="rId8"/>
    <p:sldLayoutId id="2147484210" r:id="rId9"/>
  </p:sldLayoutIdLst>
  <p:txStyles>
    <p:titleStyle>
      <a:lvl1pPr algn="l" defTabSz="771626" rtl="0" eaLnBrk="1" latinLnBrk="0" hangingPunct="1">
        <a:lnSpc>
          <a:spcPct val="90000"/>
        </a:lnSpc>
        <a:spcBef>
          <a:spcPct val="0"/>
        </a:spcBef>
        <a:buNone/>
        <a:defRPr sz="3714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601" indent="-288601" algn="l" defTabSz="771626" rtl="0" eaLnBrk="1" latinLnBrk="0" hangingPunct="1">
        <a:lnSpc>
          <a:spcPct val="100000"/>
        </a:lnSpc>
        <a:spcBef>
          <a:spcPts val="648"/>
        </a:spcBef>
        <a:buFontTx/>
        <a:buBlip>
          <a:blip r:embed="rId17"/>
        </a:buBlip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5807" indent="-239994" algn="l" defTabSz="771626" rtl="0" eaLnBrk="1" latinLnBrk="0" hangingPunct="1">
        <a:lnSpc>
          <a:spcPct val="100000"/>
        </a:lnSpc>
        <a:spcBef>
          <a:spcPts val="567"/>
        </a:spcBef>
        <a:buFont typeface="Open Sans" panose="020B0606030504020204" pitchFamily="34" charset="0"/>
        <a:buChar char="–"/>
        <a:defRPr sz="2363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66051" indent="-194426" algn="l" defTabSz="771626" rtl="0" eaLnBrk="1" latinLnBrk="0" hangingPunct="1">
        <a:lnSpc>
          <a:spcPct val="100000"/>
        </a:lnSpc>
        <a:spcBef>
          <a:spcPts val="486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350346" indent="-192907" algn="l" defTabSz="771626" rtl="0" eaLnBrk="1" latinLnBrk="0" hangingPunct="1">
        <a:lnSpc>
          <a:spcPct val="100000"/>
        </a:lnSpc>
        <a:spcBef>
          <a:spcPts val="405"/>
        </a:spcBef>
        <a:buFont typeface="Open Sans" panose="020B0606030504020204" pitchFamily="34" charset="0"/>
        <a:buChar char="–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36158" indent="-192907" algn="l" defTabSz="771626" rtl="0" eaLnBrk="1" latinLnBrk="0" hangingPunct="1">
        <a:lnSpc>
          <a:spcPct val="100000"/>
        </a:lnSpc>
        <a:spcBef>
          <a:spcPts val="405"/>
        </a:spcBef>
        <a:buFont typeface="Open Sans" panose="020B0606030504020204" pitchFamily="34" charset="0"/>
        <a:buChar char="»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21971" indent="-192907" algn="l" defTabSz="77162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507785" indent="-192907" algn="l" defTabSz="77162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893598" indent="-192907" algn="l" defTabSz="77162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279411" indent="-192907" algn="l" defTabSz="77162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85812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2pPr>
      <a:lvl3pPr marL="771626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3pPr>
      <a:lvl4pPr marL="1157439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2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929065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314878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692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086505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707233" y="365129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707233" y="1825625"/>
            <a:ext cx="8872538" cy="4351338"/>
          </a:xfrm>
          <a:prstGeom prst="rect">
            <a:avLst/>
          </a:prstGeom>
          <a:noFill/>
        </p:spPr>
        <p:txBody>
          <a:bodyPr vert="horz" lIns="91440" tIns="108000" rIns="91440" bIns="108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290431" y="6176969"/>
            <a:ext cx="2314575" cy="544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465A-8857-432B-B8F7-DAABA936F9E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Picture 4" descr="Swinburne Logo RGB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186" y="440473"/>
            <a:ext cx="545169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4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</p:sldLayoutIdLst>
  <p:txStyles>
    <p:titleStyle>
      <a:lvl1pPr algn="l" defTabSz="771626" rtl="0" eaLnBrk="1" latinLnBrk="0" hangingPunct="1">
        <a:lnSpc>
          <a:spcPct val="90000"/>
        </a:lnSpc>
        <a:spcBef>
          <a:spcPct val="0"/>
        </a:spcBef>
        <a:buNone/>
        <a:defRPr sz="3714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601" indent="-288601" algn="l" defTabSz="771626" rtl="0" eaLnBrk="1" latinLnBrk="0" hangingPunct="1">
        <a:lnSpc>
          <a:spcPct val="100000"/>
        </a:lnSpc>
        <a:spcBef>
          <a:spcPts val="648"/>
        </a:spcBef>
        <a:buFontTx/>
        <a:buBlip>
          <a:blip r:embed="rId15"/>
        </a:buBlip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5807" indent="-239994" algn="l" defTabSz="771626" rtl="0" eaLnBrk="1" latinLnBrk="0" hangingPunct="1">
        <a:lnSpc>
          <a:spcPct val="100000"/>
        </a:lnSpc>
        <a:spcBef>
          <a:spcPts val="567"/>
        </a:spcBef>
        <a:buFont typeface="Open Sans" panose="020B0606030504020204" pitchFamily="34" charset="0"/>
        <a:buChar char="–"/>
        <a:defRPr sz="2363" kern="1200">
          <a:solidFill>
            <a:schemeClr val="tx1"/>
          </a:solidFill>
          <a:latin typeface="+mn-lt"/>
          <a:ea typeface="+mn-ea"/>
          <a:cs typeface="+mn-cs"/>
        </a:defRPr>
      </a:lvl2pPr>
      <a:lvl3pPr marL="966051" indent="-194426" algn="l" defTabSz="771626" rtl="0" eaLnBrk="1" latinLnBrk="0" hangingPunct="1">
        <a:lnSpc>
          <a:spcPct val="100000"/>
        </a:lnSpc>
        <a:spcBef>
          <a:spcPts val="486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350346" indent="-192907" algn="l" defTabSz="771626" rtl="0" eaLnBrk="1" latinLnBrk="0" hangingPunct="1">
        <a:lnSpc>
          <a:spcPct val="100000"/>
        </a:lnSpc>
        <a:spcBef>
          <a:spcPts val="405"/>
        </a:spcBef>
        <a:buFont typeface="Open Sans" panose="020B0606030504020204" pitchFamily="34" charset="0"/>
        <a:buChar char="–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36158" indent="-192907" algn="l" defTabSz="771626" rtl="0" eaLnBrk="1" latinLnBrk="0" hangingPunct="1">
        <a:lnSpc>
          <a:spcPct val="100000"/>
        </a:lnSpc>
        <a:spcBef>
          <a:spcPts val="405"/>
        </a:spcBef>
        <a:buFont typeface="Open Sans" panose="020B0606030504020204" pitchFamily="34" charset="0"/>
        <a:buChar char="»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21971" indent="-192907" algn="l" defTabSz="77162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507785" indent="-192907" algn="l" defTabSz="77162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893598" indent="-192907" algn="l" defTabSz="77162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279411" indent="-192907" algn="l" defTabSz="77162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85812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2pPr>
      <a:lvl3pPr marL="771626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3pPr>
      <a:lvl4pPr marL="1157439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2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929065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314878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692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086505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3" y="365129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3" y="1825625"/>
            <a:ext cx="8872538" cy="4351338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vert="horz" lIns="91440" tIns="108000" rIns="91440" bIns="108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431" y="6176969"/>
            <a:ext cx="2314575" cy="544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465A-8857-432B-B8F7-DAABA936F9E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16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11" r:id="rId2"/>
    <p:sldLayoutId id="2147484212" r:id="rId3"/>
    <p:sldLayoutId id="2147484213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</p:sldLayoutIdLst>
  <p:txStyles>
    <p:titleStyle>
      <a:lvl1pPr algn="l" defTabSz="771626" rtl="0" eaLnBrk="1" latinLnBrk="0" hangingPunct="1">
        <a:lnSpc>
          <a:spcPct val="90000"/>
        </a:lnSpc>
        <a:spcBef>
          <a:spcPct val="0"/>
        </a:spcBef>
        <a:buNone/>
        <a:defRPr sz="3714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601" indent="-288601" algn="l" defTabSz="771626" rtl="0" eaLnBrk="1" latinLnBrk="0" hangingPunct="1">
        <a:lnSpc>
          <a:spcPct val="100000"/>
        </a:lnSpc>
        <a:spcBef>
          <a:spcPts val="648"/>
        </a:spcBef>
        <a:buFontTx/>
        <a:buBlip>
          <a:blip r:embed="rId14"/>
        </a:buBlip>
        <a:defRPr sz="2700" kern="1200">
          <a:solidFill>
            <a:schemeClr val="bg1"/>
          </a:solidFill>
          <a:latin typeface="+mn-lt"/>
          <a:ea typeface="+mn-ea"/>
          <a:cs typeface="+mn-cs"/>
        </a:defRPr>
      </a:lvl1pPr>
      <a:lvl2pPr marL="625807" indent="-239994" algn="l" defTabSz="771626" rtl="0" eaLnBrk="1" latinLnBrk="0" hangingPunct="1">
        <a:lnSpc>
          <a:spcPct val="100000"/>
        </a:lnSpc>
        <a:spcBef>
          <a:spcPts val="567"/>
        </a:spcBef>
        <a:buFont typeface="Open Sans" panose="020B0606030504020204" pitchFamily="34" charset="0"/>
        <a:buChar char="–"/>
        <a:defRPr sz="2363" kern="1200">
          <a:solidFill>
            <a:schemeClr val="bg1"/>
          </a:solidFill>
          <a:latin typeface="+mn-lt"/>
          <a:ea typeface="+mn-ea"/>
          <a:cs typeface="+mn-cs"/>
        </a:defRPr>
      </a:lvl2pPr>
      <a:lvl3pPr marL="966051" indent="-194426" algn="l" defTabSz="771626" rtl="0" eaLnBrk="1" latinLnBrk="0" hangingPunct="1">
        <a:lnSpc>
          <a:spcPct val="100000"/>
        </a:lnSpc>
        <a:spcBef>
          <a:spcPts val="486"/>
        </a:spcBef>
        <a:buFont typeface="Arial" panose="020B0604020202020204" pitchFamily="34" charset="0"/>
        <a:buChar char="•"/>
        <a:defRPr sz="2025" kern="1200">
          <a:solidFill>
            <a:schemeClr val="bg1"/>
          </a:solidFill>
          <a:latin typeface="+mn-lt"/>
          <a:ea typeface="+mn-ea"/>
          <a:cs typeface="+mn-cs"/>
        </a:defRPr>
      </a:lvl3pPr>
      <a:lvl4pPr marL="1350346" indent="-192907" algn="l" defTabSz="771626" rtl="0" eaLnBrk="1" latinLnBrk="0" hangingPunct="1">
        <a:lnSpc>
          <a:spcPct val="100000"/>
        </a:lnSpc>
        <a:spcBef>
          <a:spcPts val="405"/>
        </a:spcBef>
        <a:buFont typeface="Open Sans" panose="020B0606030504020204" pitchFamily="34" charset="0"/>
        <a:buChar char="–"/>
        <a:defRPr sz="1688" kern="1200">
          <a:solidFill>
            <a:schemeClr val="bg1"/>
          </a:solidFill>
          <a:latin typeface="+mn-lt"/>
          <a:ea typeface="+mn-ea"/>
          <a:cs typeface="+mn-cs"/>
        </a:defRPr>
      </a:lvl4pPr>
      <a:lvl5pPr marL="1736158" indent="-192907" algn="l" defTabSz="771626" rtl="0" eaLnBrk="1" latinLnBrk="0" hangingPunct="1">
        <a:lnSpc>
          <a:spcPct val="100000"/>
        </a:lnSpc>
        <a:spcBef>
          <a:spcPts val="405"/>
        </a:spcBef>
        <a:buFont typeface="Open Sans" panose="020B0606030504020204" pitchFamily="34" charset="0"/>
        <a:buChar char="»"/>
        <a:defRPr sz="1688" kern="1200">
          <a:solidFill>
            <a:schemeClr val="bg1"/>
          </a:solidFill>
          <a:latin typeface="+mn-lt"/>
          <a:ea typeface="+mn-ea"/>
          <a:cs typeface="+mn-cs"/>
        </a:defRPr>
      </a:lvl5pPr>
      <a:lvl6pPr marL="2121971" indent="-192907" algn="l" defTabSz="77162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507785" indent="-192907" algn="l" defTabSz="77162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893598" indent="-192907" algn="l" defTabSz="77162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279411" indent="-192907" algn="l" defTabSz="77162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85812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2pPr>
      <a:lvl3pPr marL="771626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3pPr>
      <a:lvl4pPr marL="1157439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2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929065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314878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692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086505" algn="l" defTabSz="771626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6.jpe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VQraviuwbzU?feature=oemb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96684" y="366116"/>
            <a:ext cx="9693637" cy="2041635"/>
          </a:xfrm>
        </p:spPr>
        <p:txBody>
          <a:bodyPr>
            <a:normAutofit/>
          </a:bodyPr>
          <a:lstStyle/>
          <a:p>
            <a:r>
              <a:rPr lang="en-CA" sz="3200" b="1" dirty="0"/>
              <a:t>Lecture 06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96684" y="3301443"/>
            <a:ext cx="9699888" cy="999612"/>
          </a:xfrm>
        </p:spPr>
        <p:txBody>
          <a:bodyPr>
            <a:normAutofit/>
          </a:bodyPr>
          <a:lstStyle/>
          <a:p>
            <a:r>
              <a:rPr lang="en-CA" sz="2800" dirty="0"/>
              <a:t>Responsive CSS 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97407" y="5956620"/>
            <a:ext cx="105714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51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Check-In</a:t>
            </a:r>
          </a:p>
        </p:txBody>
      </p:sp>
      <p:pic>
        <p:nvPicPr>
          <p:cNvPr id="5" name="Picture 2" descr="http://www.swinburne.edu.au/copyright/documents/PartVBnotice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1" y="5062928"/>
            <a:ext cx="2284389" cy="167596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88900" dist="88900" dir="2700000" algn="tl" rotWithShape="0">
              <a:prstClr val="black">
                <a:alpha val="8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C89D5-3A61-DBBE-A2DF-B77A425E4582}"/>
              </a:ext>
            </a:extLst>
          </p:cNvPr>
          <p:cNvSpPr txBox="1"/>
          <p:nvPr/>
        </p:nvSpPr>
        <p:spPr>
          <a:xfrm>
            <a:off x="4091940" y="4301055"/>
            <a:ext cx="229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2"/>
                </a:solidFill>
              </a:rPr>
              <a:t>Armita</a:t>
            </a:r>
            <a:r>
              <a:rPr lang="en-AU" dirty="0"/>
              <a:t> </a:t>
            </a:r>
            <a:r>
              <a:rPr lang="en-AU" dirty="0">
                <a:solidFill>
                  <a:schemeClr val="bg2"/>
                </a:solidFill>
              </a:rPr>
              <a:t>Zarnegar</a:t>
            </a:r>
          </a:p>
        </p:txBody>
      </p:sp>
    </p:spTree>
    <p:extLst>
      <p:ext uri="{BB962C8B-B14F-4D97-AF65-F5344CB8AC3E}">
        <p14:creationId xmlns:p14="http://schemas.microsoft.com/office/powerpoint/2010/main" val="123531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BD3B-ABB3-7A4B-9BDA-3EBB98AD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14" y="365129"/>
            <a:ext cx="8981057" cy="1325563"/>
          </a:xfrm>
        </p:spPr>
        <p:txBody>
          <a:bodyPr/>
          <a:lstStyle/>
          <a:p>
            <a:r>
              <a:rPr lang="en-US" dirty="0"/>
              <a:t>Use Flexbox and Grid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EB801-BC94-AD2C-7398-1B67AD0CEACA}"/>
              </a:ext>
            </a:extLst>
          </p:cNvPr>
          <p:cNvSpPr txBox="1"/>
          <p:nvPr/>
        </p:nvSpPr>
        <p:spPr>
          <a:xfrm>
            <a:off x="598714" y="1317172"/>
            <a:ext cx="8872538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601" indent="-288601" defTabSz="771626">
              <a:spcBef>
                <a:spcPts val="648"/>
              </a:spcBef>
              <a:buBlip>
                <a:blip r:embed="rId2"/>
              </a:buBlip>
            </a:pPr>
            <a:r>
              <a:rPr lang="en-AU" sz="2700" dirty="0">
                <a:solidFill>
                  <a:srgbClr val="21262D"/>
                </a:solidFill>
                <a:latin typeface="Karla" panose="020B0604020202020204" pitchFamily="2" charset="0"/>
              </a:rPr>
              <a:t>They are used for customisation. </a:t>
            </a:r>
          </a:p>
          <a:p>
            <a:pPr marL="288601" indent="-288601" defTabSz="771626">
              <a:spcBef>
                <a:spcPts val="648"/>
              </a:spcBef>
              <a:buBlip>
                <a:blip r:embed="rId2"/>
              </a:buBlip>
            </a:pPr>
            <a:r>
              <a:rPr lang="en-AU" sz="2700" dirty="0">
                <a:solidFill>
                  <a:srgbClr val="21262D"/>
                </a:solidFill>
                <a:latin typeface="Karla" panose="020B0604020202020204" pitchFamily="2" charset="0"/>
              </a:rPr>
              <a:t>They let you specify how elements should be positioned and sized, making it easier to create layouts that adapt to different screen sizes.</a:t>
            </a:r>
          </a:p>
          <a:p>
            <a:pPr defTabSz="771626">
              <a:spcBef>
                <a:spcPts val="648"/>
              </a:spcBef>
            </a:pPr>
            <a:endParaRPr lang="en-AU" sz="2700" dirty="0">
              <a:solidFill>
                <a:srgbClr val="21262D"/>
              </a:solidFill>
              <a:latin typeface="Karla" panose="020B0604020202020204" pitchFamily="2" charset="0"/>
            </a:endParaRPr>
          </a:p>
          <a:p>
            <a:endParaRPr lang="en-AU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64304D-1736-E48B-C5EF-758E9747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3" y="3336232"/>
            <a:ext cx="6914198" cy="31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ADCA-DB68-1721-55DD-DFFC0C5D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Flexbox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CFE5C9-6B4E-DD38-C331-A191FCE57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97" y="1463041"/>
            <a:ext cx="3621184" cy="5311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6B238-D547-B18A-5F8E-FECBB50C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81" y="1463041"/>
            <a:ext cx="6210599" cy="31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5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D804-97F7-3197-1FE0-FF623110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on Flexbox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797EFF-CAD4-3637-98FF-5394EAEEA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55" y="3169922"/>
            <a:ext cx="8872538" cy="344582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2FFBD-8AED-ECAA-F63C-43B71A44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" y="1535434"/>
            <a:ext cx="3600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4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BD3B-ABB3-7A4B-9BDA-3EBB98AD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ViewPort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EB801-BC94-AD2C-7398-1B67AD0CEACA}"/>
              </a:ext>
            </a:extLst>
          </p:cNvPr>
          <p:cNvSpPr txBox="1"/>
          <p:nvPr/>
        </p:nvSpPr>
        <p:spPr>
          <a:xfrm>
            <a:off x="598714" y="1317172"/>
            <a:ext cx="8872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2B688-5A1C-357A-A665-DA5768955CC7}"/>
              </a:ext>
            </a:extLst>
          </p:cNvPr>
          <p:cNvSpPr txBox="1"/>
          <p:nvPr/>
        </p:nvSpPr>
        <p:spPr>
          <a:xfrm>
            <a:off x="817315" y="1492240"/>
            <a:ext cx="865393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601" indent="-288601" defTabSz="771626">
              <a:spcBef>
                <a:spcPts val="648"/>
              </a:spcBef>
              <a:buBlip>
                <a:blip r:embed="rId2"/>
              </a:buBlip>
            </a:pPr>
            <a:r>
              <a:rPr lang="en-AU" sz="2700" dirty="0" err="1">
                <a:solidFill>
                  <a:srgbClr val="21262D"/>
                </a:solidFill>
                <a:latin typeface="Karla" panose="020B0604020202020204" pitchFamily="2" charset="0"/>
              </a:rPr>
              <a:t>ViewPort</a:t>
            </a:r>
            <a:r>
              <a:rPr lang="en-AU" sz="2700" dirty="0">
                <a:solidFill>
                  <a:srgbClr val="21262D"/>
                </a:solidFill>
                <a:latin typeface="Karla" panose="020B0604020202020204" pitchFamily="2" charset="0"/>
              </a:rPr>
              <a:t> defines the area of a webpage which is visible to users. </a:t>
            </a:r>
          </a:p>
          <a:p>
            <a:pPr marL="288601" indent="-288601" defTabSz="771626">
              <a:spcBef>
                <a:spcPts val="648"/>
              </a:spcBef>
              <a:buBlip>
                <a:blip r:embed="rId2"/>
              </a:buBlip>
            </a:pPr>
            <a:r>
              <a:rPr lang="en-AU" sz="2700" dirty="0">
                <a:solidFill>
                  <a:srgbClr val="21262D"/>
                </a:solidFill>
                <a:latin typeface="Karla" panose="020B0604020202020204" pitchFamily="2" charset="0"/>
              </a:rPr>
              <a:t>Its dimensions controls how elements will appear on the webpage.</a:t>
            </a:r>
          </a:p>
          <a:p>
            <a:pPr marL="288601" indent="-288601" defTabSz="771626">
              <a:spcBef>
                <a:spcPts val="648"/>
              </a:spcBef>
              <a:buBlip>
                <a:blip r:embed="rId2"/>
              </a:buBlip>
            </a:pPr>
            <a:r>
              <a:rPr lang="en-AU" sz="2700" dirty="0">
                <a:solidFill>
                  <a:srgbClr val="21262D"/>
                </a:solidFill>
                <a:latin typeface="Karla" panose="020B0604020202020204" pitchFamily="2" charset="0"/>
              </a:rPr>
              <a:t>Use viewport meta tag in the head section of your HTML document, to define the size and scale of the viewport for optimal display on various devices. </a:t>
            </a:r>
          </a:p>
          <a:p>
            <a:endParaRPr lang="en-AU" dirty="0"/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9A314E93-D6B8-7BE5-9850-778DA6D1D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4598272"/>
            <a:ext cx="3381375" cy="22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12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BD3B-ABB3-7A4B-9BDA-3EBB98AD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ViewPort</a:t>
            </a:r>
            <a:r>
              <a:rPr lang="en-US" dirty="0"/>
              <a:t> – Example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EB801-BC94-AD2C-7398-1B67AD0CEACA}"/>
              </a:ext>
            </a:extLst>
          </p:cNvPr>
          <p:cNvSpPr txBox="1"/>
          <p:nvPr/>
        </p:nvSpPr>
        <p:spPr>
          <a:xfrm>
            <a:off x="598714" y="1317172"/>
            <a:ext cx="8872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FFF81-700F-4A2B-E505-2A30A1AB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7" y="1690692"/>
            <a:ext cx="7291354" cy="42102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397CE1-0471-AD1D-64C2-3FE559C2FE74}"/>
              </a:ext>
            </a:extLst>
          </p:cNvPr>
          <p:cNvSpPr txBox="1"/>
          <p:nvPr/>
        </p:nvSpPr>
        <p:spPr>
          <a:xfrm>
            <a:off x="7566660" y="1885950"/>
            <a:ext cx="190459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b="0" i="0" dirty="0">
                <a:effectLst/>
                <a:latin typeface="Arial" panose="020B0604020202020204" pitchFamily="34" charset="0"/>
              </a:rPr>
              <a:t>The viewport meta data instructs the page to</a:t>
            </a:r>
            <a:br>
              <a:rPr lang="en-AU" dirty="0"/>
            </a:br>
            <a:r>
              <a:rPr lang="en-AU" b="0" i="0" dirty="0">
                <a:effectLst/>
                <a:latin typeface="Arial" panose="020B0604020202020204" pitchFamily="34" charset="0"/>
              </a:rPr>
              <a:t>automatically match the width of the device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319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F80C-F12C-86B4-B4A3-1C27B7EC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Responsive Layouts </a:t>
            </a:r>
          </a:p>
        </p:txBody>
      </p:sp>
      <p:pic>
        <p:nvPicPr>
          <p:cNvPr id="4" name="Online Media 3" title="5 simple tips to making responsive layouts the easy way">
            <a:hlinkClick r:id="" action="ppaction://media"/>
            <a:extLst>
              <a:ext uri="{FF2B5EF4-FFF2-40B4-BE49-F238E27FC236}">
                <a16:creationId xmlns:a16="http://schemas.microsoft.com/office/drawing/2014/main" id="{F45F3275-DE59-3B15-FEC6-D669F4D3545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938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Wake brain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of the following best describes a mobile-first approach to responsive web design?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636360" y="2499377"/>
            <a:ext cx="8174037" cy="910125"/>
          </a:xfrm>
        </p:spPr>
        <p:txBody>
          <a:bodyPr>
            <a:normAutofit lnSpcReduction="10000"/>
          </a:bodyPr>
          <a:lstStyle/>
          <a:p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for desktop screens first and then scaling down for smaller screens</a:t>
            </a:r>
            <a:endParaRPr lang="en-AU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658828" y="3357283"/>
            <a:ext cx="8174037" cy="791769"/>
          </a:xfrm>
        </p:spPr>
        <p:txBody>
          <a:bodyPr>
            <a:noAutofit/>
          </a:bodyPr>
          <a:lstStyle/>
          <a:p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for mobile screens first then scaling up for larger screens </a:t>
            </a:r>
            <a:endParaRPr lang="en-AU" sz="24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Designing separate websites for mobile and desktop screens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websites without considering screen size and device type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5974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Wake brain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of the following is NOT a common approach to creating responsive web design layouts?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776814" y="2518875"/>
            <a:ext cx="8174037" cy="910125"/>
          </a:xfrm>
        </p:spPr>
        <p:txBody>
          <a:bodyPr>
            <a:normAutofit/>
          </a:bodyPr>
          <a:lstStyle/>
          <a:p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Flexible grid systems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658828" y="3357283"/>
            <a:ext cx="8174037" cy="791769"/>
          </a:xfrm>
        </p:spPr>
        <p:txBody>
          <a:bodyPr>
            <a:noAutofit/>
          </a:bodyPr>
          <a:lstStyle/>
          <a:p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CSS media queries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Fixed-width layouts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693511" y="5119788"/>
            <a:ext cx="8174037" cy="791769"/>
          </a:xfrm>
        </p:spPr>
        <p:txBody>
          <a:bodyPr/>
          <a:lstStyle/>
          <a:p>
            <a:r>
              <a:rPr lang="en-AU" dirty="0"/>
              <a:t> Fluid layouts</a:t>
            </a:r>
          </a:p>
        </p:txBody>
      </p:sp>
    </p:spTree>
    <p:extLst>
      <p:ext uri="{BB962C8B-B14F-4D97-AF65-F5344CB8AC3E}">
        <p14:creationId xmlns:p14="http://schemas.microsoft.com/office/powerpoint/2010/main" val="422937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Wake brain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of the following code snippets is an example of a media query that applies styles only when the viewport width is 600 pixels or more?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776814" y="2518875"/>
            <a:ext cx="8174037" cy="910125"/>
          </a:xfrm>
        </p:spPr>
        <p:txBody>
          <a:bodyPr>
            <a:normAutofit/>
          </a:bodyPr>
          <a:lstStyle/>
          <a:p>
            <a:r>
              <a:rPr lang="en-AU" dirty="0"/>
              <a:t>@media screen and (max-width: 600px) { ... }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658828" y="3357283"/>
            <a:ext cx="8174037" cy="791769"/>
          </a:xfrm>
        </p:spPr>
        <p:txBody>
          <a:bodyPr>
            <a:noAutofit/>
          </a:bodyPr>
          <a:lstStyle/>
          <a:p>
            <a:r>
              <a:rPr lang="en-AU" sz="2400" dirty="0"/>
              <a:t>@media screen and (min-width: 600px) { ... }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@media screen and (width: 600px) { ... }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693511" y="5291238"/>
            <a:ext cx="8174037" cy="791769"/>
          </a:xfrm>
        </p:spPr>
        <p:txBody>
          <a:bodyPr>
            <a:normAutofit/>
          </a:bodyPr>
          <a:lstStyle/>
          <a:p>
            <a:r>
              <a:rPr lang="en-AU" dirty="0"/>
              <a:t>@media screen and (device-width: 600px) { ... }</a:t>
            </a:r>
          </a:p>
        </p:txBody>
      </p:sp>
    </p:spTree>
    <p:extLst>
      <p:ext uri="{BB962C8B-B14F-4D97-AF65-F5344CB8AC3E}">
        <p14:creationId xmlns:p14="http://schemas.microsoft.com/office/powerpoint/2010/main" val="144255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7233" y="1463040"/>
            <a:ext cx="8872538" cy="471392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AU" dirty="0">
                <a:latin typeface="Arial" panose="020B0604020202020204" pitchFamily="34" charset="0"/>
              </a:rPr>
              <a:t>Responsive Web Design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AU" dirty="0">
                <a:latin typeface="Arial" panose="020B0604020202020204" pitchFamily="34" charset="0"/>
              </a:rPr>
              <a:t>Approaches to responsive web design 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AU" dirty="0">
                <a:latin typeface="Arial" panose="020B0604020202020204" pitchFamily="34" charset="0"/>
              </a:rPr>
              <a:t>Tips for responsive CSS</a:t>
            </a:r>
          </a:p>
          <a:p>
            <a:pPr marL="680106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AU" sz="1763" dirty="0">
                <a:latin typeface="Arial" panose="020B0604020202020204" pitchFamily="34" charset="0"/>
              </a:rPr>
              <a:t>Media Query</a:t>
            </a:r>
          </a:p>
          <a:p>
            <a:pPr marL="680106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AU" sz="1763" dirty="0">
                <a:latin typeface="Arial" panose="020B0604020202020204" pitchFamily="34" charset="0"/>
              </a:rPr>
              <a:t>Flexbox and Grid</a:t>
            </a:r>
          </a:p>
          <a:p>
            <a:pPr marL="680106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AU" sz="1763" dirty="0" err="1">
                <a:latin typeface="Arial" panose="020B0604020202020204" pitchFamily="34" charset="0"/>
              </a:rPr>
              <a:t>ViewPoint</a:t>
            </a:r>
            <a:r>
              <a:rPr lang="en-AU" sz="1763" dirty="0">
                <a:latin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AU" dirty="0">
                <a:latin typeface="Arial" panose="020B0604020202020204" pitchFamily="34" charset="0"/>
              </a:rPr>
              <a:t>Making easy responsiveness layouts </a:t>
            </a:r>
            <a:endParaRPr lang="en-AU" b="0" i="0" dirty="0">
              <a:effectLst/>
              <a:latin typeface="Arial" panose="020B0604020202020204" pitchFamily="34" charset="0"/>
            </a:endParaRPr>
          </a:p>
          <a:p>
            <a:pPr marL="1134650" lvl="2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AU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2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8BB7-2790-C3E9-A0C2-0ACA482F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1029-74D0-0A5B-FFCE-0FF04FAD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32" y="1463109"/>
            <a:ext cx="9374027" cy="1691571"/>
          </a:xfrm>
        </p:spPr>
        <p:txBody>
          <a:bodyPr/>
          <a:lstStyle/>
          <a:p>
            <a:pPr marL="342900" lvl="0" indent="-342900" fontAlgn="base">
              <a:lnSpc>
                <a:spcPct val="105000"/>
              </a:lnSpc>
              <a:spcAft>
                <a:spcPts val="85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latin typeface="Verdana" panose="020B0604030504040204" pitchFamily="34" charset="0"/>
              </a:rPr>
              <a:t>When you use CSS and HTML to resize, hide, shrink, enlarge, or move the content to make it look good on any screen. </a:t>
            </a:r>
          </a:p>
        </p:txBody>
      </p:sp>
      <p:pic>
        <p:nvPicPr>
          <p:cNvPr id="1026" name="Picture 2" descr="How CSS3 Supports Developing Responsive Design Websites">
            <a:extLst>
              <a:ext uri="{FF2B5EF4-FFF2-40B4-BE49-F238E27FC236}">
                <a16:creationId xmlns:a16="http://schemas.microsoft.com/office/drawing/2014/main" id="{071F7780-5E03-974C-D57C-93E7FF24F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36" y="3429000"/>
            <a:ext cx="4617721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84C1FC63-73B7-E572-438B-57AF253D9273}"/>
              </a:ext>
            </a:extLst>
          </p:cNvPr>
          <p:cNvSpPr txBox="1"/>
          <p:nvPr/>
        </p:nvSpPr>
        <p:spPr>
          <a:xfrm>
            <a:off x="707232" y="3348990"/>
            <a:ext cx="4860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>
                <a:solidFill>
                  <a:srgbClr val="000000"/>
                </a:solidFill>
                <a:latin typeface="Verdana" panose="020B0604030504040204" pitchFamily="34" charset="0"/>
              </a:rPr>
              <a:t>A CSS that offers better user experience across different devices and screen sizes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2C757E-4180-F0B8-D6F8-E023001EF009}"/>
              </a:ext>
            </a:extLst>
          </p:cNvPr>
          <p:cNvSpPr txBox="1"/>
          <p:nvPr/>
        </p:nvSpPr>
        <p:spPr>
          <a:xfrm>
            <a:off x="468630" y="6012180"/>
            <a:ext cx="521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Ref: https://www.seguetech.com/css3-supports-responsive-design/</a:t>
            </a:r>
          </a:p>
        </p:txBody>
      </p:sp>
    </p:spTree>
    <p:extLst>
      <p:ext uri="{BB962C8B-B14F-4D97-AF65-F5344CB8AC3E}">
        <p14:creationId xmlns:p14="http://schemas.microsoft.com/office/powerpoint/2010/main" val="32576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DB0D-3F7B-B839-B98C-A190B057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Approaches to Responsive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516A-09B4-2551-6AD8-9B2027FE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21262D"/>
                </a:solidFill>
                <a:latin typeface="Karla" panose="020B0604020202020204" pitchFamily="2" charset="0"/>
              </a:rPr>
              <a:t>C</a:t>
            </a:r>
            <a:r>
              <a:rPr lang="en-AU" b="0" i="0" dirty="0">
                <a:solidFill>
                  <a:srgbClr val="21262D"/>
                </a:solidFill>
                <a:effectLst/>
                <a:latin typeface="Karla" panose="020B0604020202020204" pitchFamily="2" charset="0"/>
              </a:rPr>
              <a:t>reate a miniaturized version of the larger desktop view first</a:t>
            </a:r>
            <a:r>
              <a:rPr lang="en-AU" dirty="0">
                <a:solidFill>
                  <a:srgbClr val="21262D"/>
                </a:solidFill>
                <a:latin typeface="Karla" panose="020B0604020202020204" pitchFamily="2" charset="0"/>
              </a:rPr>
              <a:t>.</a:t>
            </a:r>
            <a:r>
              <a:rPr lang="en-AU" b="0" i="0" dirty="0">
                <a:solidFill>
                  <a:srgbClr val="21262D"/>
                </a:solidFill>
                <a:effectLst/>
                <a:latin typeface="Karla" pitchFamily="2" charset="0"/>
              </a:rPr>
              <a:t> The miniaturized layout may not provide full experience </a:t>
            </a:r>
            <a:r>
              <a:rPr lang="en-AU" dirty="0">
                <a:solidFill>
                  <a:srgbClr val="21262D"/>
                </a:solidFill>
                <a:latin typeface="Karla" pitchFamily="2" charset="0"/>
              </a:rPr>
              <a:t>as some </a:t>
            </a:r>
            <a:r>
              <a:rPr lang="en-AU" b="0" i="0" dirty="0">
                <a:solidFill>
                  <a:srgbClr val="21262D"/>
                </a:solidFill>
                <a:effectLst/>
                <a:latin typeface="Karla" pitchFamily="2" charset="0"/>
              </a:rPr>
              <a:t>links, text, graphics, and other elements might be too small to adequately interact with.</a:t>
            </a:r>
          </a:p>
          <a:p>
            <a:r>
              <a:rPr lang="en-AU" dirty="0">
                <a:solidFill>
                  <a:srgbClr val="21262D"/>
                </a:solidFill>
                <a:latin typeface="Karla" pitchFamily="2" charset="0"/>
              </a:rPr>
              <a:t>C</a:t>
            </a:r>
            <a:r>
              <a:rPr lang="en-AU" b="0" i="0" dirty="0">
                <a:solidFill>
                  <a:srgbClr val="21262D"/>
                </a:solidFill>
                <a:effectLst/>
                <a:latin typeface="Karla" pitchFamily="2" charset="0"/>
              </a:rPr>
              <a:t>reate multiple layouts – a fixed width for large and medium screens and fluid widths for smaller screens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540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3971-F974-2D04-A84E-3054A3E6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CSS Tips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E48D0-BCAB-D0C5-FF9E-18BFAF286317}"/>
              </a:ext>
            </a:extLst>
          </p:cNvPr>
          <p:cNvSpPr txBox="1"/>
          <p:nvPr/>
        </p:nvSpPr>
        <p:spPr>
          <a:xfrm>
            <a:off x="982980" y="1965960"/>
            <a:ext cx="872109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601" indent="-288601" defTabSz="771626">
              <a:spcBef>
                <a:spcPts val="648"/>
              </a:spcBef>
              <a:buBlip>
                <a:blip r:embed="rId2"/>
              </a:buBlip>
            </a:pPr>
            <a:r>
              <a:rPr lang="en-AU" sz="2700" dirty="0">
                <a:solidFill>
                  <a:srgbClr val="21262D"/>
                </a:solidFill>
                <a:latin typeface="Karla" panose="020B0604020202020204" pitchFamily="2" charset="0"/>
              </a:rPr>
              <a:t>Use Media Query</a:t>
            </a:r>
          </a:p>
          <a:p>
            <a:pPr marL="288601" indent="-288601" defTabSz="771626">
              <a:spcBef>
                <a:spcPts val="648"/>
              </a:spcBef>
              <a:buBlip>
                <a:blip r:embed="rId2"/>
              </a:buBlip>
            </a:pPr>
            <a:r>
              <a:rPr lang="en-AU" sz="2700" dirty="0">
                <a:solidFill>
                  <a:srgbClr val="21262D"/>
                </a:solidFill>
                <a:latin typeface="Karla" panose="020B0604020202020204" pitchFamily="2" charset="0"/>
              </a:rPr>
              <a:t>Use Relative Units</a:t>
            </a:r>
          </a:p>
          <a:p>
            <a:pPr marL="288601" indent="-288601" defTabSz="771626">
              <a:spcBef>
                <a:spcPts val="648"/>
              </a:spcBef>
              <a:buBlip>
                <a:blip r:embed="rId2"/>
              </a:buBlip>
            </a:pPr>
            <a:r>
              <a:rPr lang="en-AU" sz="2700" dirty="0">
                <a:solidFill>
                  <a:srgbClr val="21262D"/>
                </a:solidFill>
                <a:latin typeface="Karla" panose="020B0604020202020204" pitchFamily="2" charset="0"/>
              </a:rPr>
              <a:t>Use flexbox and grid</a:t>
            </a:r>
          </a:p>
          <a:p>
            <a:pPr marL="288601" indent="-288601" defTabSz="771626">
              <a:spcBef>
                <a:spcPts val="648"/>
              </a:spcBef>
              <a:buBlip>
                <a:blip r:embed="rId2"/>
              </a:buBlip>
            </a:pPr>
            <a:r>
              <a:rPr lang="en-AU" sz="2700" dirty="0">
                <a:solidFill>
                  <a:srgbClr val="21262D"/>
                </a:solidFill>
                <a:latin typeface="Karla" panose="020B0604020202020204" pitchFamily="2" charset="0"/>
              </a:rPr>
              <a:t>Minimize the use of absolute positioning</a:t>
            </a:r>
          </a:p>
          <a:p>
            <a:pPr marL="288601" indent="-288601" defTabSz="771626">
              <a:spcBef>
                <a:spcPts val="648"/>
              </a:spcBef>
              <a:buBlip>
                <a:blip r:embed="rId2"/>
              </a:buBlip>
            </a:pPr>
            <a:r>
              <a:rPr lang="en-AU" sz="2700" dirty="0">
                <a:solidFill>
                  <a:srgbClr val="21262D"/>
                </a:solidFill>
                <a:latin typeface="Karla" panose="020B0604020202020204" pitchFamily="2" charset="0"/>
              </a:rPr>
              <a:t>Optimize images: compressing them and reducing their file size</a:t>
            </a:r>
          </a:p>
          <a:p>
            <a:pPr marL="288601" indent="-288601" defTabSz="771626">
              <a:spcBef>
                <a:spcPts val="648"/>
              </a:spcBef>
              <a:buBlip>
                <a:blip r:embed="rId2"/>
              </a:buBlip>
            </a:pPr>
            <a:r>
              <a:rPr lang="en-AU" sz="2700" dirty="0">
                <a:solidFill>
                  <a:srgbClr val="21262D"/>
                </a:solidFill>
                <a:latin typeface="Karla" panose="020B0604020202020204" pitchFamily="2" charset="0"/>
              </a:rPr>
              <a:t>Test Your Styles</a:t>
            </a:r>
          </a:p>
          <a:p>
            <a:endParaRPr lang="en-AU" b="0" i="0" dirty="0">
              <a:effectLst/>
              <a:latin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788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Media Queries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243" y="1747842"/>
            <a:ext cx="8872538" cy="2747963"/>
          </a:xfrm>
        </p:spPr>
        <p:txBody>
          <a:bodyPr>
            <a:normAutofit fontScale="77500" lnSpcReduction="20000"/>
          </a:bodyPr>
          <a:lstStyle/>
          <a:p>
            <a:r>
              <a:rPr lang="en-AU" dirty="0">
                <a:solidFill>
                  <a:srgbClr val="21262D"/>
                </a:solidFill>
                <a:latin typeface="Karla" panose="020B0604020202020204" pitchFamily="2" charset="0"/>
              </a:rPr>
              <a:t>CSS2 introduced media types to enable different style rules to be specified for different devices</a:t>
            </a:r>
          </a:p>
          <a:p>
            <a:r>
              <a:rPr lang="en-AU" dirty="0">
                <a:solidFill>
                  <a:srgbClr val="21262D"/>
                </a:solidFill>
                <a:latin typeface="Karla" panose="020B0604020202020204" pitchFamily="2" charset="0"/>
              </a:rPr>
              <a:t>CSS3 introduced media queries to expand on the concept of media types in CSS2. they create more precise rules. </a:t>
            </a:r>
          </a:p>
          <a:p>
            <a:r>
              <a:rPr lang="en-AU" dirty="0">
                <a:solidFill>
                  <a:srgbClr val="21262D"/>
                </a:solidFill>
                <a:latin typeface="Karla" panose="020B0604020202020204" pitchFamily="2" charset="0"/>
              </a:rPr>
              <a:t>Media queries allow you to define rules that only apply to certain conditions, such as the screen size, orientation, resolution, or </a:t>
            </a:r>
            <a:r>
              <a:rPr lang="en-AU" dirty="0" err="1">
                <a:solidFill>
                  <a:srgbClr val="21262D"/>
                </a:solidFill>
                <a:latin typeface="Karla" panose="020B0604020202020204" pitchFamily="2" charset="0"/>
              </a:rPr>
              <a:t>color</a:t>
            </a:r>
            <a:r>
              <a:rPr lang="en-AU" dirty="0">
                <a:solidFill>
                  <a:srgbClr val="21262D"/>
                </a:solidFill>
                <a:latin typeface="Karla" panose="020B0604020202020204" pitchFamily="2" charset="0"/>
              </a:rPr>
              <a:t> depth of the device.</a:t>
            </a:r>
          </a:p>
          <a:p>
            <a:r>
              <a:rPr lang="en-AU" dirty="0">
                <a:solidFill>
                  <a:srgbClr val="21262D"/>
                </a:solidFill>
                <a:latin typeface="Karla" panose="020B0604020202020204" pitchFamily="2" charset="0"/>
              </a:rPr>
              <a:t>You can specify the minimum or maximum width of the screen and apply styles accordingly.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826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D41B-D9EB-1AEB-8606-880BC1E8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5FA7-CEFC-5296-91C3-9712A450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33" y="1382486"/>
            <a:ext cx="8872538" cy="4794477"/>
          </a:xfrm>
        </p:spPr>
        <p:txBody>
          <a:bodyPr/>
          <a:lstStyle/>
          <a:p>
            <a:pPr marL="385813" lvl="1" indent="0">
              <a:buNone/>
            </a:pPr>
            <a:endParaRPr lang="en-US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8026F-EEA3-2EB1-EF5B-236501B0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1637350"/>
            <a:ext cx="5296899" cy="22964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2E3981-05DE-EFCA-7835-C11840F5530A}"/>
              </a:ext>
            </a:extLst>
          </p:cNvPr>
          <p:cNvSpPr txBox="1">
            <a:spLocks/>
          </p:cNvSpPr>
          <p:nvPr/>
        </p:nvSpPr>
        <p:spPr>
          <a:xfrm>
            <a:off x="707233" y="1825625"/>
            <a:ext cx="3819047" cy="4351338"/>
          </a:xfrm>
          <a:prstGeom prst="rect">
            <a:avLst/>
          </a:prstGeom>
          <a:noFill/>
        </p:spPr>
        <p:txBody>
          <a:bodyPr vert="horz" lIns="91440" tIns="90000" rIns="91440" bIns="90000" rtlCol="0">
            <a:normAutofit/>
          </a:bodyPr>
          <a:lstStyle>
            <a:lvl1pPr marL="288601" indent="-288601" algn="l" defTabSz="771626" rtl="0" eaLnBrk="1" latinLnBrk="0" hangingPunct="1">
              <a:lnSpc>
                <a:spcPct val="100000"/>
              </a:lnSpc>
              <a:spcBef>
                <a:spcPts val="648"/>
              </a:spcBef>
              <a:buFontTx/>
              <a:buBlip>
                <a:blip r:embed="rId3"/>
              </a:buBlip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807" indent="-239994" algn="l" defTabSz="771626" rtl="0" eaLnBrk="1" latinLnBrk="0" hangingPunct="1">
              <a:lnSpc>
                <a:spcPct val="100000"/>
              </a:lnSpc>
              <a:spcBef>
                <a:spcPts val="567"/>
              </a:spcBef>
              <a:buFont typeface="Open Sans" panose="020B0606030504020204" pitchFamily="34" charset="0"/>
              <a:buChar char="–"/>
              <a:defRPr sz="2363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051" indent="-194426" algn="l" defTabSz="771626" rtl="0" eaLnBrk="1" latinLnBrk="0" hangingPunct="1">
              <a:lnSpc>
                <a:spcPct val="10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0346" indent="-192907" algn="l" defTabSz="771626" rtl="0" eaLnBrk="1" latinLnBrk="0" hangingPunct="1">
              <a:lnSpc>
                <a:spcPct val="100000"/>
              </a:lnSpc>
              <a:spcBef>
                <a:spcPts val="405"/>
              </a:spcBef>
              <a:buFont typeface="Open Sans" panose="020B0606030504020204" pitchFamily="34" charset="0"/>
              <a:buChar char="–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36158" indent="-192907" algn="l" defTabSz="771626" rtl="0" eaLnBrk="1" latinLnBrk="0" hangingPunct="1">
              <a:lnSpc>
                <a:spcPct val="100000"/>
              </a:lnSpc>
              <a:spcBef>
                <a:spcPts val="405"/>
              </a:spcBef>
              <a:buFont typeface="Open Sans" panose="020B0606030504020204" pitchFamily="34" charset="0"/>
              <a:buChar char="»"/>
              <a:defRPr sz="16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1971" indent="-192907" algn="l" defTabSz="771626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07785" indent="-192907" algn="l" defTabSz="771626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93598" indent="-192907" algn="l" defTabSz="771626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79411" indent="-192907" algn="l" defTabSz="771626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This example applies a different style to a web page when it is viewed on a mobile device with a small screen size. It sets the font size to 14px when the screen size is less than 768 pixels.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189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315B-485B-F7E9-B35A-7BC1B5B6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Media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ACFC-02A7-AC73-0AA3-4C6E9FEC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HTML </a:t>
            </a:r>
          </a:p>
          <a:p>
            <a:pPr marL="337206" lvl="1" indent="0">
              <a:buNone/>
            </a:pPr>
            <a:r>
              <a:rPr lang="en-A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&lt;head&gt;:</a:t>
            </a:r>
            <a:b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A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&lt;link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</a:t>
            </a:r>
            <a:r>
              <a:rPr lang="en-A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="stylesheet"</a:t>
            </a:r>
            <a:b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A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media="screen and (max-width:640px)“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href</a:t>
            </a:r>
            <a:r>
              <a:rPr lang="en-A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="mobile_device.css" /&gt;</a:t>
            </a:r>
            <a:endParaRPr lang="en-AU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-AU" dirty="0">
                <a:solidFill>
                  <a:srgbClr val="000000"/>
                </a:solidFill>
                <a:latin typeface="Arial" panose="020B0604020202020204" pitchFamily="34" charset="0"/>
              </a:rPr>
              <a:t>In CSS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AU" dirty="0"/>
            </a:b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99978-0767-B682-FB26-EE8FB179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281" y="4229100"/>
            <a:ext cx="5325728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2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74B-707C-AF1F-51F0-6ABF9C03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effectLst/>
                <a:latin typeface="Arial" panose="020B0604020202020204" pitchFamily="34" charset="0"/>
              </a:rPr>
              <a:t>Media Queries: Within One Stylesheet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97518-8D61-8474-5777-95D1C9C2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A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@media screen and (max-width:640px) {</a:t>
            </a:r>
            <a:br>
              <a:rPr lang="en-AU" sz="3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A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... style rules</a:t>
            </a:r>
            <a:br>
              <a:rPr lang="en-AU" sz="3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A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br>
              <a:rPr lang="en-AU" sz="3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A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@media all {</a:t>
            </a:r>
            <a:br>
              <a:rPr lang="en-AU" sz="3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A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body {background-</a:t>
            </a:r>
            <a:r>
              <a:rPr lang="en-AU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en-A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blue;}</a:t>
            </a:r>
            <a:br>
              <a:rPr lang="en-AU" sz="3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A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br>
              <a:rPr lang="en-AU" sz="3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A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@media print {</a:t>
            </a:r>
            <a:br>
              <a:rPr lang="en-AU" sz="3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A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body {background-</a:t>
            </a:r>
            <a:r>
              <a:rPr lang="en-AU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en-A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white;}</a:t>
            </a:r>
            <a:br>
              <a:rPr lang="en-AU" sz="3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A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AU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donotdisplay</a:t>
            </a:r>
            <a:r>
              <a:rPr lang="en-A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{display: none;}</a:t>
            </a:r>
            <a:br>
              <a:rPr lang="en-AU" sz="3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AU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AU" sz="30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63597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20 - &amp;quot;Revision Question 1&amp;quot;&quot;/&gt;&lt;property id=&quot;20307&quot; value=&quot;346&quot;/&gt;&lt;/object&gt;&lt;object type=&quot;3&quot; unique_id=&quot;10006&quot;&gt;&lt;property id=&quot;20148&quot; value=&quot;5&quot;/&gt;&lt;property id=&quot;20300&quot; value=&quot;Slide 43 - &amp;quot;Revision Question 2&amp;quot;&quot;/&gt;&lt;property id=&quot;20307&quot; value=&quot;348&quot;/&gt;&lt;/object&gt;&lt;object type=&quot;3&quot; unique_id=&quot;10021&quot;&gt;&lt;property id=&quot;20148&quot; value=&quot;5&quot;/&gt;&lt;property id=&quot;20300&quot; value=&quot;Slide 33 - &amp;quot;Wake Brain&amp;quot;&quot;/&gt;&lt;property id=&quot;20307&quot; value=&quot;349&quot;/&gt;&lt;/object&gt;&lt;object type=&quot;3&quot; unique_id=&quot;10023&quot;&gt;&lt;property id=&quot;20148&quot; value=&quot;5&quot;/&gt;&lt;property id=&quot;20300&quot; value=&quot;Slide 40 - &amp;quot;How Are DHCP Options Applied?&amp;quot;&quot;/&gt;&lt;property id=&quot;20307&quot; value=&quot;271&quot;/&gt;&lt;/object&gt;&lt;object type=&quot;3&quot; unique_id=&quot;10165&quot;&gt;&lt;property id=&quot;20148&quot; value=&quot;5&quot;/&gt;&lt;property id=&quot;20300&quot; value=&quot;Slide 1 - &amp;quot;Lecture 04&amp;quot;&quot;/&gt;&lt;property id=&quot;20307&quot; value=&quot;388&quot;/&gt;&lt;/object&gt;&lt;object type=&quot;3&quot; unique_id=&quot;10166&quot;&gt;&lt;property id=&quot;20148&quot; value=&quot;5&quot;/&gt;&lt;property id=&quot;20300&quot; value=&quot;Slide 4 - &amp;quot;Wake brain&amp;quot;&quot;/&gt;&lt;property id=&quot;20307&quot; value=&quot;375&quot;/&gt;&lt;/object&gt;&lt;object type=&quot;3&quot; unique_id=&quot;10167&quot;&gt;&lt;property id=&quot;20148&quot; value=&quot;5&quot;/&gt;&lt;property id=&quot;20300&quot; value=&quot;Slide 7 - &amp;quot;Wake brain&amp;quot;&quot;/&gt;&lt;property id=&quot;20307&quot; value=&quot;384&quot;/&gt;&lt;/object&gt;&lt;object type=&quot;3&quot; unique_id=&quot;10168&quot;&gt;&lt;property id=&quot;20148&quot; value=&quot;5&quot;/&gt;&lt;property id=&quot;20300&quot; value=&quot;Slide 8 - &amp;quot;DESIGN - Calculating Subnet Addresses&amp;quot;&quot;/&gt;&lt;property id=&quot;20307&quot; value=&quot;353&quot;/&gt;&lt;/object&gt;&lt;object type=&quot;3&quot; unique_id=&quot;10169&quot;&gt;&lt;property id=&quot;20148&quot; value=&quot;5&quot;/&gt;&lt;property id=&quot;20300&quot; value=&quot;Slide 9 - &amp;quot;DESIGN -Some Algebra&amp;quot;&quot;/&gt;&lt;property id=&quot;20307&quot; value=&quot;354&quot;/&gt;&lt;/object&gt;&lt;object type=&quot;3&quot; unique_id=&quot;10170&quot;&gt;&lt;property id=&quot;20148&quot; value=&quot;5&quot;/&gt;&lt;property id=&quot;20300&quot; value=&quot;Slide 10 - &amp;quot;DESIGN - Calculating Host Addresses&amp;quot;&quot;/&gt;&lt;property id=&quot;20307&quot; value=&quot;355&quot;/&gt;&lt;/object&gt;&lt;object type=&quot;3&quot; unique_id=&quot;10171&quot;&gt;&lt;property id=&quot;20148&quot; value=&quot;5&quot;/&gt;&lt;property id=&quot;20300&quot; value=&quot;Slide 12 - &amp;quot;Wake brain&amp;quot;&quot;/&gt;&lt;property id=&quot;20307&quot; value=&quot;380&quot;/&gt;&lt;/object&gt;&lt;object type=&quot;3&quot; unique_id=&quot;10172&quot;&gt;&lt;property id=&quot;20148&quot; value=&quot;5&quot;/&gt;&lt;property id=&quot;20300&quot; value=&quot;Slide 13 - &amp;quot;Wake brain&amp;quot;&quot;/&gt;&lt;property id=&quot;20307&quot; value=&quot;385&quot;/&gt;&lt;/object&gt;&lt;object type=&quot;3&quot; unique_id=&quot;10173&quot;&gt;&lt;property id=&quot;20148&quot; value=&quot;5&quot;/&gt;&lt;property id=&quot;20300&quot; value=&quot;Slide 16 - &amp;quot;Fixed-length Subnet-mask Network for 198.64.32.0/24&amp;quot;&quot;/&gt;&lt;property id=&quot;20307&quot; value=&quot;362&quot;/&gt;&lt;/object&gt;&lt;object type=&quot;3&quot; unique_id=&quot;10174&quot;&gt;&lt;property id=&quot;20148&quot; value=&quot;5&quot;/&gt;&lt;property id=&quot;20300&quot; value=&quot;Slide 17 - &amp;quot;What if your network was too small?&amp;quot;&quot;/&gt;&lt;property id=&quot;20307&quot; value=&quot;350&quot;/&gt;&lt;/object&gt;&lt;object type=&quot;3&quot; unique_id=&quot;10175&quot;&gt;&lt;property id=&quot;20148&quot; value=&quot;5&quot;/&gt;&lt;property id=&quot;20300&quot; value=&quot;Slide 18 - &amp;quot;More on Supernetting&amp;quot;&quot;/&gt;&lt;property id=&quot;20307&quot; value=&quot;351&quot;/&gt;&lt;/object&gt;&lt;object type=&quot;3&quot; unique_id=&quot;10176&quot;&gt;&lt;property id=&quot;20148&quot; value=&quot;5&quot;/&gt;&lt;property id=&quot;20300&quot; value=&quot;Slide 19 - &amp;quot;Variable-length Subnet mask&amp;quot;&quot;/&gt;&lt;property id=&quot;20307&quot; value=&quot;363&quot;/&gt;&lt;/object&gt;&lt;object type=&quot;3&quot; unique_id=&quot;10177&quot;&gt;&lt;property id=&quot;20148&quot; value=&quot;5&quot;/&gt;&lt;property id=&quot;20300&quot; value=&quot;Slide 21 - &amp;quot;Revision Question 1&amp;quot;&quot;/&gt;&lt;property id=&quot;20307&quot; value=&quot;386&quot;/&gt;&lt;/object&gt;&lt;object type=&quot;3&quot; unique_id=&quot;10178&quot;&gt;&lt;property id=&quot;20148&quot; value=&quot;5&quot;/&gt;&lt;property id=&quot;20300&quot; value=&quot;Slide 22 - &amp;quot;Revision Question 1 – Decimal Shorthand Method&amp;quot;&quot;/&gt;&lt;property id=&quot;20307&quot; value=&quot;390&quot;/&gt;&lt;/object&gt;&lt;object type=&quot;3&quot; unique_id=&quot;10179&quot;&gt;&lt;property id=&quot;20148&quot; value=&quot;5&quot;/&gt;&lt;property id=&quot;20300&quot; value=&quot;Slide 23 - &amp;quot;Wake Brain&amp;quot;&quot;/&gt;&lt;property id=&quot;20307&quot; value=&quot;361&quot;/&gt;&lt;/object&gt;&lt;object type=&quot;3&quot; unique_id=&quot;10180&quot;&gt;&lt;property id=&quot;20148&quot; value=&quot;5&quot;/&gt;&lt;property id=&quot;20300&quot; value=&quot;Slide 24 - &amp;quot;Dynamic Host Configuration Protocol&amp;quot;&quot;/&gt;&lt;property id=&quot;20307&quot; value=&quot;358&quot;/&gt;&lt;/object&gt;&lt;object type=&quot;3&quot; unique_id=&quot;10181&quot;&gt;&lt;property id=&quot;20148&quot; value=&quot;5&quot;/&gt;&lt;property id=&quot;20300&quot; value=&quot;Slide 25 - &amp;quot;Why use DHCP?&amp;quot;&quot;/&gt;&lt;property id=&quot;20307&quot; value=&quot;359&quot;/&gt;&lt;/object&gt;&lt;object type=&quot;3&quot; unique_id=&quot;10182&quot;&gt;&lt;property id=&quot;20148&quot; value=&quot;5&quot;/&gt;&lt;property id=&quot;20300&quot; value=&quot;Slide 26 - &amp;quot;Configuring a Client for DHCP&amp;quot;&quot;/&gt;&lt;property id=&quot;20307&quot; value=&quot;360&quot;/&gt;&lt;/object&gt;&lt;object type=&quot;3&quot; unique_id=&quot;10183&quot;&gt;&lt;property id=&quot;20148&quot; value=&quot;5&quot;/&gt;&lt;property id=&quot;20300&quot; value=&quot;Slide 27 - &amp;quot;DORA&amp;quot;&quot;/&gt;&lt;property id=&quot;20307&quot; value=&quot;376&quot;/&gt;&lt;/object&gt;&lt;object type=&quot;3&quot; unique_id=&quot;10184&quot;&gt;&lt;property id=&quot;20148&quot; value=&quot;5&quot;/&gt;&lt;property id=&quot;20300&quot; value=&quot;Slide 28 - &amp;quot;DORA&amp;quot;&quot;/&gt;&lt;property id=&quot;20307&quot; value=&quot;377&quot;/&gt;&lt;/object&gt;&lt;object type=&quot;3&quot; unique_id=&quot;10185&quot;&gt;&lt;property id=&quot;20148&quot; value=&quot;5&quot;/&gt;&lt;property id=&quot;20300&quot; value=&quot;Slide 29 - &amp;quot;DORA&amp;quot;&quot;/&gt;&lt;property id=&quot;20307&quot; value=&quot;378&quot;/&gt;&lt;/object&gt;&lt;object type=&quot;3&quot; unique_id=&quot;10186&quot;&gt;&lt;property id=&quot;20148&quot; value=&quot;5&quot;/&gt;&lt;property id=&quot;20300&quot; value=&quot;Slide 30 - &amp;quot;DORA&amp;quot;&quot;/&gt;&lt;property id=&quot;20307&quot; value=&quot;379&quot;/&gt;&lt;/object&gt;&lt;object type=&quot;3&quot; unique_id=&quot;10187&quot;&gt;&lt;property id=&quot;20148&quot; value=&quot;5&quot;/&gt;&lt;property id=&quot;20300&quot; value=&quot;Slide 31 - &amp;quot;DHCP Renewal&amp;quot;&quot;/&gt;&lt;property id=&quot;20307&quot; value=&quot;365&quot;/&gt;&lt;/object&gt;&lt;object type=&quot;3&quot; unique_id=&quot;10188&quot;&gt;&lt;property id=&quot;20148&quot; value=&quot;5&quot;/&gt;&lt;property id=&quot;20300&quot; value=&quot;Slide 32 - &amp;quot;DHCP Installation&amp;quot;&quot;/&gt;&lt;property id=&quot;20307&quot; value=&quot;366&quot;/&gt;&lt;/object&gt;&lt;object type=&quot;3&quot; unique_id=&quot;10189&quot;&gt;&lt;property id=&quot;20148&quot; value=&quot;5&quot;/&gt;&lt;property id=&quot;20300&quot; value=&quot;Slide 34 - &amp;quot;Wake Brain&amp;quot;&quot;/&gt;&lt;property id=&quot;20307&quot; value=&quot;381&quot;/&gt;&lt;/object&gt;&lt;object type=&quot;3&quot; unique_id=&quot;10190&quot;&gt;&lt;property id=&quot;20148&quot; value=&quot;5&quot;/&gt;&lt;property id=&quot;20300&quot; value=&quot;Slide 35 - &amp;quot;DHCP Scopes&amp;quot;&quot;/&gt;&lt;property id=&quot;20307&quot; value=&quot;368&quot;/&gt;&lt;/object&gt;&lt;object type=&quot;3&quot; unique_id=&quot;10191&quot;&gt;&lt;property id=&quot;20148&quot; value=&quot;5&quot;/&gt;&lt;property id=&quot;20300&quot; value=&quot;Slide 36 - &amp;quot;DHCP Exclusions&amp;quot;&quot;/&gt;&lt;property id=&quot;20307&quot; value=&quot;369&quot;/&gt;&lt;/object&gt;&lt;object type=&quot;3&quot; unique_id=&quot;10192&quot;&gt;&lt;property id=&quot;20148&quot; value=&quot;5&quot;/&gt;&lt;property id=&quot;20300&quot; value=&quot;Slide 37 - &amp;quot;DHCP Reservations&amp;quot;&quot;/&gt;&lt;property id=&quot;20307&quot; value=&quot;370&quot;/&gt;&lt;/object&gt;&lt;object type=&quot;3&quot; unique_id=&quot;10193&quot;&gt;&lt;property id=&quot;20148&quot; value=&quot;5&quot;/&gt;&lt;property id=&quot;20300&quot; value=&quot;Slide 38 - &amp;quot;DHCP Options 1/2&amp;quot;&quot;/&gt;&lt;property id=&quot;20307&quot; value=&quot;371&quot;/&gt;&lt;/object&gt;&lt;object type=&quot;3&quot; unique_id=&quot;10194&quot;&gt;&lt;property id=&quot;20148&quot; value=&quot;5&quot;/&gt;&lt;property id=&quot;20300&quot; value=&quot;Slide 39 - &amp;quot;DHCP Options 2/2&amp;quot;&quot;/&gt;&lt;property id=&quot;20307&quot; value=&quot;372&quot;/&gt;&lt;/object&gt;&lt;object type=&quot;3&quot; unique_id=&quot;10195&quot;&gt;&lt;property id=&quot;20148&quot; value=&quot;5&quot;/&gt;&lt;property id=&quot;20300&quot; value=&quot;Slide 41 - &amp;quot;Relay agent&amp;quot;&quot;/&gt;&lt;property id=&quot;20307&quot; value=&quot;356&quot;/&gt;&lt;/object&gt;&lt;object type=&quot;3&quot; unique_id=&quot;10196&quot;&gt;&lt;property id=&quot;20148&quot; value=&quot;5&quot;/&gt;&lt;property id=&quot;20300&quot; value=&quot;Slide 42 - &amp;quot;Redundancy&amp;quot;&quot;/&gt;&lt;property id=&quot;20307&quot; value=&quot;357&quot;/&gt;&lt;/object&gt;&lt;object type=&quot;3&quot; unique_id=&quot;10197&quot;&gt;&lt;property id=&quot;20148&quot; value=&quot;5&quot;/&gt;&lt;property id=&quot;20300&quot; value=&quot;Slide 44 - &amp;quot;Revision Question 2 - sOLUTION&amp;quot;&quot;/&gt;&lt;property id=&quot;20307&quot; value=&quot;382&quot;/&gt;&lt;/object&gt;&lt;object type=&quot;3&quot; unique_id=&quot;10198&quot;&gt;&lt;property id=&quot;20148&quot; value=&quot;5&quot;/&gt;&lt;property id=&quot;20300&quot; value=&quot;Slide 45&quot;/&gt;&lt;property id=&quot;20307&quot; value=&quot;383&quot;/&gt;&lt;/object&gt;&lt;object type=&quot;3&quot; unique_id=&quot;10606&quot;&gt;&lt;property id=&quot;20148&quot; value=&quot;5&quot;/&gt;&lt;property id=&quot;20300&quot; value=&quot;Slide 2 - &amp;quot;Housekeeping 1&amp;quot;&quot;/&gt;&lt;property id=&quot;20307&quot; value=&quot;391&quot;/&gt;&lt;/object&gt;&lt;object type=&quot;3&quot; unique_id=&quot;10607&quot;&gt;&lt;property id=&quot;20148&quot; value=&quot;5&quot;/&gt;&lt;property id=&quot;20300&quot; value=&quot;Slide 3 - &amp;quot;Housekeeping 2&amp;quot;&quot;/&gt;&lt;property id=&quot;20307&quot; value=&quot;392&quot;/&gt;&lt;/object&gt;&lt;object type=&quot;3&quot; unique_id=&quot;10608&quot;&gt;&lt;property id=&quot;20148&quot; value=&quot;5&quot;/&gt;&lt;property id=&quot;20300&quot; value=&quot;Slide 11 - &amp;quot;Wake brain&amp;quot;&quot;/&gt;&lt;property id=&quot;20307&quot; value=&quot;393&quot;/&gt;&lt;/object&gt;&lt;object type=&quot;3&quot; unique_id=&quot;10609&quot;&gt;&lt;property id=&quot;20148&quot; value=&quot;5&quot;/&gt;&lt;property id=&quot;20300&quot; value=&quot;Slide 14 - &amp;quot;Wake brain&amp;quot;&quot;/&gt;&lt;property id=&quot;20307&quot; value=&quot;394&quot;/&gt;&lt;/object&gt;&lt;object type=&quot;3&quot; unique_id=&quot;10610&quot;&gt;&lt;property id=&quot;20148&quot; value=&quot;5&quot;/&gt;&lt;property id=&quot;20300&quot; value=&quot;Slide 15 - &amp;quot;Wake brain&amp;quot;&quot;/&gt;&lt;property id=&quot;20307&quot; value=&quot;395&quot;/&gt;&lt;/object&gt;&lt;object type=&quot;3&quot; unique_id=&quot;10746&quot;&gt;&lt;property id=&quot;20148&quot; value=&quot;5&quot;/&gt;&lt;property id=&quot;20300&quot; value=&quot;Slide 6&quot;/&gt;&lt;property id=&quot;20307&quot; value=&quot;396&quot;/&gt;&lt;/object&gt;&lt;object type=&quot;3&quot; unique_id=&quot;10886&quot;&gt;&lt;property id=&quot;20148&quot; value=&quot;5&quot;/&gt;&lt;property id=&quot;20300&quot; value=&quot;Slide 5 - &amp;quot;Wake brain&amp;quot;&quot;/&gt;&lt;property id=&quot;20307&quot; value=&quot;397&quot;/&gt;&lt;/object&gt;&lt;/object&gt;&lt;object type=&quot;8&quot; unique_id=&quot;10164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68496AB8-8287-4526-88A7-FBC9F927B1BC}&quot;/&gt;&lt;isInvalidForFieldText val=&quot;0&quot;/&gt;&lt;Image&gt;&lt;filename val=&quot;C:\Users\rshobbrook\AppData\Local\Temp\CP18352241740750Session\CPTrustFolder18352241740765\PPTImport18352241966531\data\asimages\{68496AB8-8287-4526-88A7-FBC9F927B1BC}_17.png&quot;/&gt;&lt;left val=&quot;756&quot;/&gt;&lt;top val=&quot;647&quot;/&gt;&lt;width val=&quot;244&quot;/&gt;&lt;height val=&quot;60&quot;/&gt;&lt;hasText val=&quot;1&quot;/&gt;&lt;/Image&gt;&lt;/ThreeDShapeInfo&gt;"/>
  <p:tag name="PRESENTER_SHAPETEXTINFO" val="&lt;ShapeTextInfo&gt;&lt;TableIndex row=&quot;-1&quot; col=&quot;-1&quot;&gt;&lt;linesCount val=&quot;2&quot;/&gt;&lt;lineCharCount val=&quot;14&quot;/&gt;&lt;lineCharCount val=&quot;9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A65B1B65-83A2-4B65-9886-7FBB5DF13AEA}&quot;/&gt;&lt;isInvalidForFieldText val=&quot;0&quot;/&gt;&lt;Image&gt;&lt;filename val=&quot;C:\Users\rshobbrook\AppData\Local\Temp\CP18352241740750Session\CPTrustFolder18352241740765\PPTImport18352241966531\data\asimages\{A65B1B65-83A2-4B65-9886-7FBB5DF13AEA}_2.png&quot;/&gt;&lt;left val=&quot;757&quot;/&gt;&lt;top val=&quot;647&quot;/&gt;&lt;width val=&quot;244&quot;/&gt;&lt;height val=&quot;60&quot;/&gt;&lt;hasText val=&quot;1&quot;/&gt;&lt;/Image&gt;&lt;/ThreeDShapeInfo&gt;"/>
  <p:tag name="PRESENTER_SHAPETEXTINFO" val="&lt;ShapeTextInfo&gt;&lt;TableIndex row=&quot;-1&quot; col=&quot;-1&quot;&gt;&lt;linesCount val=&quot;2&quot;/&gt;&lt;lineCharCount val=&quot;14&quot;/&gt;&lt;lineCharCount val=&quot;9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762C882-4270-457B-8583-011312731DE3}&quot;/&gt;&lt;isInvalidForFieldText val=&quot;0&quot;/&gt;&lt;Image&gt;&lt;filename val=&quot;C:\Users\rshobbrook\AppData\Local\Temp\CP18352241740750Session\CPTrustFolder18352241740765\PPTImport18352241966531\data\asimages\{B762C882-4270-457B-8583-011312731DE3}_MtorLt.png&quot;/&gt;&lt;left val=&quot;968&quot;/&gt;&lt;top val=&quot;23&quot;/&gt;&lt;width val=&quot;71&quot;/&gt;&lt;height val=&quot;128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HTML_SHAPEINFO" val="&lt;ThreeDShapeInfo&gt;&lt;uuid val=&quot;{3C633DF1-4BB3-47CA-A84D-6E7929CC19A9}&quot;/&gt;&lt;isInvalidForFieldText val=&quot;0&quot;/&gt;&lt;Image&gt;&lt;filename val=&quot;C:\Users\rshobbrook\AppData\Local\Temp\CP18352241740750Session\CPTrustFolder18352241740765\PPTImport18352241966531\data\asimages\{3C633DF1-4BB3-47CA-A84D-6E7929CC19A9}_1.png&quot;/&gt;&lt;left val=&quot;30&quot;/&gt;&lt;top val=&quot;37&quot;/&gt;&lt;width val=&quot;1018&quot;/&gt;&lt;height val=&quot;236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HTML_SHAPEINFO" val="&lt;ThreeDShapeInfo&gt;&lt;uuid val=&quot;{9DE5D4F2-036B-4B21-A6F4-992809F7FA93}&quot;/&gt;&lt;isInvalidForFieldText val=&quot;0&quot;/&gt;&lt;Image&gt;&lt;filename val=&quot;C:\Users\rshobbrook\AppData\Local\Temp\CP18352241740750Session\CPTrustFolder18352241740765\PPTImport18352241966531\data\asimages\{9DE5D4F2-036B-4B21-A6F4-992809F7FA93}_1.png&quot;/&gt;&lt;left val=&quot;30&quot;/&gt;&lt;top val=&quot;344&quot;/&gt;&lt;width val=&quot;1019&quot;/&gt;&lt;height val=&quot;108&quot;/&gt;&lt;hasText val=&quot;1&quot;/&gt;&lt;/Image&gt;&lt;/ThreeDShapeInfo&gt;"/>
  <p:tag name="PRESENTER_SHAPETEXTINFO" val="&lt;ShapeTextInfo&gt;&lt;TableIndex row=&quot;-1&quot; col=&quot;-1&quot;&gt;&lt;linesCount val=&quot;1&quot;/&gt;&lt;lineCharCount val=&quot;50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HTML_SHAPEINFO" val="&lt;ThreeDShapeInfo&gt;&lt;uuid val=&quot;{F74BC842-B2C7-428D-8772-3D965798EDF7}&quot;/&gt;&lt;isInvalidForFieldText val=&quot;0&quot;/&gt;&lt;Image&gt;&lt;filename val=&quot;C:\Users\rshobbrook\AppData\Local\Temp\CP18352241740750Session\CPTrustFolder18352241740765\PPTImport18352241966531\data\asimages\{F74BC842-B2C7-428D-8772-3D965798EDF7}_1.png&quot;/&gt;&lt;left val=&quot;17&quot;/&gt;&lt;top val=&quot;623&quot;/&gt;&lt;width val=&quot;115&quot;/&gt;&lt;height val=&quot;44&quot;/&gt;&lt;hasText val=&quot;1&quot;/&gt;&lt;/Image&gt;&lt;/ThreeDShapeInfo&gt;"/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INFO" val="&lt;ThreeDShapeInfo&gt;&lt;uuid val=&quot;{D14DEA01-14CE-44A9-B5E8-E8E433E34D66}&quot;/&gt;&lt;isInvalidForFieldText val=&quot;0&quot;/&gt;&lt;Image&gt;&lt;filename val=&quot;C:\Users\rshobbrook\AppData\Local\Temp\CP18352241740750Session\CPTrustFolder18352241740765\PPTImport18352241966531\data\asimages\{D14DEA01-14CE-44A9-B5E8-E8E433E34D66}_1.png&quot;/&gt;&lt;left val=&quot;7&quot;/&gt;&lt;top val=&quot;527&quot;/&gt;&lt;width val=&quot;261&quot;/&gt;&lt;height val=&quot;198&quot;/&gt;&lt;hasText val=&quot;1&quot;/&gt;&lt;/Image&gt;&lt;/ThreeDShape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A843725-0025-4B2E-A9F8-7AD91370DE56}&quot;/&gt;&lt;isInvalidForFieldText val=&quot;0&quot;/&gt;&lt;Image&gt;&lt;filename val=&quot;C:\Users\rshobbrook\AppData\Local\Temp\CP18352241740750Session\CPTrustFolder18352241740765\PPTImport18352241966531\data\asimages\{1A843725-0025-4B2E-A9F8-7AD91370DE56}_7.png&quot;/&gt;&lt;left val=&quot;14&quot;/&gt;&lt;top val=&quot;26&quot;/&gt;&lt;width val=&quot;1022&quot;/&gt;&lt;height val=&quot;112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A843725-0025-4B2E-A9F8-7AD91370DE56}&quot;/&gt;&lt;isInvalidForFieldText val=&quot;0&quot;/&gt;&lt;Image&gt;&lt;filename val=&quot;C:\Users\rshobbrook\AppData\Local\Temp\CP18352241740750Session\CPTrustFolder18352241740765\PPTImport18352241966531\data\asimages\{1A843725-0025-4B2E-A9F8-7AD91370DE56}_7.png&quot;/&gt;&lt;left val=&quot;14&quot;/&gt;&lt;top val=&quot;26&quot;/&gt;&lt;width val=&quot;1022&quot;/&gt;&lt;height val=&quot;112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A843725-0025-4B2E-A9F8-7AD91370DE56}&quot;/&gt;&lt;isInvalidForFieldText val=&quot;0&quot;/&gt;&lt;Image&gt;&lt;filename val=&quot;C:\Users\rshobbrook\AppData\Local\Temp\CP18352241740750Session\CPTrustFolder18352241740765\PPTImport18352241966531\data\asimages\{1A843725-0025-4B2E-A9F8-7AD91370DE56}_7.png&quot;/&gt;&lt;left val=&quot;14&quot;/&gt;&lt;top val=&quot;26&quot;/&gt;&lt;width val=&quot;1022&quot;/&gt;&lt;height val=&quot;112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9104B5EA-B88A-4D7F-BCC1-6B16C6BB1F9B}&quot;/&gt;&lt;isInvalidForFieldText val=&quot;0&quot;/&gt;&lt;Image&gt;&lt;filename val=&quot;C:\Users\rshobbrook\AppData\Local\Temp\CP18352241740750Session\CPTrustFolder18352241740765\PPTImport18352241966531\data\asimages\{9104B5EA-B88A-4D7F-BCC1-6B16C6BB1F9B}_1.png&quot;/&gt;&lt;left val=&quot;756&quot;/&gt;&lt;top val=&quot;647&quot;/&gt;&lt;width val=&quot;244&quot;/&gt;&lt;height val=&quot;60&quot;/&gt;&lt;hasText val=&quot;1&quot;/&gt;&lt;/Image&gt;&lt;/ThreeDShapeInfo&gt;"/>
  <p:tag name="PRESENTER_SHAPETEXTINFO" val="&lt;ShapeTextInfo&gt;&lt;TableIndex row=&quot;-1&quot; col=&quot;-1&quot;&gt;&lt;linesCount val=&quot;1&quot;/&gt;&lt;lineCharCount val=&quot;24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heme/theme1.xml><?xml version="1.0" encoding="utf-8"?>
<a:theme xmlns:a="http://schemas.openxmlformats.org/drawingml/2006/main" name="SwinRWS3x2">
  <a:themeElements>
    <a:clrScheme name="Swinburne">
      <a:dk1>
        <a:srgbClr val="000000"/>
      </a:dk1>
      <a:lt1>
        <a:sysClr val="window" lastClr="FFFFFF"/>
      </a:lt1>
      <a:dk2>
        <a:srgbClr val="212121"/>
      </a:dk2>
      <a:lt2>
        <a:srgbClr val="FFFFFF"/>
      </a:lt2>
      <a:accent1>
        <a:srgbClr val="DC2D27"/>
      </a:accent1>
      <a:accent2>
        <a:srgbClr val="00B3EF"/>
      </a:accent2>
      <a:accent3>
        <a:srgbClr val="85C441"/>
      </a:accent3>
      <a:accent4>
        <a:srgbClr val="FDB945"/>
      </a:accent4>
      <a:accent5>
        <a:srgbClr val="882786"/>
      </a:accent5>
      <a:accent6>
        <a:srgbClr val="00BED8"/>
      </a:accent6>
      <a:hlink>
        <a:srgbClr val="006098"/>
      </a:hlink>
      <a:folHlink>
        <a:srgbClr val="006098"/>
      </a:folHlink>
    </a:clrScheme>
    <a:fontScheme name="Swinburne Font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nRWS3x2" id="{1AA0F3E4-5FA0-4BAE-BBB8-D593A1662F6C}" vid="{BF9D550A-B1B2-4284-9898-6ADB2F681740}"/>
    </a:ext>
  </a:extLst>
</a:theme>
</file>

<file path=ppt/theme/theme2.xml><?xml version="1.0" encoding="utf-8"?>
<a:theme xmlns:a="http://schemas.openxmlformats.org/drawingml/2006/main" name="Swinburne - Light">
  <a:themeElements>
    <a:clrScheme name="Swinburne">
      <a:dk1>
        <a:srgbClr val="000000"/>
      </a:dk1>
      <a:lt1>
        <a:sysClr val="window" lastClr="FFFFFF"/>
      </a:lt1>
      <a:dk2>
        <a:srgbClr val="212121"/>
      </a:dk2>
      <a:lt2>
        <a:srgbClr val="FFFFFF"/>
      </a:lt2>
      <a:accent1>
        <a:srgbClr val="DC2D27"/>
      </a:accent1>
      <a:accent2>
        <a:srgbClr val="00B3EF"/>
      </a:accent2>
      <a:accent3>
        <a:srgbClr val="85C441"/>
      </a:accent3>
      <a:accent4>
        <a:srgbClr val="FDB945"/>
      </a:accent4>
      <a:accent5>
        <a:srgbClr val="882786"/>
      </a:accent5>
      <a:accent6>
        <a:srgbClr val="00BED8"/>
      </a:accent6>
      <a:hlink>
        <a:srgbClr val="006098"/>
      </a:hlink>
      <a:folHlink>
        <a:srgbClr val="006098"/>
      </a:folHlink>
    </a:clrScheme>
    <a:fontScheme name="Swinburne Font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F006C9-65F3-430C-8CBE-92C89A6F4650}" vid="{8B552470-14E2-4541-94E0-A0FC88D4D66E}"/>
    </a:ext>
  </a:extLst>
</a:theme>
</file>

<file path=ppt/theme/theme3.xml><?xml version="1.0" encoding="utf-8"?>
<a:theme xmlns:a="http://schemas.openxmlformats.org/drawingml/2006/main" name="Swinburne - Dark">
  <a:themeElements>
    <a:clrScheme name="Swinburne">
      <a:dk1>
        <a:srgbClr val="000000"/>
      </a:dk1>
      <a:lt1>
        <a:sysClr val="window" lastClr="FFFFFF"/>
      </a:lt1>
      <a:dk2>
        <a:srgbClr val="212121"/>
      </a:dk2>
      <a:lt2>
        <a:srgbClr val="FFFFFF"/>
      </a:lt2>
      <a:accent1>
        <a:srgbClr val="DC2D27"/>
      </a:accent1>
      <a:accent2>
        <a:srgbClr val="00B3EF"/>
      </a:accent2>
      <a:accent3>
        <a:srgbClr val="85C441"/>
      </a:accent3>
      <a:accent4>
        <a:srgbClr val="FDB945"/>
      </a:accent4>
      <a:accent5>
        <a:srgbClr val="882786"/>
      </a:accent5>
      <a:accent6>
        <a:srgbClr val="00BED8"/>
      </a:accent6>
      <a:hlink>
        <a:srgbClr val="006098"/>
      </a:hlink>
      <a:folHlink>
        <a:srgbClr val="006098"/>
      </a:folHlink>
    </a:clrScheme>
    <a:fontScheme name="Swinburne Font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F006C9-65F3-430C-8CBE-92C89A6F4650}" vid="{7380876C-3C12-45A6-82C9-358E649031D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B3627872B64141BB18D2537CBD76E7" ma:contentTypeVersion="11" ma:contentTypeDescription="Create a new document." ma:contentTypeScope="" ma:versionID="70b6396d9ab8b1310d8fad59630c5d2c">
  <xsd:schema xmlns:xsd="http://www.w3.org/2001/XMLSchema" xmlns:xs="http://www.w3.org/2001/XMLSchema" xmlns:p="http://schemas.microsoft.com/office/2006/metadata/properties" xmlns:ns3="0459bacf-02dc-446d-9a53-50deb575242f" xmlns:ns4="045d7436-ff86-4383-b182-13abdf85c892" targetNamespace="http://schemas.microsoft.com/office/2006/metadata/properties" ma:root="true" ma:fieldsID="3a355c466014d92b48a1a5803d5590a7" ns3:_="" ns4:_="">
    <xsd:import namespace="0459bacf-02dc-446d-9a53-50deb575242f"/>
    <xsd:import namespace="045d7436-ff86-4383-b182-13abdf85c8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9bacf-02dc-446d-9a53-50deb57524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d7436-ff86-4383-b182-13abdf85c8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3CA8A8-B5AA-47E7-9A8A-DA1F2407D06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459bacf-02dc-446d-9a53-50deb575242f"/>
    <ds:schemaRef ds:uri="045d7436-ff86-4383-b182-13abdf85c89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3D1E4F-33AD-4CF9-8A68-1FC720DB8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74D04-957A-402A-8962-6777E6DA5744}">
  <ds:schemaRefs>
    <ds:schemaRef ds:uri="http://www.w3.org/XML/1998/namespace"/>
    <ds:schemaRef ds:uri="http://schemas.microsoft.com/office/2006/documentManagement/types"/>
    <ds:schemaRef ds:uri="045d7436-ff86-4383-b182-13abdf85c892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459bacf-02dc-446d-9a53-50deb575242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8809</TotalTime>
  <Words>702</Words>
  <Application>Microsoft Office PowerPoint</Application>
  <PresentationFormat>35 mm Slides</PresentationFormat>
  <Paragraphs>87</Paragraphs>
  <Slides>18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Calibri</vt:lpstr>
      <vt:lpstr>Karla</vt:lpstr>
      <vt:lpstr>Lato</vt:lpstr>
      <vt:lpstr>Open Sans</vt:lpstr>
      <vt:lpstr>Open Sans Extrabold</vt:lpstr>
      <vt:lpstr>Segoe Light</vt:lpstr>
      <vt:lpstr>Segoe UI</vt:lpstr>
      <vt:lpstr>Söhne</vt:lpstr>
      <vt:lpstr>Verdana</vt:lpstr>
      <vt:lpstr>Wingdings</vt:lpstr>
      <vt:lpstr>SwinRWS3x2</vt:lpstr>
      <vt:lpstr>Swinburne - Light</vt:lpstr>
      <vt:lpstr>Swinburne - Dark</vt:lpstr>
      <vt:lpstr>Lecture 06</vt:lpstr>
      <vt:lpstr>Overview </vt:lpstr>
      <vt:lpstr>Responsive Web Design </vt:lpstr>
      <vt:lpstr>Approaches to Responsive Web Design</vt:lpstr>
      <vt:lpstr>Responsive CSS Tips </vt:lpstr>
      <vt:lpstr>Media Queries </vt:lpstr>
      <vt:lpstr>Media Queries</vt:lpstr>
      <vt:lpstr>Media Queries </vt:lpstr>
      <vt:lpstr>Media Queries: Within One Stylesheet</vt:lpstr>
      <vt:lpstr>Use Flexbox and Grid</vt:lpstr>
      <vt:lpstr>Flexbox</vt:lpstr>
      <vt:lpstr>More on Flexbox </vt:lpstr>
      <vt:lpstr>ViewPort</vt:lpstr>
      <vt:lpstr>ViewPort – Example </vt:lpstr>
      <vt:lpstr>Making Responsive Layouts </vt:lpstr>
      <vt:lpstr>Wake brain</vt:lpstr>
      <vt:lpstr>Wake brain</vt:lpstr>
      <vt:lpstr>Wake brain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</dc:title>
  <dc:creator>Karin Carlson</dc:creator>
  <cp:lastModifiedBy>Armita Zarnegar</cp:lastModifiedBy>
  <cp:revision>214</cp:revision>
  <cp:lastPrinted>2021-03-24T05:23:23Z</cp:lastPrinted>
  <dcterms:created xsi:type="dcterms:W3CDTF">2013-12-15T04:04:55Z</dcterms:created>
  <dcterms:modified xsi:type="dcterms:W3CDTF">2023-04-02T12:38:19Z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0x0101006FB3627872B64141BB18D2537CBD76E7</vt:lpwstr>
  </property>
</Properties>
</file>