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1298C8-9100-41EB-8EFF-881F79F1A68C}" v="80" dt="2025-05-27T09:30:24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181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8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7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69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216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03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55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06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00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9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5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7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6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7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1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7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5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34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996" y="3850888"/>
            <a:ext cx="7772400" cy="2609386"/>
          </a:xfrm>
        </p:spPr>
        <p:txBody>
          <a:bodyPr>
            <a:normAutofit/>
          </a:bodyPr>
          <a:lstStyle/>
          <a:p>
            <a:r>
              <a:rPr lang="en-IN" sz="3200" i="1" dirty="0">
                <a:solidFill>
                  <a:schemeClr val="tx2">
                    <a:lumMod val="75000"/>
                  </a:schemeClr>
                </a:solidFill>
                <a:highlight>
                  <a:srgbClr val="00FFFF"/>
                </a:highlight>
              </a:rPr>
              <a:t>Team Members</a:t>
            </a:r>
            <a:br>
              <a:rPr lang="en-IN" sz="3200" i="1" dirty="0">
                <a:solidFill>
                  <a:schemeClr val="tx2">
                    <a:lumMod val="75000"/>
                  </a:schemeClr>
                </a:solidFill>
                <a:highlight>
                  <a:srgbClr val="00FFFF"/>
                </a:highlight>
              </a:rPr>
            </a:br>
            <a:br>
              <a:rPr lang="en-IN" sz="2000" dirty="0"/>
            </a:br>
            <a:r>
              <a:rPr lang="en-IN" sz="2000" dirty="0"/>
              <a:t>   </a:t>
            </a:r>
            <a:r>
              <a:rPr lang="en-IN" sz="2000" b="1" i="1" dirty="0"/>
              <a:t>1. Adarsh Dixit - Roll No. 11</a:t>
            </a:r>
            <a:br>
              <a:rPr lang="en-IN" sz="2000" b="1" i="1" dirty="0"/>
            </a:br>
            <a:r>
              <a:rPr lang="en-IN" sz="2000" b="1" i="1" dirty="0"/>
              <a:t>   2. Ashish Kumar - Roll No. 56 </a:t>
            </a:r>
            <a:br>
              <a:rPr lang="en-IN" sz="2000" b="1" i="1" dirty="0"/>
            </a:br>
            <a:r>
              <a:rPr lang="en-IN" sz="2000" b="1" i="1" dirty="0"/>
              <a:t>   3. Anubhav Singh - Roll No. 40</a:t>
            </a:r>
            <a:br>
              <a:rPr lang="en-IN" sz="2000" b="1" i="1" dirty="0"/>
            </a:br>
            <a:r>
              <a:rPr lang="en-IN" sz="2000" b="1" i="1" dirty="0"/>
              <a:t>   4. Ayushi Mishra - Roll No. 69 </a:t>
            </a:r>
            <a:br>
              <a:rPr lang="en-IN" sz="2000" b="1" i="1" dirty="0"/>
            </a:br>
            <a:r>
              <a:rPr lang="en-IN" sz="2000" b="1" i="1" dirty="0"/>
              <a:t>   5. Akshat Anand - Roll No. 22</a:t>
            </a:r>
            <a:endParaRPr sz="20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996" y="1895334"/>
            <a:ext cx="8135019" cy="1719670"/>
          </a:xfrm>
        </p:spPr>
        <p:txBody>
          <a:bodyPr>
            <a:normAutofit fontScale="25000" lnSpcReduction="20000"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  <a:buNone/>
              <a:tabLst>
                <a:tab pos="815340" algn="l"/>
                <a:tab pos="1272540" algn="l"/>
                <a:tab pos="1729740" algn="l"/>
                <a:tab pos="2186940" algn="l"/>
                <a:tab pos="2644140" algn="l"/>
                <a:tab pos="3101340" algn="l"/>
                <a:tab pos="3558540" algn="l"/>
                <a:tab pos="4015740" algn="l"/>
                <a:tab pos="4472940" algn="l"/>
                <a:tab pos="4930140" algn="l"/>
                <a:tab pos="5387340" algn="l"/>
                <a:tab pos="5844540" algn="l"/>
              </a:tabLst>
            </a:pPr>
            <a:r>
              <a:rPr lang="en-US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9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MBTI Personality Type Dataset</a:t>
            </a:r>
            <a:r>
              <a:rPr lang="en-US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endParaRPr lang="en-IN" sz="8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  <a:buNone/>
              <a:tabLst>
                <a:tab pos="815340" algn="l"/>
                <a:tab pos="1272540" algn="l"/>
                <a:tab pos="1729740" algn="l"/>
                <a:tab pos="2186940" algn="l"/>
                <a:tab pos="2644140" algn="l"/>
                <a:tab pos="3101340" algn="l"/>
                <a:tab pos="3558540" algn="l"/>
                <a:tab pos="4015740" algn="l"/>
                <a:tab pos="4472940" algn="l"/>
                <a:tab pos="4930140" algn="l"/>
                <a:tab pos="5387340" algn="l"/>
                <a:tab pos="5844540" algn="l"/>
              </a:tabLst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SESSION 2024-25 </a:t>
            </a:r>
            <a:endParaRPr lang="en-IN" sz="8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  <a:buNone/>
              <a:tabLst>
                <a:tab pos="815340" algn="l"/>
                <a:tab pos="1272540" algn="l"/>
                <a:tab pos="1729740" algn="l"/>
                <a:tab pos="2186940" algn="l"/>
                <a:tab pos="2644140" algn="l"/>
                <a:tab pos="3101340" algn="l"/>
                <a:tab pos="3558540" algn="l"/>
                <a:tab pos="4015740" algn="l"/>
                <a:tab pos="4472940" algn="l"/>
                <a:tab pos="4930140" algn="l"/>
                <a:tab pos="5387340" algn="l"/>
                <a:tab pos="5844540" algn="l"/>
              </a:tabLst>
            </a:pPr>
            <a:r>
              <a:rPr lang="en-US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CSE(AIML) A</a:t>
            </a:r>
            <a:endParaRPr lang="en-IN" sz="8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pic>
        <p:nvPicPr>
          <p:cNvPr id="2050" name="image2.png" descr="Dr">
            <a:extLst>
              <a:ext uri="{FF2B5EF4-FFF2-40B4-BE49-F238E27FC236}">
                <a16:creationId xmlns:a16="http://schemas.microsoft.com/office/drawing/2014/main" id="{C0207556-3536-ED97-7992-1F425E45C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363" y="257718"/>
            <a:ext cx="1484964" cy="159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image1.png" descr="KIET Logo">
            <a:extLst>
              <a:ext uri="{FF2B5EF4-FFF2-40B4-BE49-F238E27FC236}">
                <a16:creationId xmlns:a16="http://schemas.microsoft.com/office/drawing/2014/main" id="{8225BFF1-CC27-3188-4550-8EB5A040D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6" y="257718"/>
            <a:ext cx="4939119" cy="151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CB4B6218-27AE-255F-21B8-71186B54B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41650" y="-199482"/>
            <a:ext cx="1162145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96DF222-0517-F256-6271-9E6305D7D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41650" y="317041"/>
            <a:ext cx="116214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1273175" algn="l"/>
                <a:tab pos="1730375" algn="l"/>
                <a:tab pos="2187575" algn="l"/>
                <a:tab pos="2644775" algn="l"/>
                <a:tab pos="3101975" algn="l"/>
                <a:tab pos="3559175" algn="l"/>
                <a:tab pos="4016375" algn="l"/>
                <a:tab pos="4473575" algn="l"/>
                <a:tab pos="4930775" algn="l"/>
                <a:tab pos="5387975" algn="l"/>
                <a:tab pos="5845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1273175" algn="l"/>
                <a:tab pos="1730375" algn="l"/>
                <a:tab pos="2187575" algn="l"/>
                <a:tab pos="2644775" algn="l"/>
                <a:tab pos="3101975" algn="l"/>
                <a:tab pos="3559175" algn="l"/>
                <a:tab pos="4016375" algn="l"/>
                <a:tab pos="4473575" algn="l"/>
                <a:tab pos="4930775" algn="l"/>
                <a:tab pos="5387975" algn="l"/>
                <a:tab pos="5845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1273175" algn="l"/>
                <a:tab pos="1730375" algn="l"/>
                <a:tab pos="2187575" algn="l"/>
                <a:tab pos="2644775" algn="l"/>
                <a:tab pos="3101975" algn="l"/>
                <a:tab pos="3559175" algn="l"/>
                <a:tab pos="4016375" algn="l"/>
                <a:tab pos="4473575" algn="l"/>
                <a:tab pos="4930775" algn="l"/>
                <a:tab pos="5387975" algn="l"/>
                <a:tab pos="5845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1273175" algn="l"/>
                <a:tab pos="1730375" algn="l"/>
                <a:tab pos="2187575" algn="l"/>
                <a:tab pos="2644775" algn="l"/>
                <a:tab pos="3101975" algn="l"/>
                <a:tab pos="3559175" algn="l"/>
                <a:tab pos="4016375" algn="l"/>
                <a:tab pos="4473575" algn="l"/>
                <a:tab pos="4930775" algn="l"/>
                <a:tab pos="5387975" algn="l"/>
                <a:tab pos="5845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1273175" algn="l"/>
                <a:tab pos="1730375" algn="l"/>
                <a:tab pos="2187575" algn="l"/>
                <a:tab pos="2644775" algn="l"/>
                <a:tab pos="3101975" algn="l"/>
                <a:tab pos="3559175" algn="l"/>
                <a:tab pos="4016375" algn="l"/>
                <a:tab pos="4473575" algn="l"/>
                <a:tab pos="4930775" algn="l"/>
                <a:tab pos="5387975" algn="l"/>
                <a:tab pos="5845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1273175" algn="l"/>
                <a:tab pos="1730375" algn="l"/>
                <a:tab pos="2187575" algn="l"/>
                <a:tab pos="2644775" algn="l"/>
                <a:tab pos="3101975" algn="l"/>
                <a:tab pos="3559175" algn="l"/>
                <a:tab pos="4016375" algn="l"/>
                <a:tab pos="4473575" algn="l"/>
                <a:tab pos="4930775" algn="l"/>
                <a:tab pos="5387975" algn="l"/>
                <a:tab pos="5845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1273175" algn="l"/>
                <a:tab pos="1730375" algn="l"/>
                <a:tab pos="2187575" algn="l"/>
                <a:tab pos="2644775" algn="l"/>
                <a:tab pos="3101975" algn="l"/>
                <a:tab pos="3559175" algn="l"/>
                <a:tab pos="4016375" algn="l"/>
                <a:tab pos="4473575" algn="l"/>
                <a:tab pos="4930775" algn="l"/>
                <a:tab pos="5387975" algn="l"/>
                <a:tab pos="5845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1273175" algn="l"/>
                <a:tab pos="1730375" algn="l"/>
                <a:tab pos="2187575" algn="l"/>
                <a:tab pos="2644775" algn="l"/>
                <a:tab pos="3101975" algn="l"/>
                <a:tab pos="3559175" algn="l"/>
                <a:tab pos="4016375" algn="l"/>
                <a:tab pos="4473575" algn="l"/>
                <a:tab pos="4930775" algn="l"/>
                <a:tab pos="5387975" algn="l"/>
                <a:tab pos="5845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15975" algn="l"/>
                <a:tab pos="1273175" algn="l"/>
                <a:tab pos="1730375" algn="l"/>
                <a:tab pos="2187575" algn="l"/>
                <a:tab pos="2644775" algn="l"/>
                <a:tab pos="3101975" algn="l"/>
                <a:tab pos="3559175" algn="l"/>
                <a:tab pos="4016375" algn="l"/>
                <a:tab pos="4473575" algn="l"/>
                <a:tab pos="4930775" algn="l"/>
                <a:tab pos="5387975" algn="l"/>
                <a:tab pos="5845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15975" algn="l"/>
                <a:tab pos="1273175" algn="l"/>
                <a:tab pos="1730375" algn="l"/>
                <a:tab pos="2187575" algn="l"/>
                <a:tab pos="2644775" algn="l"/>
                <a:tab pos="3101975" algn="l"/>
                <a:tab pos="3559175" algn="l"/>
                <a:tab pos="4016375" algn="l"/>
                <a:tab pos="4473575" algn="l"/>
                <a:tab pos="4930775" algn="l"/>
                <a:tab pos="5387975" algn="l"/>
                <a:tab pos="5845175" algn="l"/>
              </a:tabLst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68029" cy="1143000"/>
          </a:xfrm>
        </p:spPr>
        <p:txBody>
          <a:bodyPr>
            <a:normAutofit/>
          </a:bodyPr>
          <a:lstStyle/>
          <a:p>
            <a:r>
              <a:rPr sz="3200" dirty="0"/>
              <a:t>What is MBTI?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542" y="2261839"/>
            <a:ext cx="5571893" cy="3834161"/>
          </a:xfrm>
        </p:spPr>
        <p:txBody>
          <a:bodyPr>
            <a:normAutofit/>
          </a:bodyPr>
          <a:lstStyle/>
          <a:p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MBTI stands for </a:t>
            </a:r>
            <a:r>
              <a:rPr lang="en-US" sz="2400" dirty="0"/>
              <a:t>"</a:t>
            </a:r>
            <a:r>
              <a:rPr sz="24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Myers-Briggs Type Indicator</a:t>
            </a:r>
            <a:r>
              <a:rPr lang="en-US" sz="2400" dirty="0"/>
              <a:t>"</a:t>
            </a:r>
            <a:r>
              <a:rPr sz="2400" dirty="0"/>
              <a:t>.</a:t>
            </a:r>
          </a:p>
          <a:p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classifies personalities into 16 types based on 4 dichotomies:</a:t>
            </a:r>
          </a:p>
          <a:p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Introversion (I) / Extraversion (E)</a:t>
            </a:r>
          </a:p>
          <a:p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Sensing (S) / Intuition (N)</a:t>
            </a:r>
          </a:p>
          <a:p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Thinking (T) / Feeling (F)</a:t>
            </a:r>
          </a:p>
          <a:p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Judging (J) / Perceiving (P)</a:t>
            </a:r>
          </a:p>
        </p:txBody>
      </p:sp>
      <p:pic>
        <p:nvPicPr>
          <p:cNvPr id="3074" name="Picture 2" descr="510+ Mbti Stock Photos, Pictures &amp; Royalty-Free Images - iStock">
            <a:extLst>
              <a:ext uri="{FF2B5EF4-FFF2-40B4-BE49-F238E27FC236}">
                <a16:creationId xmlns:a16="http://schemas.microsoft.com/office/drawing/2014/main" id="{5A80C63B-3732-F3BD-740C-E34236031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42" y="232471"/>
            <a:ext cx="6055112" cy="173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Contains ~8,600 entries</a:t>
            </a:r>
          </a:p>
          <a:p>
            <a:r>
              <a:t>- Each entry includes:</a:t>
            </a:r>
          </a:p>
          <a:p>
            <a:r>
              <a:t>  • MBTI type (e.g., INFP, ESTJ)</a:t>
            </a:r>
          </a:p>
          <a:p>
            <a:r>
              <a:t>  • 50 online posts per person (text format, separated by '|||')</a:t>
            </a:r>
          </a:p>
          <a:p>
            <a:r>
              <a:t>- Hosted on Kaggle by datasnaek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267A-1AE2-06AD-6CEE-2C605E64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138189"/>
          </a:xfrm>
        </p:spPr>
        <p:txBody>
          <a:bodyPr/>
          <a:lstStyle/>
          <a:p>
            <a:r>
              <a:rPr lang="en-US" dirty="0"/>
              <a:t>MBTI 4 Key </a:t>
            </a:r>
            <a:r>
              <a:rPr lang="en-IN" dirty="0"/>
              <a:t>dimensions</a:t>
            </a:r>
          </a:p>
        </p:txBody>
      </p:sp>
      <p:pic>
        <p:nvPicPr>
          <p:cNvPr id="5126" name="Picture 6" descr="Definition of four dimensions of the MBTI instrument (see online... |  Download Scientific Diagram">
            <a:extLst>
              <a:ext uri="{FF2B5EF4-FFF2-40B4-BE49-F238E27FC236}">
                <a16:creationId xmlns:a16="http://schemas.microsoft.com/office/drawing/2014/main" id="{D898B9BE-464A-F1F0-E236-465633242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16261"/>
            <a:ext cx="4479305" cy="290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7">
            <a:extLst>
              <a:ext uri="{FF2B5EF4-FFF2-40B4-BE49-F238E27FC236}">
                <a16:creationId xmlns:a16="http://schemas.microsoft.com/office/drawing/2014/main" id="{33C7F799-6AA2-2238-EE84-7F4AAA411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19" y="1590907"/>
            <a:ext cx="442941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Introversion (I)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Extraversion (E)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Sensing (S)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Intuition (N)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Thinking (T)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Feeling (F)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Judging (J)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Perceiving (P)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000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E179-967B-319A-9B9F-DC79B58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MBTI 16 Personalities  Type </a:t>
            </a:r>
            <a:endParaRPr lang="en-IN" dirty="0"/>
          </a:p>
        </p:txBody>
      </p:sp>
      <p:pic>
        <p:nvPicPr>
          <p:cNvPr id="4098" name="Picture 2" descr="What Is MBTI: Is the Myers-Briggs Test Still Valid ...">
            <a:extLst>
              <a:ext uri="{FF2B5EF4-FFF2-40B4-BE49-F238E27FC236}">
                <a16:creationId xmlns:a16="http://schemas.microsoft.com/office/drawing/2014/main" id="{FCA1B7BE-1A49-9393-88A9-37581B722D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77" y="1716601"/>
            <a:ext cx="7322635" cy="468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28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608" y="2052925"/>
            <a:ext cx="6711654" cy="4195481"/>
          </a:xfrm>
        </p:spPr>
        <p:txBody>
          <a:bodyPr/>
          <a:lstStyle/>
          <a:p>
            <a:r>
              <a:rPr dirty="0"/>
              <a:t>- Natural Language Processing (NLP)</a:t>
            </a:r>
          </a:p>
          <a:p>
            <a:r>
              <a:rPr dirty="0"/>
              <a:t>- Personality prediction from text</a:t>
            </a:r>
          </a:p>
          <a:p>
            <a:r>
              <a:rPr dirty="0"/>
              <a:t>- Sentiment &amp; linguistic analysis</a:t>
            </a:r>
          </a:p>
          <a:p>
            <a:r>
              <a:rPr dirty="0"/>
              <a:t>- Psychological and behavioral research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6CF0-8ADE-95C1-F8EE-66900594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MBTI VS Others </a:t>
            </a:r>
            <a:endParaRPr lang="en-IN" dirty="0"/>
          </a:p>
        </p:txBody>
      </p:sp>
      <p:pic>
        <p:nvPicPr>
          <p:cNvPr id="6146" name="Picture 2" descr="Top 5 Alternatives to MBTI: The Best Workplace Personality Tests">
            <a:extLst>
              <a:ext uri="{FF2B5EF4-FFF2-40B4-BE49-F238E27FC236}">
                <a16:creationId xmlns:a16="http://schemas.microsoft.com/office/drawing/2014/main" id="{369B8861-9246-8A8B-5C04-A9C8D8AD55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24" y="1726993"/>
            <a:ext cx="7476531" cy="435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697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Considerations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Self-reported MBTI types may introduce bias</a:t>
            </a:r>
          </a:p>
          <a:p>
            <a:r>
              <a:t>- MBTI lacks strong scientific validation</a:t>
            </a:r>
          </a:p>
          <a:p>
            <a:r>
              <a:t>- Text data may be noisy or informal</a:t>
            </a:r>
          </a:p>
          <a:p>
            <a:r>
              <a:t>- Ideal for experimental and educational use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64</TotalTime>
  <Words>286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Ion</vt:lpstr>
      <vt:lpstr>Team Members     1. Adarsh Dixit - Roll No. 11    2. Ashish Kumar - Roll No. 56     3. Anubhav Singh - Roll No. 40    4. Ayushi Mishra - Roll No. 69     5. Akshat Anand - Roll No. 22</vt:lpstr>
      <vt:lpstr>What is MBTI?</vt:lpstr>
      <vt:lpstr>About the Dataset</vt:lpstr>
      <vt:lpstr>MBTI 4 Key dimensions</vt:lpstr>
      <vt:lpstr>MBTI 16 Personalities  Type </vt:lpstr>
      <vt:lpstr>Applications of the Dataset</vt:lpstr>
      <vt:lpstr>MBTI VS Others </vt:lpstr>
      <vt:lpstr>Considerations &amp; Limitations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Adarsh dixit</dc:creator>
  <cp:keywords/>
  <dc:description>generated using python-pptx</dc:description>
  <cp:lastModifiedBy>Adarsh dixit</cp:lastModifiedBy>
  <cp:revision>3</cp:revision>
  <dcterms:created xsi:type="dcterms:W3CDTF">2013-01-27T09:14:16Z</dcterms:created>
  <dcterms:modified xsi:type="dcterms:W3CDTF">2025-05-27T09:50:06Z</dcterms:modified>
  <cp:category/>
</cp:coreProperties>
</file>