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074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3171B"/>
          </a:solidFill>
          <a:ln/>
        </p:spPr>
      </p:sp>
      <p:sp>
        <p:nvSpPr>
          <p:cNvPr id="3" name="Shape 1"/>
          <p:cNvSpPr/>
          <p:nvPr/>
        </p:nvSpPr>
        <p:spPr>
          <a:xfrm>
            <a:off x="0" y="0"/>
            <a:ext cx="14630400" cy="8229600"/>
          </a:xfrm>
          <a:prstGeom prst="rect">
            <a:avLst/>
          </a:prstGeom>
          <a:solidFill>
            <a:srgbClr val="21232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7.png"/><Relationship Id="rId4" Type="http://schemas.openxmlformats.org/officeDocument/2006/relationships/hyperlink" Target="%5bInsert%20GitHub%20Repo%20URL%5d"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7.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821180"/>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F2D4BA"/>
                </a:solidFill>
                <a:latin typeface="Times New Roman" panose="02020603050405020304" pitchFamily="18" charset="0"/>
                <a:ea typeface="Prata" pitchFamily="34" charset="-122"/>
                <a:cs typeface="Times New Roman" panose="02020603050405020304" pitchFamily="18" charset="0"/>
              </a:rPr>
              <a:t>Superstore Sales Analysis Dashboard</a:t>
            </a:r>
            <a:endParaRPr lang="en-US" sz="4450" dirty="0">
              <a:latin typeface="Times New Roman" panose="02020603050405020304" pitchFamily="18" charset="0"/>
              <a:cs typeface="Times New Roman" panose="02020603050405020304" pitchFamily="18" charset="0"/>
            </a:endParaRPr>
          </a:p>
        </p:txBody>
      </p:sp>
      <p:sp>
        <p:nvSpPr>
          <p:cNvPr id="4" name="Text 1"/>
          <p:cNvSpPr/>
          <p:nvPr/>
        </p:nvSpPr>
        <p:spPr>
          <a:xfrm>
            <a:off x="793790" y="3578900"/>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This presentation outlines the design and key features of a Superstore Sales Dashboard, developed as part of an internship task. Leveraging Power BI, this dashboard transforms raw transactional data into actionable insights, empowering stakeholders to make informed, data-driven decisions. We will explore its objectives, design principles, and the valuable business insights it uncovers.</a:t>
            </a:r>
            <a:endParaRPr lang="en-US" sz="1750" dirty="0">
              <a:latin typeface="Times New Roman" panose="02020603050405020304" pitchFamily="18" charset="0"/>
              <a:cs typeface="Times New Roman" panose="02020603050405020304" pitchFamily="18" charset="0"/>
            </a:endParaRPr>
          </a:p>
        </p:txBody>
      </p:sp>
      <p:sp>
        <p:nvSpPr>
          <p:cNvPr id="7" name="Text 4"/>
          <p:cNvSpPr/>
          <p:nvPr/>
        </p:nvSpPr>
        <p:spPr>
          <a:xfrm>
            <a:off x="793790" y="6011466"/>
            <a:ext cx="2289096" cy="396835"/>
          </a:xfrm>
          <a:prstGeom prst="rect">
            <a:avLst/>
          </a:prstGeom>
          <a:noFill/>
          <a:ln/>
        </p:spPr>
        <p:txBody>
          <a:bodyPr wrap="none" lIns="0" tIns="0" rIns="0" bIns="0" rtlCol="0" anchor="t"/>
          <a:lstStyle/>
          <a:p>
            <a:pPr marL="0" indent="0" algn="l">
              <a:lnSpc>
                <a:spcPts val="3100"/>
              </a:lnSpc>
              <a:buNone/>
            </a:pPr>
            <a:r>
              <a:rPr lang="en-US" sz="2200" b="1" dirty="0">
                <a:solidFill>
                  <a:srgbClr val="BDA189"/>
                </a:solidFill>
                <a:latin typeface="Times New Roman" panose="02020603050405020304" pitchFamily="18" charset="0"/>
                <a:ea typeface="Manrope Bold" pitchFamily="34" charset="-122"/>
                <a:cs typeface="Times New Roman" panose="02020603050405020304" pitchFamily="18" charset="0"/>
              </a:rPr>
              <a:t>by Anubhuti Anurag</a:t>
            </a:r>
            <a:endParaRPr lang="en-US"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28668"/>
            <a:ext cx="6849666" cy="708779"/>
          </a:xfrm>
          <a:prstGeom prst="rect">
            <a:avLst/>
          </a:prstGeom>
          <a:noFill/>
          <a:ln/>
        </p:spPr>
        <p:txBody>
          <a:bodyPr wrap="none" lIns="0" tIns="0" rIns="0" bIns="0" rtlCol="0" anchor="t"/>
          <a:lstStyle/>
          <a:p>
            <a:pPr marL="0" indent="0" algn="l">
              <a:lnSpc>
                <a:spcPts val="5550"/>
              </a:lnSpc>
              <a:buNone/>
            </a:pPr>
            <a:r>
              <a:rPr lang="en-US" sz="4450" dirty="0">
                <a:solidFill>
                  <a:srgbClr val="F2D4BA"/>
                </a:solidFill>
                <a:latin typeface="Times New Roman" panose="02020603050405020304" pitchFamily="18" charset="0"/>
                <a:ea typeface="Prata" pitchFamily="34" charset="-122"/>
                <a:cs typeface="Times New Roman" panose="02020603050405020304" pitchFamily="18" charset="0"/>
              </a:rPr>
              <a:t>Submission &amp; Thank You</a:t>
            </a:r>
            <a:endParaRPr lang="en-US" sz="4450" dirty="0">
              <a:latin typeface="Times New Roman" panose="02020603050405020304" pitchFamily="18" charset="0"/>
              <a:cs typeface="Times New Roman" panose="02020603050405020304" pitchFamily="18" charset="0"/>
            </a:endParaRPr>
          </a:p>
        </p:txBody>
      </p:sp>
      <p:sp>
        <p:nvSpPr>
          <p:cNvPr id="4" name="Shape 1"/>
          <p:cNvSpPr/>
          <p:nvPr/>
        </p:nvSpPr>
        <p:spPr>
          <a:xfrm>
            <a:off x="793790" y="4677608"/>
            <a:ext cx="4196358" cy="2758559"/>
          </a:xfrm>
          <a:prstGeom prst="roundRect">
            <a:avLst>
              <a:gd name="adj" fmla="val 1233"/>
            </a:avLst>
          </a:prstGeom>
          <a:solidFill>
            <a:srgbClr val="404245"/>
          </a:solidFill>
          <a:ln/>
        </p:spPr>
      </p:sp>
      <p:sp>
        <p:nvSpPr>
          <p:cNvPr id="5" name="Text 2"/>
          <p:cNvSpPr/>
          <p:nvPr/>
        </p:nvSpPr>
        <p:spPr>
          <a:xfrm>
            <a:off x="1020604" y="49044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Times New Roman" panose="02020603050405020304" pitchFamily="18" charset="0"/>
                <a:ea typeface="Prata" pitchFamily="34" charset="-122"/>
                <a:cs typeface="Times New Roman" panose="02020603050405020304" pitchFamily="18" charset="0"/>
              </a:rPr>
              <a:t>Project Repository</a:t>
            </a:r>
            <a:endParaRPr lang="en-US" sz="2200" dirty="0">
              <a:latin typeface="Times New Roman" panose="02020603050405020304" pitchFamily="18" charset="0"/>
              <a:cs typeface="Times New Roman" panose="02020603050405020304" pitchFamily="18" charset="0"/>
            </a:endParaRPr>
          </a:p>
        </p:txBody>
      </p:sp>
      <p:sp>
        <p:nvSpPr>
          <p:cNvPr id="6" name="Text 3"/>
          <p:cNvSpPr/>
          <p:nvPr/>
        </p:nvSpPr>
        <p:spPr>
          <a:xfrm>
            <a:off x="1020604" y="5394841"/>
            <a:ext cx="3742730" cy="1451610"/>
          </a:xfrm>
          <a:prstGeom prst="rect">
            <a:avLst/>
          </a:prstGeom>
          <a:noFill/>
          <a:ln/>
        </p:spPr>
        <p:txBody>
          <a:bodyPr wrap="square" lIns="0" tIns="0" rIns="0" bIns="0" rtlCol="0" anchor="t"/>
          <a:lstStyle/>
          <a:p>
            <a:pPr marL="0" indent="0" algn="l">
              <a:lnSpc>
                <a:spcPts val="2850"/>
              </a:lnSpc>
              <a:buNone/>
            </a:pPr>
            <a:r>
              <a:rPr lang="en-US" sz="1750" dirty="0">
                <a:solidFill>
                  <a:srgbClr val="FFFFFF"/>
                </a:solidFill>
                <a:latin typeface="Times New Roman" panose="02020603050405020304" pitchFamily="18" charset="0"/>
                <a:ea typeface="Manrope" pitchFamily="34" charset="-122"/>
                <a:cs typeface="Times New Roman" panose="02020603050405020304" pitchFamily="18" charset="0"/>
              </a:rPr>
              <a:t>The complete project, including all relevant files and documentation, is available on GitHub at: </a:t>
            </a:r>
            <a:r>
              <a:rPr lang="en-US" sz="1750" u="sng" dirty="0">
                <a:solidFill>
                  <a:srgbClr val="84482D"/>
                </a:solidFill>
                <a:latin typeface="Times New Roman" panose="02020603050405020304" pitchFamily="18" charset="0"/>
                <a:ea typeface="Manrope" pitchFamily="34" charset="-122"/>
                <a:cs typeface="Times New Roman" panose="02020603050405020304" pitchFamily="18" charset="0"/>
                <a:hlinkClick r:id="rId4">
                  <a:extLst>
                    <a:ext uri="{A12FA001-AC4F-418D-AE19-62706E023703}">
                      <ahyp:hlinkClr xmlns:ahyp="http://schemas.microsoft.com/office/drawing/2018/hyperlinkcolor" val="tx"/>
                    </a:ext>
                  </a:extLst>
                </a:hlinkClick>
              </a:rPr>
              <a:t>[Insert GitHub Repo URL]</a:t>
            </a:r>
            <a:endParaRPr lang="en-US" sz="1750" dirty="0">
              <a:latin typeface="Times New Roman" panose="02020603050405020304" pitchFamily="18" charset="0"/>
              <a:cs typeface="Times New Roman" panose="02020603050405020304" pitchFamily="18" charset="0"/>
            </a:endParaRPr>
          </a:p>
        </p:txBody>
      </p:sp>
      <p:sp>
        <p:nvSpPr>
          <p:cNvPr id="7" name="Shape 4"/>
          <p:cNvSpPr/>
          <p:nvPr/>
        </p:nvSpPr>
        <p:spPr>
          <a:xfrm>
            <a:off x="5216962" y="4677608"/>
            <a:ext cx="4196358" cy="2758559"/>
          </a:xfrm>
          <a:prstGeom prst="roundRect">
            <a:avLst>
              <a:gd name="adj" fmla="val 1233"/>
            </a:avLst>
          </a:prstGeom>
          <a:solidFill>
            <a:srgbClr val="404245"/>
          </a:solidFill>
          <a:ln/>
        </p:spPr>
      </p:sp>
      <p:sp>
        <p:nvSpPr>
          <p:cNvPr id="8" name="Text 5"/>
          <p:cNvSpPr/>
          <p:nvPr/>
        </p:nvSpPr>
        <p:spPr>
          <a:xfrm>
            <a:off x="5443776" y="4904423"/>
            <a:ext cx="3001447"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Times New Roman" panose="02020603050405020304" pitchFamily="18" charset="0"/>
                <a:ea typeface="Prata" pitchFamily="34" charset="-122"/>
                <a:cs typeface="Times New Roman" panose="02020603050405020304" pitchFamily="18" charset="0"/>
              </a:rPr>
              <a:t>Deliverables Included</a:t>
            </a:r>
            <a:endParaRPr lang="en-US" sz="2200" dirty="0">
              <a:latin typeface="Times New Roman" panose="02020603050405020304" pitchFamily="18" charset="0"/>
              <a:cs typeface="Times New Roman" panose="02020603050405020304" pitchFamily="18" charset="0"/>
            </a:endParaRPr>
          </a:p>
        </p:txBody>
      </p:sp>
      <p:sp>
        <p:nvSpPr>
          <p:cNvPr id="9" name="Text 6"/>
          <p:cNvSpPr/>
          <p:nvPr/>
        </p:nvSpPr>
        <p:spPr>
          <a:xfrm>
            <a:off x="5443776" y="5394841"/>
            <a:ext cx="374273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FFFFFF"/>
                </a:solidFill>
                <a:latin typeface="Times New Roman" panose="02020603050405020304" pitchFamily="18" charset="0"/>
                <a:ea typeface="Manrope" pitchFamily="34" charset="-122"/>
                <a:cs typeface="Times New Roman" panose="02020603050405020304" pitchFamily="18" charset="0"/>
              </a:rPr>
              <a:t>Power BI File (.pbix)</a:t>
            </a:r>
            <a:endParaRPr lang="en-US" sz="1750" dirty="0">
              <a:latin typeface="Times New Roman" panose="02020603050405020304" pitchFamily="18" charset="0"/>
              <a:cs typeface="Times New Roman" panose="02020603050405020304" pitchFamily="18" charset="0"/>
            </a:endParaRPr>
          </a:p>
        </p:txBody>
      </p:sp>
      <p:sp>
        <p:nvSpPr>
          <p:cNvPr id="10" name="Text 7"/>
          <p:cNvSpPr/>
          <p:nvPr/>
        </p:nvSpPr>
        <p:spPr>
          <a:xfrm>
            <a:off x="5443776" y="5837039"/>
            <a:ext cx="374273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FFFFFF"/>
                </a:solidFill>
                <a:latin typeface="Times New Roman" panose="02020603050405020304" pitchFamily="18" charset="0"/>
                <a:ea typeface="Manrope" pitchFamily="34" charset="-122"/>
                <a:cs typeface="Times New Roman" panose="02020603050405020304" pitchFamily="18" charset="0"/>
              </a:rPr>
              <a:t>Cleaned Dataset (.csv)</a:t>
            </a:r>
            <a:endParaRPr lang="en-US" sz="1750" dirty="0">
              <a:latin typeface="Times New Roman" panose="02020603050405020304" pitchFamily="18" charset="0"/>
              <a:cs typeface="Times New Roman" panose="02020603050405020304" pitchFamily="18" charset="0"/>
            </a:endParaRPr>
          </a:p>
        </p:txBody>
      </p:sp>
      <p:sp>
        <p:nvSpPr>
          <p:cNvPr id="11" name="Text 8"/>
          <p:cNvSpPr/>
          <p:nvPr/>
        </p:nvSpPr>
        <p:spPr>
          <a:xfrm>
            <a:off x="5443776" y="6279237"/>
            <a:ext cx="374273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FFFFFF"/>
                </a:solidFill>
                <a:latin typeface="Times New Roman" panose="02020603050405020304" pitchFamily="18" charset="0"/>
                <a:ea typeface="Manrope" pitchFamily="34" charset="-122"/>
                <a:cs typeface="Times New Roman" panose="02020603050405020304" pitchFamily="18" charset="0"/>
              </a:rPr>
              <a:t>Final PowerPoint Summary</a:t>
            </a:r>
            <a:endParaRPr lang="en-US" sz="1750" dirty="0">
              <a:latin typeface="Times New Roman" panose="02020603050405020304" pitchFamily="18" charset="0"/>
              <a:cs typeface="Times New Roman" panose="02020603050405020304" pitchFamily="18" charset="0"/>
            </a:endParaRPr>
          </a:p>
        </p:txBody>
      </p:sp>
      <p:sp>
        <p:nvSpPr>
          <p:cNvPr id="12" name="Text 9"/>
          <p:cNvSpPr/>
          <p:nvPr/>
        </p:nvSpPr>
        <p:spPr>
          <a:xfrm>
            <a:off x="5443776" y="6721435"/>
            <a:ext cx="3742730"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FFFFFF"/>
                </a:solidFill>
                <a:latin typeface="Times New Roman" panose="02020603050405020304" pitchFamily="18" charset="0"/>
                <a:ea typeface="Manrope" pitchFamily="34" charset="-122"/>
                <a:cs typeface="Times New Roman" panose="02020603050405020304" pitchFamily="18" charset="0"/>
              </a:rPr>
              <a:t>ReadMe Documentation</a:t>
            </a:r>
            <a:endParaRPr lang="en-US" sz="1750" dirty="0">
              <a:latin typeface="Times New Roman" panose="02020603050405020304" pitchFamily="18" charset="0"/>
              <a:cs typeface="Times New Roman" panose="02020603050405020304" pitchFamily="18" charset="0"/>
            </a:endParaRPr>
          </a:p>
        </p:txBody>
      </p:sp>
      <p:sp>
        <p:nvSpPr>
          <p:cNvPr id="13" name="Shape 10"/>
          <p:cNvSpPr/>
          <p:nvPr/>
        </p:nvSpPr>
        <p:spPr>
          <a:xfrm>
            <a:off x="9640133" y="4677608"/>
            <a:ext cx="4196358" cy="2758559"/>
          </a:xfrm>
          <a:prstGeom prst="roundRect">
            <a:avLst>
              <a:gd name="adj" fmla="val 1233"/>
            </a:avLst>
          </a:prstGeom>
          <a:solidFill>
            <a:srgbClr val="404245"/>
          </a:solidFill>
          <a:ln/>
        </p:spPr>
      </p:sp>
      <p:sp>
        <p:nvSpPr>
          <p:cNvPr id="14" name="Text 11"/>
          <p:cNvSpPr/>
          <p:nvPr/>
        </p:nvSpPr>
        <p:spPr>
          <a:xfrm>
            <a:off x="9866948" y="490442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FFFFFF"/>
                </a:solidFill>
                <a:latin typeface="Times New Roman" panose="02020603050405020304" pitchFamily="18" charset="0"/>
                <a:ea typeface="Prata" pitchFamily="34" charset="-122"/>
                <a:cs typeface="Times New Roman" panose="02020603050405020304" pitchFamily="18" charset="0"/>
              </a:rPr>
              <a:t>Gratitude</a:t>
            </a:r>
            <a:endParaRPr lang="en-US" sz="2200" dirty="0">
              <a:latin typeface="Times New Roman" panose="02020603050405020304" pitchFamily="18" charset="0"/>
              <a:cs typeface="Times New Roman" panose="02020603050405020304" pitchFamily="18" charset="0"/>
            </a:endParaRPr>
          </a:p>
        </p:txBody>
      </p:sp>
      <p:sp>
        <p:nvSpPr>
          <p:cNvPr id="15" name="Text 12"/>
          <p:cNvSpPr/>
          <p:nvPr/>
        </p:nvSpPr>
        <p:spPr>
          <a:xfrm>
            <a:off x="9866948" y="5394841"/>
            <a:ext cx="3742730" cy="1814513"/>
          </a:xfrm>
          <a:prstGeom prst="rect">
            <a:avLst/>
          </a:prstGeom>
          <a:noFill/>
          <a:ln/>
        </p:spPr>
        <p:txBody>
          <a:bodyPr wrap="square" lIns="0" tIns="0" rIns="0" bIns="0" rtlCol="0" anchor="t"/>
          <a:lstStyle/>
          <a:p>
            <a:pPr marL="0" indent="0" algn="l">
              <a:lnSpc>
                <a:spcPts val="2850"/>
              </a:lnSpc>
              <a:buNone/>
            </a:pPr>
            <a:r>
              <a:rPr lang="en-US" sz="1750" dirty="0">
                <a:solidFill>
                  <a:srgbClr val="FFFFFF"/>
                </a:solidFill>
                <a:latin typeface="Times New Roman" panose="02020603050405020304" pitchFamily="18" charset="0"/>
                <a:ea typeface="Manrope" pitchFamily="34" charset="-122"/>
                <a:cs typeface="Times New Roman" panose="02020603050405020304" pitchFamily="18" charset="0"/>
              </a:rPr>
              <a:t>Thank you for providing this invaluable opportunity to apply and enhance my skills in data analysis and dashboard design. It has been a rewarding experience.</a:t>
            </a:r>
            <a:endParaRPr lang="en-US" sz="175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26A2FC45-3F5E-20EA-ADAC-E12739A6BE32}"/>
              </a:ext>
            </a:extLst>
          </p:cNvPr>
          <p:cNvPicPr>
            <a:picLocks noChangeAspect="1"/>
          </p:cNvPicPr>
          <p:nvPr/>
        </p:nvPicPr>
        <p:blipFill>
          <a:blip r:embed="rId5"/>
          <a:stretch>
            <a:fillRect/>
          </a:stretch>
        </p:blipFill>
        <p:spPr>
          <a:xfrm>
            <a:off x="12363134" y="7805249"/>
            <a:ext cx="2267266" cy="4001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99930"/>
          </a:xfrm>
          <a:prstGeom prst="rect">
            <a:avLst/>
          </a:prstGeom>
        </p:spPr>
      </p:pic>
      <p:sp>
        <p:nvSpPr>
          <p:cNvPr id="3" name="Text 0"/>
          <p:cNvSpPr/>
          <p:nvPr/>
        </p:nvSpPr>
        <p:spPr>
          <a:xfrm>
            <a:off x="644009" y="2807494"/>
            <a:ext cx="4811911" cy="575072"/>
          </a:xfrm>
          <a:prstGeom prst="rect">
            <a:avLst/>
          </a:prstGeom>
          <a:noFill/>
          <a:ln/>
        </p:spPr>
        <p:txBody>
          <a:bodyPr wrap="none" lIns="0" tIns="0" rIns="0" bIns="0" rtlCol="0" anchor="t"/>
          <a:lstStyle/>
          <a:p>
            <a:pPr marL="0" indent="0" algn="l">
              <a:lnSpc>
                <a:spcPts val="4500"/>
              </a:lnSpc>
              <a:buNone/>
            </a:pPr>
            <a:r>
              <a:rPr lang="en-US" sz="3600" dirty="0">
                <a:solidFill>
                  <a:srgbClr val="F2D4BA"/>
                </a:solidFill>
                <a:latin typeface="Times New Roman" panose="02020603050405020304" pitchFamily="18" charset="0"/>
                <a:ea typeface="Prata" pitchFamily="34" charset="-122"/>
                <a:cs typeface="Times New Roman" panose="02020603050405020304" pitchFamily="18" charset="0"/>
              </a:rPr>
              <a:t>Objective &amp; Overview</a:t>
            </a:r>
            <a:endParaRPr lang="en-US" sz="3600" dirty="0">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4"/>
          <a:stretch>
            <a:fillRect/>
          </a:stretch>
        </p:blipFill>
        <p:spPr>
          <a:xfrm>
            <a:off x="644009" y="3658553"/>
            <a:ext cx="919996" cy="1354455"/>
          </a:xfrm>
          <a:prstGeom prst="rect">
            <a:avLst/>
          </a:prstGeom>
        </p:spPr>
      </p:pic>
      <p:sp>
        <p:nvSpPr>
          <p:cNvPr id="5" name="Text 1"/>
          <p:cNvSpPr/>
          <p:nvPr/>
        </p:nvSpPr>
        <p:spPr>
          <a:xfrm>
            <a:off x="1839992" y="3842504"/>
            <a:ext cx="2299930" cy="287536"/>
          </a:xfrm>
          <a:prstGeom prst="rect">
            <a:avLst/>
          </a:prstGeom>
          <a:noFill/>
          <a:ln/>
        </p:spPr>
        <p:txBody>
          <a:bodyPr wrap="none" lIns="0" tIns="0" rIns="0" bIns="0" rtlCol="0" anchor="t"/>
          <a:lstStyle/>
          <a:p>
            <a:pPr marL="0" indent="0" algn="l">
              <a:lnSpc>
                <a:spcPts val="2250"/>
              </a:lnSpc>
              <a:buNone/>
            </a:pPr>
            <a:r>
              <a:rPr lang="en-US" sz="1800" dirty="0">
                <a:solidFill>
                  <a:srgbClr val="BDA189"/>
                </a:solidFill>
                <a:latin typeface="Times New Roman" panose="02020603050405020304" pitchFamily="18" charset="0"/>
                <a:ea typeface="Prata" pitchFamily="34" charset="-122"/>
                <a:cs typeface="Times New Roman" panose="02020603050405020304" pitchFamily="18" charset="0"/>
              </a:rPr>
              <a:t>Core Objective</a:t>
            </a:r>
            <a:endParaRPr lang="en-US" sz="1800" dirty="0">
              <a:latin typeface="Times New Roman" panose="02020603050405020304" pitchFamily="18" charset="0"/>
              <a:cs typeface="Times New Roman" panose="02020603050405020304" pitchFamily="18" charset="0"/>
            </a:endParaRPr>
          </a:p>
        </p:txBody>
      </p:sp>
      <p:sp>
        <p:nvSpPr>
          <p:cNvPr id="6" name="Text 2"/>
          <p:cNvSpPr/>
          <p:nvPr/>
        </p:nvSpPr>
        <p:spPr>
          <a:xfrm>
            <a:off x="1839992" y="4240411"/>
            <a:ext cx="12146399" cy="588645"/>
          </a:xfrm>
          <a:prstGeom prst="rect">
            <a:avLst/>
          </a:prstGeom>
          <a:noFill/>
          <a:ln/>
        </p:spPr>
        <p:txBody>
          <a:bodyPr wrap="square" lIns="0" tIns="0" rIns="0" bIns="0" rtlCol="0" anchor="t"/>
          <a:lstStyle/>
          <a:p>
            <a:pPr marL="0" indent="0" algn="l">
              <a:lnSpc>
                <a:spcPts val="230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To create an interactive business dashboard for stakeholders that enables data-driven decision-making. This central goal guides every aspect of the dashboard's development, ensuring its utility and impact.</a:t>
            </a:r>
            <a:endParaRPr lang="en-US" sz="1400" dirty="0">
              <a:latin typeface="Times New Roman" panose="02020603050405020304" pitchFamily="18" charset="0"/>
              <a:cs typeface="Times New Roman" panose="02020603050405020304" pitchFamily="18" charset="0"/>
            </a:endParaRPr>
          </a:p>
        </p:txBody>
      </p:sp>
      <p:pic>
        <p:nvPicPr>
          <p:cNvPr id="7" name="Image 2" descr="preencoded.png"/>
          <p:cNvPicPr>
            <a:picLocks noChangeAspect="1"/>
          </p:cNvPicPr>
          <p:nvPr/>
        </p:nvPicPr>
        <p:blipFill>
          <a:blip r:embed="rId5"/>
          <a:stretch>
            <a:fillRect/>
          </a:stretch>
        </p:blipFill>
        <p:spPr>
          <a:xfrm>
            <a:off x="644009" y="5013008"/>
            <a:ext cx="919996" cy="1354455"/>
          </a:xfrm>
          <a:prstGeom prst="rect">
            <a:avLst/>
          </a:prstGeom>
        </p:spPr>
      </p:pic>
      <p:sp>
        <p:nvSpPr>
          <p:cNvPr id="8" name="Text 3"/>
          <p:cNvSpPr/>
          <p:nvPr/>
        </p:nvSpPr>
        <p:spPr>
          <a:xfrm>
            <a:off x="1839992" y="5196959"/>
            <a:ext cx="2299930" cy="287536"/>
          </a:xfrm>
          <a:prstGeom prst="rect">
            <a:avLst/>
          </a:prstGeom>
          <a:noFill/>
          <a:ln/>
        </p:spPr>
        <p:txBody>
          <a:bodyPr wrap="none" lIns="0" tIns="0" rIns="0" bIns="0" rtlCol="0" anchor="t"/>
          <a:lstStyle/>
          <a:p>
            <a:pPr marL="0" indent="0" algn="l">
              <a:lnSpc>
                <a:spcPts val="2250"/>
              </a:lnSpc>
              <a:buNone/>
            </a:pPr>
            <a:r>
              <a:rPr lang="en-US" sz="1800" dirty="0">
                <a:solidFill>
                  <a:srgbClr val="BDA189"/>
                </a:solidFill>
                <a:latin typeface="Times New Roman" panose="02020603050405020304" pitchFamily="18" charset="0"/>
                <a:ea typeface="Prata" pitchFamily="34" charset="-122"/>
                <a:cs typeface="Times New Roman" panose="02020603050405020304" pitchFamily="18" charset="0"/>
              </a:rPr>
              <a:t>Scope of Work</a:t>
            </a:r>
            <a:endParaRPr lang="en-US" sz="1800" dirty="0">
              <a:latin typeface="Times New Roman" panose="02020603050405020304" pitchFamily="18" charset="0"/>
              <a:cs typeface="Times New Roman" panose="02020603050405020304" pitchFamily="18" charset="0"/>
            </a:endParaRPr>
          </a:p>
        </p:txBody>
      </p:sp>
      <p:sp>
        <p:nvSpPr>
          <p:cNvPr id="9" name="Text 4"/>
          <p:cNvSpPr/>
          <p:nvPr/>
        </p:nvSpPr>
        <p:spPr>
          <a:xfrm>
            <a:off x="1839992" y="5594866"/>
            <a:ext cx="12146399" cy="588645"/>
          </a:xfrm>
          <a:prstGeom prst="rect">
            <a:avLst/>
          </a:prstGeom>
          <a:noFill/>
          <a:ln/>
        </p:spPr>
        <p:txBody>
          <a:bodyPr wrap="square" lIns="0" tIns="0" rIns="0" bIns="0" rtlCol="0" anchor="t"/>
          <a:lstStyle/>
          <a:p>
            <a:pPr marL="0" indent="0" algn="l">
              <a:lnSpc>
                <a:spcPts val="230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Our work involved analyzing sales, profits, trends, and performance using real-world transactional data. We applied visual storytelling through Power BI to highlight key business insights, making complex data accessible and understandable.</a:t>
            </a:r>
            <a:endParaRPr lang="en-US" sz="1400" dirty="0">
              <a:latin typeface="Times New Roman" panose="02020603050405020304" pitchFamily="18" charset="0"/>
              <a:cs typeface="Times New Roman" panose="02020603050405020304" pitchFamily="18" charset="0"/>
            </a:endParaRPr>
          </a:p>
        </p:txBody>
      </p:sp>
      <p:pic>
        <p:nvPicPr>
          <p:cNvPr id="10" name="Image 3" descr="preencoded.png"/>
          <p:cNvPicPr>
            <a:picLocks noChangeAspect="1"/>
          </p:cNvPicPr>
          <p:nvPr/>
        </p:nvPicPr>
        <p:blipFill>
          <a:blip r:embed="rId6"/>
          <a:stretch>
            <a:fillRect/>
          </a:stretch>
        </p:blipFill>
        <p:spPr>
          <a:xfrm>
            <a:off x="644009" y="6367463"/>
            <a:ext cx="919996" cy="1354455"/>
          </a:xfrm>
          <a:prstGeom prst="rect">
            <a:avLst/>
          </a:prstGeom>
        </p:spPr>
      </p:pic>
      <p:sp>
        <p:nvSpPr>
          <p:cNvPr id="11" name="Text 5"/>
          <p:cNvSpPr/>
          <p:nvPr/>
        </p:nvSpPr>
        <p:spPr>
          <a:xfrm>
            <a:off x="1839992" y="6551414"/>
            <a:ext cx="2299930" cy="287536"/>
          </a:xfrm>
          <a:prstGeom prst="rect">
            <a:avLst/>
          </a:prstGeom>
          <a:noFill/>
          <a:ln/>
        </p:spPr>
        <p:txBody>
          <a:bodyPr wrap="none" lIns="0" tIns="0" rIns="0" bIns="0" rtlCol="0" anchor="t"/>
          <a:lstStyle/>
          <a:p>
            <a:pPr marL="0" indent="0" algn="l">
              <a:lnSpc>
                <a:spcPts val="2250"/>
              </a:lnSpc>
              <a:buNone/>
            </a:pPr>
            <a:r>
              <a:rPr lang="en-US" sz="1800" dirty="0">
                <a:solidFill>
                  <a:srgbClr val="BDA189"/>
                </a:solidFill>
                <a:latin typeface="Times New Roman" panose="02020603050405020304" pitchFamily="18" charset="0"/>
                <a:ea typeface="Prata" pitchFamily="34" charset="-122"/>
                <a:cs typeface="Times New Roman" panose="02020603050405020304" pitchFamily="18" charset="0"/>
              </a:rPr>
              <a:t>Tools Utilized</a:t>
            </a:r>
            <a:endParaRPr lang="en-US" sz="1800" dirty="0">
              <a:latin typeface="Times New Roman" panose="02020603050405020304" pitchFamily="18" charset="0"/>
              <a:cs typeface="Times New Roman" panose="02020603050405020304" pitchFamily="18" charset="0"/>
            </a:endParaRPr>
          </a:p>
        </p:txBody>
      </p:sp>
      <p:sp>
        <p:nvSpPr>
          <p:cNvPr id="12" name="Text 6"/>
          <p:cNvSpPr/>
          <p:nvPr/>
        </p:nvSpPr>
        <p:spPr>
          <a:xfrm>
            <a:off x="1839992" y="6949321"/>
            <a:ext cx="12146399" cy="588645"/>
          </a:xfrm>
          <a:prstGeom prst="rect">
            <a:avLst/>
          </a:prstGeom>
          <a:noFill/>
          <a:ln/>
        </p:spPr>
        <p:txBody>
          <a:bodyPr wrap="square" lIns="0" tIns="0" rIns="0" bIns="0" rtlCol="0" anchor="t"/>
          <a:lstStyle/>
          <a:p>
            <a:pPr marL="0" indent="0" algn="l">
              <a:lnSpc>
                <a:spcPts val="230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The primary tool for this project was Microsoft Power BI Desktop, chosen for its robust data visualization capabilities. The dataset used was the Superstore Sales data, sourced from Kaggle, providing a rich foundation for analysis.</a:t>
            </a:r>
            <a:endParaRPr lang="en-US" sz="1400" dirty="0">
              <a:latin typeface="Times New Roman" panose="02020603050405020304" pitchFamily="18" charset="0"/>
              <a:cs typeface="Times New Roman" panose="02020603050405020304" pitchFamily="18" charset="0"/>
            </a:endParaRPr>
          </a:p>
        </p:txBody>
      </p:sp>
      <p:pic>
        <p:nvPicPr>
          <p:cNvPr id="14" name="Picture 13">
            <a:extLst>
              <a:ext uri="{FF2B5EF4-FFF2-40B4-BE49-F238E27FC236}">
                <a16:creationId xmlns:a16="http://schemas.microsoft.com/office/drawing/2014/main" id="{6C82E713-3083-3102-85C9-B0EE31B14246}"/>
              </a:ext>
            </a:extLst>
          </p:cNvPr>
          <p:cNvPicPr>
            <a:picLocks noChangeAspect="1"/>
          </p:cNvPicPr>
          <p:nvPr/>
        </p:nvPicPr>
        <p:blipFill>
          <a:blip r:embed="rId7"/>
          <a:stretch>
            <a:fillRect/>
          </a:stretch>
        </p:blipFill>
        <p:spPr>
          <a:xfrm>
            <a:off x="12239467" y="7721918"/>
            <a:ext cx="2267266" cy="40010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77954" y="611267"/>
            <a:ext cx="5557480" cy="694730"/>
          </a:xfrm>
          <a:prstGeom prst="rect">
            <a:avLst/>
          </a:prstGeom>
          <a:noFill/>
          <a:ln/>
        </p:spPr>
        <p:txBody>
          <a:bodyPr wrap="none" lIns="0" tIns="0" rIns="0" bIns="0" rtlCol="0" anchor="t"/>
          <a:lstStyle/>
          <a:p>
            <a:pPr marL="0" indent="0" algn="l">
              <a:lnSpc>
                <a:spcPts val="5450"/>
              </a:lnSpc>
              <a:buNone/>
            </a:pPr>
            <a:r>
              <a:rPr lang="en-US" sz="4350" dirty="0">
                <a:solidFill>
                  <a:srgbClr val="F2D4BA"/>
                </a:solidFill>
                <a:latin typeface="Times New Roman" panose="02020603050405020304" pitchFamily="18" charset="0"/>
                <a:ea typeface="Prata" pitchFamily="34" charset="-122"/>
                <a:cs typeface="Times New Roman" panose="02020603050405020304" pitchFamily="18" charset="0"/>
              </a:rPr>
              <a:t>Dataset Summary</a:t>
            </a:r>
            <a:endParaRPr lang="en-US" sz="4350" dirty="0">
              <a:latin typeface="Times New Roman" panose="02020603050405020304" pitchFamily="18" charset="0"/>
              <a:cs typeface="Times New Roman" panose="02020603050405020304" pitchFamily="18" charset="0"/>
            </a:endParaRPr>
          </a:p>
        </p:txBody>
      </p:sp>
      <p:sp>
        <p:nvSpPr>
          <p:cNvPr id="3" name="Shape 1"/>
          <p:cNvSpPr/>
          <p:nvPr/>
        </p:nvSpPr>
        <p:spPr>
          <a:xfrm>
            <a:off x="777954" y="1750576"/>
            <a:ext cx="13074491" cy="3840718"/>
          </a:xfrm>
          <a:prstGeom prst="roundRect">
            <a:avLst>
              <a:gd name="adj" fmla="val 868"/>
            </a:avLst>
          </a:prstGeom>
          <a:noFill/>
          <a:ln w="7620">
            <a:solidFill>
              <a:srgbClr val="FFFFFF">
                <a:alpha val="24000"/>
              </a:srgbClr>
            </a:solidFill>
            <a:prstDash val="solid"/>
          </a:ln>
        </p:spPr>
      </p:sp>
      <p:sp>
        <p:nvSpPr>
          <p:cNvPr id="4" name="Shape 2"/>
          <p:cNvSpPr/>
          <p:nvPr/>
        </p:nvSpPr>
        <p:spPr>
          <a:xfrm>
            <a:off x="785574" y="1758196"/>
            <a:ext cx="13059251" cy="637580"/>
          </a:xfrm>
          <a:prstGeom prst="rect">
            <a:avLst/>
          </a:prstGeom>
          <a:solidFill>
            <a:srgbClr val="FFFFFF">
              <a:alpha val="4000"/>
            </a:srgbClr>
          </a:solidFill>
          <a:ln/>
        </p:spPr>
      </p:sp>
      <p:sp>
        <p:nvSpPr>
          <p:cNvPr id="5" name="Text 3"/>
          <p:cNvSpPr/>
          <p:nvPr/>
        </p:nvSpPr>
        <p:spPr>
          <a:xfrm>
            <a:off x="1007864" y="1899166"/>
            <a:ext cx="6081236" cy="355640"/>
          </a:xfrm>
          <a:prstGeom prst="rect">
            <a:avLst/>
          </a:prstGeom>
          <a:noFill/>
          <a:ln/>
        </p:spPr>
        <p:txBody>
          <a:bodyPr wrap="none" lIns="0" tIns="0" rIns="0" bIns="0" rtlCol="0" anchor="t"/>
          <a:lstStyle/>
          <a:p>
            <a:pPr marL="0" indent="0" algn="l">
              <a:lnSpc>
                <a:spcPts val="2800"/>
              </a:lnSpc>
              <a:buNone/>
            </a:pPr>
            <a:r>
              <a:rPr lang="en-US" sz="1750" b="1" dirty="0">
                <a:solidFill>
                  <a:srgbClr val="BDA189"/>
                </a:solidFill>
                <a:latin typeface="Times New Roman" panose="02020603050405020304" pitchFamily="18" charset="0"/>
                <a:ea typeface="Manrope" pitchFamily="34" charset="-122"/>
                <a:cs typeface="Times New Roman" panose="02020603050405020304" pitchFamily="18" charset="0"/>
              </a:rPr>
              <a:t>Key Attributes</a:t>
            </a:r>
            <a:endParaRPr lang="en-US" sz="1750" dirty="0">
              <a:latin typeface="Times New Roman" panose="02020603050405020304" pitchFamily="18" charset="0"/>
              <a:cs typeface="Times New Roman" panose="02020603050405020304" pitchFamily="18" charset="0"/>
            </a:endParaRPr>
          </a:p>
        </p:txBody>
      </p:sp>
      <p:sp>
        <p:nvSpPr>
          <p:cNvPr id="6" name="Text 4"/>
          <p:cNvSpPr/>
          <p:nvPr/>
        </p:nvSpPr>
        <p:spPr>
          <a:xfrm>
            <a:off x="7541300" y="1899166"/>
            <a:ext cx="6081236" cy="355640"/>
          </a:xfrm>
          <a:prstGeom prst="rect">
            <a:avLst/>
          </a:prstGeom>
          <a:noFill/>
          <a:ln/>
        </p:spPr>
        <p:txBody>
          <a:bodyPr wrap="none" lIns="0" tIns="0" rIns="0" bIns="0" rtlCol="0" anchor="t"/>
          <a:lstStyle/>
          <a:p>
            <a:pPr marL="0" indent="0" algn="l">
              <a:lnSpc>
                <a:spcPts val="2800"/>
              </a:lnSpc>
              <a:buNone/>
            </a:pPr>
            <a:r>
              <a:rPr lang="en-US" sz="1750" b="1" dirty="0">
                <a:solidFill>
                  <a:srgbClr val="BDA189"/>
                </a:solidFill>
                <a:latin typeface="Times New Roman" panose="02020603050405020304" pitchFamily="18" charset="0"/>
                <a:ea typeface="Manrope" pitchFamily="34" charset="-122"/>
                <a:cs typeface="Times New Roman" panose="02020603050405020304" pitchFamily="18" charset="0"/>
              </a:rPr>
              <a:t>Dataset Stats</a:t>
            </a:r>
            <a:endParaRPr lang="en-US" sz="1750" dirty="0">
              <a:latin typeface="Times New Roman" panose="02020603050405020304" pitchFamily="18" charset="0"/>
              <a:cs typeface="Times New Roman" panose="02020603050405020304" pitchFamily="18" charset="0"/>
            </a:endParaRPr>
          </a:p>
        </p:txBody>
      </p:sp>
      <p:sp>
        <p:nvSpPr>
          <p:cNvPr id="7" name="Shape 5"/>
          <p:cNvSpPr/>
          <p:nvPr/>
        </p:nvSpPr>
        <p:spPr>
          <a:xfrm>
            <a:off x="785574" y="2395776"/>
            <a:ext cx="13059251" cy="637580"/>
          </a:xfrm>
          <a:prstGeom prst="rect">
            <a:avLst/>
          </a:prstGeom>
          <a:solidFill>
            <a:srgbClr val="000000">
              <a:alpha val="4000"/>
            </a:srgbClr>
          </a:solidFill>
          <a:ln/>
        </p:spPr>
      </p:sp>
      <p:sp>
        <p:nvSpPr>
          <p:cNvPr id="8" name="Text 6"/>
          <p:cNvSpPr/>
          <p:nvPr/>
        </p:nvSpPr>
        <p:spPr>
          <a:xfrm>
            <a:off x="1007864" y="2536746"/>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Order ID, Customer ID</a:t>
            </a:r>
            <a:endParaRPr lang="en-US" sz="1750" dirty="0">
              <a:latin typeface="Times New Roman" panose="02020603050405020304" pitchFamily="18" charset="0"/>
              <a:cs typeface="Times New Roman" panose="02020603050405020304" pitchFamily="18" charset="0"/>
            </a:endParaRPr>
          </a:p>
        </p:txBody>
      </p:sp>
      <p:sp>
        <p:nvSpPr>
          <p:cNvPr id="9" name="Text 7"/>
          <p:cNvSpPr/>
          <p:nvPr/>
        </p:nvSpPr>
        <p:spPr>
          <a:xfrm>
            <a:off x="7541300" y="2536746"/>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Approximately 10,000 rows</a:t>
            </a:r>
            <a:endParaRPr lang="en-US" sz="1750" dirty="0">
              <a:latin typeface="Times New Roman" panose="02020603050405020304" pitchFamily="18" charset="0"/>
              <a:cs typeface="Times New Roman" panose="02020603050405020304" pitchFamily="18" charset="0"/>
            </a:endParaRPr>
          </a:p>
        </p:txBody>
      </p:sp>
      <p:sp>
        <p:nvSpPr>
          <p:cNvPr id="10" name="Shape 8"/>
          <p:cNvSpPr/>
          <p:nvPr/>
        </p:nvSpPr>
        <p:spPr>
          <a:xfrm>
            <a:off x="785574" y="3033355"/>
            <a:ext cx="13059251" cy="637580"/>
          </a:xfrm>
          <a:prstGeom prst="rect">
            <a:avLst/>
          </a:prstGeom>
          <a:solidFill>
            <a:srgbClr val="FFFFFF">
              <a:alpha val="4000"/>
            </a:srgbClr>
          </a:solidFill>
          <a:ln/>
        </p:spPr>
      </p:sp>
      <p:sp>
        <p:nvSpPr>
          <p:cNvPr id="11" name="Text 9"/>
          <p:cNvSpPr/>
          <p:nvPr/>
        </p:nvSpPr>
        <p:spPr>
          <a:xfrm>
            <a:off x="1007864" y="3174325"/>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Category, Sub-Category</a:t>
            </a:r>
            <a:endParaRPr lang="en-US" sz="1750" dirty="0">
              <a:latin typeface="Times New Roman" panose="02020603050405020304" pitchFamily="18" charset="0"/>
              <a:cs typeface="Times New Roman" panose="02020603050405020304" pitchFamily="18" charset="0"/>
            </a:endParaRPr>
          </a:p>
        </p:txBody>
      </p:sp>
      <p:sp>
        <p:nvSpPr>
          <p:cNvPr id="12" name="Text 10"/>
          <p:cNvSpPr/>
          <p:nvPr/>
        </p:nvSpPr>
        <p:spPr>
          <a:xfrm>
            <a:off x="7541300" y="3174325"/>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Time Range: 2015–2018</a:t>
            </a:r>
            <a:endParaRPr lang="en-US" sz="1750" dirty="0">
              <a:latin typeface="Times New Roman" panose="02020603050405020304" pitchFamily="18" charset="0"/>
              <a:cs typeface="Times New Roman" panose="02020603050405020304" pitchFamily="18" charset="0"/>
            </a:endParaRPr>
          </a:p>
        </p:txBody>
      </p:sp>
      <p:sp>
        <p:nvSpPr>
          <p:cNvPr id="13" name="Shape 11"/>
          <p:cNvSpPr/>
          <p:nvPr/>
        </p:nvSpPr>
        <p:spPr>
          <a:xfrm>
            <a:off x="785574" y="3670935"/>
            <a:ext cx="13059251" cy="637580"/>
          </a:xfrm>
          <a:prstGeom prst="rect">
            <a:avLst/>
          </a:prstGeom>
          <a:solidFill>
            <a:srgbClr val="000000">
              <a:alpha val="4000"/>
            </a:srgbClr>
          </a:solidFill>
          <a:ln/>
        </p:spPr>
      </p:sp>
      <p:sp>
        <p:nvSpPr>
          <p:cNvPr id="14" name="Text 12"/>
          <p:cNvSpPr/>
          <p:nvPr/>
        </p:nvSpPr>
        <p:spPr>
          <a:xfrm>
            <a:off x="1007864" y="3811905"/>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Region, State, City</a:t>
            </a:r>
            <a:endParaRPr lang="en-US" sz="1750" dirty="0">
              <a:latin typeface="Times New Roman" panose="02020603050405020304" pitchFamily="18" charset="0"/>
              <a:cs typeface="Times New Roman" panose="02020603050405020304" pitchFamily="18" charset="0"/>
            </a:endParaRPr>
          </a:p>
        </p:txBody>
      </p:sp>
      <p:sp>
        <p:nvSpPr>
          <p:cNvPr id="15" name="Text 13"/>
          <p:cNvSpPr/>
          <p:nvPr/>
        </p:nvSpPr>
        <p:spPr>
          <a:xfrm>
            <a:off x="7541300" y="3811905"/>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Multi-dimensional data</a:t>
            </a:r>
            <a:endParaRPr lang="en-US" sz="1750" dirty="0">
              <a:latin typeface="Times New Roman" panose="02020603050405020304" pitchFamily="18" charset="0"/>
              <a:cs typeface="Times New Roman" panose="02020603050405020304" pitchFamily="18" charset="0"/>
            </a:endParaRPr>
          </a:p>
        </p:txBody>
      </p:sp>
      <p:sp>
        <p:nvSpPr>
          <p:cNvPr id="16" name="Shape 14"/>
          <p:cNvSpPr/>
          <p:nvPr/>
        </p:nvSpPr>
        <p:spPr>
          <a:xfrm>
            <a:off x="785574" y="4308515"/>
            <a:ext cx="13059251" cy="637580"/>
          </a:xfrm>
          <a:prstGeom prst="rect">
            <a:avLst/>
          </a:prstGeom>
          <a:solidFill>
            <a:srgbClr val="FFFFFF">
              <a:alpha val="4000"/>
            </a:srgbClr>
          </a:solidFill>
          <a:ln/>
        </p:spPr>
      </p:sp>
      <p:sp>
        <p:nvSpPr>
          <p:cNvPr id="17" name="Text 15"/>
          <p:cNvSpPr/>
          <p:nvPr/>
        </p:nvSpPr>
        <p:spPr>
          <a:xfrm>
            <a:off x="1007864" y="4449485"/>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Order Date, Ship Date</a:t>
            </a:r>
            <a:endParaRPr lang="en-US" sz="1750" dirty="0">
              <a:latin typeface="Times New Roman" panose="02020603050405020304" pitchFamily="18" charset="0"/>
              <a:cs typeface="Times New Roman" panose="02020603050405020304" pitchFamily="18" charset="0"/>
            </a:endParaRPr>
          </a:p>
        </p:txBody>
      </p:sp>
      <p:sp>
        <p:nvSpPr>
          <p:cNvPr id="18" name="Text 16"/>
          <p:cNvSpPr/>
          <p:nvPr/>
        </p:nvSpPr>
        <p:spPr>
          <a:xfrm>
            <a:off x="7541300" y="4449485"/>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Geographic, timeline, product segmentation</a:t>
            </a:r>
            <a:endParaRPr lang="en-US" sz="1750" dirty="0">
              <a:latin typeface="Times New Roman" panose="02020603050405020304" pitchFamily="18" charset="0"/>
              <a:cs typeface="Times New Roman" panose="02020603050405020304" pitchFamily="18" charset="0"/>
            </a:endParaRPr>
          </a:p>
        </p:txBody>
      </p:sp>
      <p:sp>
        <p:nvSpPr>
          <p:cNvPr id="19" name="Shape 17"/>
          <p:cNvSpPr/>
          <p:nvPr/>
        </p:nvSpPr>
        <p:spPr>
          <a:xfrm>
            <a:off x="785574" y="4946094"/>
            <a:ext cx="13059251" cy="637580"/>
          </a:xfrm>
          <a:prstGeom prst="rect">
            <a:avLst/>
          </a:prstGeom>
          <a:solidFill>
            <a:srgbClr val="000000">
              <a:alpha val="4000"/>
            </a:srgbClr>
          </a:solidFill>
          <a:ln/>
        </p:spPr>
      </p:sp>
      <p:sp>
        <p:nvSpPr>
          <p:cNvPr id="20" name="Text 18"/>
          <p:cNvSpPr/>
          <p:nvPr/>
        </p:nvSpPr>
        <p:spPr>
          <a:xfrm>
            <a:off x="1007864" y="5087064"/>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Sales, Profit, Discount, Quantity</a:t>
            </a:r>
            <a:endParaRPr lang="en-US" sz="1750" dirty="0">
              <a:latin typeface="Times New Roman" panose="02020603050405020304" pitchFamily="18" charset="0"/>
              <a:cs typeface="Times New Roman" panose="02020603050405020304" pitchFamily="18" charset="0"/>
            </a:endParaRPr>
          </a:p>
        </p:txBody>
      </p:sp>
      <p:sp>
        <p:nvSpPr>
          <p:cNvPr id="21" name="Text 19"/>
          <p:cNvSpPr/>
          <p:nvPr/>
        </p:nvSpPr>
        <p:spPr>
          <a:xfrm>
            <a:off x="7541300" y="5087064"/>
            <a:ext cx="6081236" cy="355640"/>
          </a:xfrm>
          <a:prstGeom prst="rect">
            <a:avLst/>
          </a:prstGeom>
          <a:noFill/>
          <a:ln/>
        </p:spPr>
        <p:txBody>
          <a:bodyPr wrap="non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Rich transactional details</a:t>
            </a:r>
            <a:endParaRPr lang="en-US" sz="1750" dirty="0">
              <a:latin typeface="Times New Roman" panose="02020603050405020304" pitchFamily="18" charset="0"/>
              <a:cs typeface="Times New Roman" panose="02020603050405020304" pitchFamily="18" charset="0"/>
            </a:endParaRPr>
          </a:p>
        </p:txBody>
      </p:sp>
      <p:sp>
        <p:nvSpPr>
          <p:cNvPr id="22" name="Text 20"/>
          <p:cNvSpPr/>
          <p:nvPr/>
        </p:nvSpPr>
        <p:spPr>
          <a:xfrm>
            <a:off x="777954" y="5841325"/>
            <a:ext cx="13074491" cy="1778198"/>
          </a:xfrm>
          <a:prstGeom prst="rect">
            <a:avLst/>
          </a:prstGeom>
          <a:noFill/>
          <a:ln/>
        </p:spPr>
        <p:txBody>
          <a:bodyPr wrap="square" lIns="0" tIns="0" rIns="0" bIns="0" rtlCol="0" anchor="t"/>
          <a:lstStyle/>
          <a:p>
            <a:pPr marL="0" indent="0" algn="l">
              <a:lnSpc>
                <a:spcPts val="280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The Superstore Sales dataset is a comprehensive transactional record, offering a rich foundation for in-depth business analysis. It encompasses nearly 10,000 rows of data from 2015 to 2018, providing a multi-year perspective. This multi-dimensional dataset combines geographical information (Region, State, City), temporal elements (Order Date, Ship Date), and detailed product segmentation (Category, Sub-Category), alongside crucial financial metrics like Sales, Profit, Discount, and Quantity. Its breadth allows for a holistic view of the superstore's operations.</a:t>
            </a:r>
            <a:endParaRPr lang="en-US" sz="175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76E15FD7-26D0-E5EA-F4B1-751FB57ACD4C}"/>
              </a:ext>
            </a:extLst>
          </p:cNvPr>
          <p:cNvPicPr>
            <a:picLocks noChangeAspect="1"/>
          </p:cNvPicPr>
          <p:nvPr/>
        </p:nvPicPr>
        <p:blipFill>
          <a:blip r:embed="rId3"/>
          <a:stretch>
            <a:fillRect/>
          </a:stretch>
        </p:blipFill>
        <p:spPr>
          <a:xfrm>
            <a:off x="11573479" y="7580946"/>
            <a:ext cx="2953244" cy="52116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86828"/>
            <a:ext cx="5720239" cy="708779"/>
          </a:xfrm>
          <a:prstGeom prst="rect">
            <a:avLst/>
          </a:prstGeom>
          <a:noFill/>
          <a:ln/>
        </p:spPr>
        <p:txBody>
          <a:bodyPr wrap="none" lIns="0" tIns="0" rIns="0" bIns="0" rtlCol="0" anchor="t"/>
          <a:lstStyle/>
          <a:p>
            <a:pPr marL="0" indent="0" algn="l">
              <a:lnSpc>
                <a:spcPts val="5550"/>
              </a:lnSpc>
              <a:buNone/>
            </a:pPr>
            <a:r>
              <a:rPr lang="en-US" sz="4450" dirty="0">
                <a:solidFill>
                  <a:srgbClr val="F2D4BA"/>
                </a:solidFill>
                <a:latin typeface="Times New Roman" panose="02020603050405020304" pitchFamily="18" charset="0"/>
                <a:ea typeface="Prata" pitchFamily="34" charset="-122"/>
                <a:cs typeface="Times New Roman" panose="02020603050405020304" pitchFamily="18" charset="0"/>
              </a:rPr>
              <a:t>KPI Metrics Selected</a:t>
            </a:r>
            <a:endParaRPr lang="en-US" sz="4450" dirty="0">
              <a:latin typeface="Times New Roman" panose="02020603050405020304" pitchFamily="18" charset="0"/>
              <a:cs typeface="Times New Roman" panose="02020603050405020304" pitchFamily="18" charset="0"/>
            </a:endParaRPr>
          </a:p>
        </p:txBody>
      </p:sp>
      <p:sp>
        <p:nvSpPr>
          <p:cNvPr id="3" name="Shape 1"/>
          <p:cNvSpPr/>
          <p:nvPr/>
        </p:nvSpPr>
        <p:spPr>
          <a:xfrm>
            <a:off x="793790" y="2449235"/>
            <a:ext cx="510302" cy="510302"/>
          </a:xfrm>
          <a:prstGeom prst="roundRect">
            <a:avLst>
              <a:gd name="adj" fmla="val 6667"/>
            </a:avLst>
          </a:prstGeom>
          <a:solidFill>
            <a:srgbClr val="404245"/>
          </a:solidFill>
          <a:ln/>
        </p:spPr>
      </p:sp>
      <p:pic>
        <p:nvPicPr>
          <p:cNvPr id="4" name="Image 0" descr="preencoded.png"/>
          <p:cNvPicPr>
            <a:picLocks noChangeAspect="1"/>
          </p:cNvPicPr>
          <p:nvPr/>
        </p:nvPicPr>
        <p:blipFill>
          <a:blip r:embed="rId3"/>
          <a:stretch>
            <a:fillRect/>
          </a:stretch>
        </p:blipFill>
        <p:spPr>
          <a:xfrm>
            <a:off x="878860" y="2491740"/>
            <a:ext cx="340162" cy="425291"/>
          </a:xfrm>
          <a:prstGeom prst="rect">
            <a:avLst/>
          </a:prstGeom>
        </p:spPr>
      </p:pic>
      <p:sp>
        <p:nvSpPr>
          <p:cNvPr id="5" name="Text 2"/>
          <p:cNvSpPr/>
          <p:nvPr/>
        </p:nvSpPr>
        <p:spPr>
          <a:xfrm>
            <a:off x="1530906" y="252710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DA189"/>
                </a:solidFill>
                <a:latin typeface="Times New Roman" panose="02020603050405020304" pitchFamily="18" charset="0"/>
                <a:ea typeface="Prata" pitchFamily="34" charset="-122"/>
                <a:cs typeface="Times New Roman" panose="02020603050405020304" pitchFamily="18" charset="0"/>
              </a:rPr>
              <a:t>Total Sales</a:t>
            </a:r>
            <a:endParaRPr lang="en-US" sz="2200" dirty="0">
              <a:latin typeface="Times New Roman" panose="02020603050405020304" pitchFamily="18" charset="0"/>
              <a:cs typeface="Times New Roman" panose="02020603050405020304" pitchFamily="18" charset="0"/>
            </a:endParaRPr>
          </a:p>
        </p:txBody>
      </p:sp>
      <p:sp>
        <p:nvSpPr>
          <p:cNvPr id="6" name="Text 3"/>
          <p:cNvSpPr/>
          <p:nvPr/>
        </p:nvSpPr>
        <p:spPr>
          <a:xfrm>
            <a:off x="1530906" y="3017520"/>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Represents the aggregate revenue generated, a primary indicator of overall business volume and market penetration.</a:t>
            </a:r>
            <a:endParaRPr lang="en-US" sz="1750" dirty="0">
              <a:latin typeface="Times New Roman" panose="02020603050405020304" pitchFamily="18" charset="0"/>
              <a:cs typeface="Times New Roman" panose="02020603050405020304" pitchFamily="18" charset="0"/>
            </a:endParaRPr>
          </a:p>
        </p:txBody>
      </p:sp>
      <p:sp>
        <p:nvSpPr>
          <p:cNvPr id="7" name="Shape 4"/>
          <p:cNvSpPr/>
          <p:nvPr/>
        </p:nvSpPr>
        <p:spPr>
          <a:xfrm>
            <a:off x="5235893" y="2449235"/>
            <a:ext cx="510302" cy="510302"/>
          </a:xfrm>
          <a:prstGeom prst="roundRect">
            <a:avLst>
              <a:gd name="adj" fmla="val 6667"/>
            </a:avLst>
          </a:prstGeom>
          <a:solidFill>
            <a:srgbClr val="404245"/>
          </a:solidFill>
          <a:ln/>
        </p:spPr>
      </p:sp>
      <p:pic>
        <p:nvPicPr>
          <p:cNvPr id="8" name="Image 1" descr="preencoded.png"/>
          <p:cNvPicPr>
            <a:picLocks noChangeAspect="1"/>
          </p:cNvPicPr>
          <p:nvPr/>
        </p:nvPicPr>
        <p:blipFill>
          <a:blip r:embed="rId4"/>
          <a:stretch>
            <a:fillRect/>
          </a:stretch>
        </p:blipFill>
        <p:spPr>
          <a:xfrm>
            <a:off x="5320963" y="2491740"/>
            <a:ext cx="340162" cy="425291"/>
          </a:xfrm>
          <a:prstGeom prst="rect">
            <a:avLst/>
          </a:prstGeom>
        </p:spPr>
      </p:pic>
      <p:sp>
        <p:nvSpPr>
          <p:cNvPr id="9" name="Text 5"/>
          <p:cNvSpPr/>
          <p:nvPr/>
        </p:nvSpPr>
        <p:spPr>
          <a:xfrm>
            <a:off x="5973008" y="252710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DA189"/>
                </a:solidFill>
                <a:latin typeface="Times New Roman" panose="02020603050405020304" pitchFamily="18" charset="0"/>
                <a:ea typeface="Prata" pitchFamily="34" charset="-122"/>
                <a:cs typeface="Times New Roman" panose="02020603050405020304" pitchFamily="18" charset="0"/>
              </a:rPr>
              <a:t>Total Profit</a:t>
            </a:r>
            <a:endParaRPr lang="en-US" sz="2200" dirty="0">
              <a:latin typeface="Times New Roman" panose="02020603050405020304" pitchFamily="18" charset="0"/>
              <a:cs typeface="Times New Roman" panose="02020603050405020304" pitchFamily="18" charset="0"/>
            </a:endParaRPr>
          </a:p>
        </p:txBody>
      </p:sp>
      <p:sp>
        <p:nvSpPr>
          <p:cNvPr id="10" name="Text 6"/>
          <p:cNvSpPr/>
          <p:nvPr/>
        </p:nvSpPr>
        <p:spPr>
          <a:xfrm>
            <a:off x="5973008" y="3017520"/>
            <a:ext cx="3421499" cy="1451610"/>
          </a:xfrm>
          <a:prstGeom prst="rect">
            <a:avLst/>
          </a:prstGeom>
          <a:noFill/>
          <a:ln/>
        </p:spPr>
        <p:txBody>
          <a:bodyPr wrap="square" lIns="0" tIns="0" rIns="0" bIns="0" rtlCol="0" anchor="t"/>
          <a:lstStyle/>
          <a:p>
            <a:pPr marL="0" indent="0" algn="l">
              <a:lnSpc>
                <a:spcPts val="285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Indicates the net financial gain after all costs, crucial for assessing the financial health and efficiency of operations.</a:t>
            </a:r>
            <a:endParaRPr lang="en-US" sz="1750" dirty="0">
              <a:latin typeface="Times New Roman" panose="02020603050405020304" pitchFamily="18" charset="0"/>
              <a:cs typeface="Times New Roman" panose="02020603050405020304" pitchFamily="18" charset="0"/>
            </a:endParaRPr>
          </a:p>
        </p:txBody>
      </p:sp>
      <p:sp>
        <p:nvSpPr>
          <p:cNvPr id="11" name="Shape 7"/>
          <p:cNvSpPr/>
          <p:nvPr/>
        </p:nvSpPr>
        <p:spPr>
          <a:xfrm>
            <a:off x="9677995" y="2449235"/>
            <a:ext cx="510302" cy="510302"/>
          </a:xfrm>
          <a:prstGeom prst="roundRect">
            <a:avLst>
              <a:gd name="adj" fmla="val 6667"/>
            </a:avLst>
          </a:prstGeom>
          <a:solidFill>
            <a:srgbClr val="404245"/>
          </a:solidFill>
          <a:ln/>
        </p:spPr>
      </p:sp>
      <p:pic>
        <p:nvPicPr>
          <p:cNvPr id="12" name="Image 2" descr="preencoded.png"/>
          <p:cNvPicPr>
            <a:picLocks noChangeAspect="1"/>
          </p:cNvPicPr>
          <p:nvPr/>
        </p:nvPicPr>
        <p:blipFill>
          <a:blip r:embed="rId5"/>
          <a:stretch>
            <a:fillRect/>
          </a:stretch>
        </p:blipFill>
        <p:spPr>
          <a:xfrm>
            <a:off x="9763065" y="2491740"/>
            <a:ext cx="340162" cy="425291"/>
          </a:xfrm>
          <a:prstGeom prst="rect">
            <a:avLst/>
          </a:prstGeom>
        </p:spPr>
      </p:pic>
      <p:sp>
        <p:nvSpPr>
          <p:cNvPr id="13" name="Text 8"/>
          <p:cNvSpPr/>
          <p:nvPr/>
        </p:nvSpPr>
        <p:spPr>
          <a:xfrm>
            <a:off x="10415111" y="252710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DA189"/>
                </a:solidFill>
                <a:latin typeface="Times New Roman" panose="02020603050405020304" pitchFamily="18" charset="0"/>
                <a:ea typeface="Prata" pitchFamily="34" charset="-122"/>
                <a:cs typeface="Times New Roman" panose="02020603050405020304" pitchFamily="18" charset="0"/>
              </a:rPr>
              <a:t>Total Quantity Sold</a:t>
            </a:r>
            <a:endParaRPr lang="en-US" sz="2200" dirty="0">
              <a:latin typeface="Times New Roman" panose="02020603050405020304" pitchFamily="18" charset="0"/>
              <a:cs typeface="Times New Roman" panose="02020603050405020304" pitchFamily="18" charset="0"/>
            </a:endParaRPr>
          </a:p>
        </p:txBody>
      </p:sp>
      <p:sp>
        <p:nvSpPr>
          <p:cNvPr id="14" name="Text 9"/>
          <p:cNvSpPr/>
          <p:nvPr/>
        </p:nvSpPr>
        <p:spPr>
          <a:xfrm>
            <a:off x="10415111" y="3017520"/>
            <a:ext cx="3421499" cy="1814513"/>
          </a:xfrm>
          <a:prstGeom prst="rect">
            <a:avLst/>
          </a:prstGeom>
          <a:noFill/>
          <a:ln/>
        </p:spPr>
        <p:txBody>
          <a:bodyPr wrap="square" lIns="0" tIns="0" rIns="0" bIns="0" rtlCol="0" anchor="t"/>
          <a:lstStyle/>
          <a:p>
            <a:pPr marL="0" indent="0" algn="l">
              <a:lnSpc>
                <a:spcPts val="285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Measures the sheer volume of products moved, offering insights into inventory management and customer demand.</a:t>
            </a:r>
            <a:endParaRPr lang="en-US" sz="1750" dirty="0">
              <a:latin typeface="Times New Roman" panose="02020603050405020304" pitchFamily="18" charset="0"/>
              <a:cs typeface="Times New Roman" panose="02020603050405020304" pitchFamily="18" charset="0"/>
            </a:endParaRPr>
          </a:p>
        </p:txBody>
      </p:sp>
      <p:sp>
        <p:nvSpPr>
          <p:cNvPr id="15" name="Shape 10"/>
          <p:cNvSpPr/>
          <p:nvPr/>
        </p:nvSpPr>
        <p:spPr>
          <a:xfrm>
            <a:off x="793790" y="5285661"/>
            <a:ext cx="510302" cy="510302"/>
          </a:xfrm>
          <a:prstGeom prst="roundRect">
            <a:avLst>
              <a:gd name="adj" fmla="val 6667"/>
            </a:avLst>
          </a:prstGeom>
          <a:solidFill>
            <a:srgbClr val="404245"/>
          </a:solidFill>
          <a:ln/>
        </p:spPr>
      </p:sp>
      <p:pic>
        <p:nvPicPr>
          <p:cNvPr id="16" name="Image 3" descr="preencoded.png"/>
          <p:cNvPicPr>
            <a:picLocks noChangeAspect="1"/>
          </p:cNvPicPr>
          <p:nvPr/>
        </p:nvPicPr>
        <p:blipFill>
          <a:blip r:embed="rId6"/>
          <a:stretch>
            <a:fillRect/>
          </a:stretch>
        </p:blipFill>
        <p:spPr>
          <a:xfrm>
            <a:off x="878860" y="5328166"/>
            <a:ext cx="340162" cy="425291"/>
          </a:xfrm>
          <a:prstGeom prst="rect">
            <a:avLst/>
          </a:prstGeom>
        </p:spPr>
      </p:pic>
      <p:sp>
        <p:nvSpPr>
          <p:cNvPr id="17" name="Text 11"/>
          <p:cNvSpPr/>
          <p:nvPr/>
        </p:nvSpPr>
        <p:spPr>
          <a:xfrm>
            <a:off x="1530906" y="53635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DA189"/>
                </a:solidFill>
                <a:latin typeface="Times New Roman" panose="02020603050405020304" pitchFamily="18" charset="0"/>
                <a:ea typeface="Prata" pitchFamily="34" charset="-122"/>
                <a:cs typeface="Times New Roman" panose="02020603050405020304" pitchFamily="18" charset="0"/>
              </a:rPr>
              <a:t>Average Discount</a:t>
            </a:r>
            <a:endParaRPr lang="en-US" sz="2200" dirty="0">
              <a:latin typeface="Times New Roman" panose="02020603050405020304" pitchFamily="18" charset="0"/>
              <a:cs typeface="Times New Roman" panose="02020603050405020304" pitchFamily="18" charset="0"/>
            </a:endParaRPr>
          </a:p>
        </p:txBody>
      </p:sp>
      <p:sp>
        <p:nvSpPr>
          <p:cNvPr id="18" name="Text 12"/>
          <p:cNvSpPr/>
          <p:nvPr/>
        </p:nvSpPr>
        <p:spPr>
          <a:xfrm>
            <a:off x="1530906" y="5853946"/>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Reveals the typical level of price reduction applied, important for evaluating pricing strategies and their impact on margins.</a:t>
            </a:r>
            <a:endParaRPr lang="en-US" sz="1750" dirty="0">
              <a:latin typeface="Times New Roman" panose="02020603050405020304" pitchFamily="18" charset="0"/>
              <a:cs typeface="Times New Roman" panose="02020603050405020304" pitchFamily="18" charset="0"/>
            </a:endParaRPr>
          </a:p>
        </p:txBody>
      </p:sp>
      <p:sp>
        <p:nvSpPr>
          <p:cNvPr id="19" name="Shape 13"/>
          <p:cNvSpPr/>
          <p:nvPr/>
        </p:nvSpPr>
        <p:spPr>
          <a:xfrm>
            <a:off x="7457003" y="5285661"/>
            <a:ext cx="510302" cy="510302"/>
          </a:xfrm>
          <a:prstGeom prst="roundRect">
            <a:avLst>
              <a:gd name="adj" fmla="val 6667"/>
            </a:avLst>
          </a:prstGeom>
          <a:solidFill>
            <a:srgbClr val="404245"/>
          </a:solidFill>
          <a:ln/>
        </p:spPr>
      </p:sp>
      <p:pic>
        <p:nvPicPr>
          <p:cNvPr id="20" name="Image 4" descr="preencoded.png"/>
          <p:cNvPicPr>
            <a:picLocks noChangeAspect="1"/>
          </p:cNvPicPr>
          <p:nvPr/>
        </p:nvPicPr>
        <p:blipFill>
          <a:blip r:embed="rId7"/>
          <a:stretch>
            <a:fillRect/>
          </a:stretch>
        </p:blipFill>
        <p:spPr>
          <a:xfrm>
            <a:off x="7542074" y="5328166"/>
            <a:ext cx="340162" cy="425291"/>
          </a:xfrm>
          <a:prstGeom prst="rect">
            <a:avLst/>
          </a:prstGeom>
        </p:spPr>
      </p:pic>
      <p:sp>
        <p:nvSpPr>
          <p:cNvPr id="21" name="Text 14"/>
          <p:cNvSpPr/>
          <p:nvPr/>
        </p:nvSpPr>
        <p:spPr>
          <a:xfrm>
            <a:off x="8194119" y="53635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DA189"/>
                </a:solidFill>
                <a:latin typeface="Times New Roman" panose="02020603050405020304" pitchFamily="18" charset="0"/>
                <a:ea typeface="Prata" pitchFamily="34" charset="-122"/>
                <a:cs typeface="Times New Roman" panose="02020603050405020304" pitchFamily="18" charset="0"/>
              </a:rPr>
              <a:t>Sales vs Profit Ratio</a:t>
            </a:r>
            <a:endParaRPr lang="en-US" sz="2200" dirty="0">
              <a:latin typeface="Times New Roman" panose="02020603050405020304" pitchFamily="18" charset="0"/>
              <a:cs typeface="Times New Roman" panose="02020603050405020304" pitchFamily="18" charset="0"/>
            </a:endParaRPr>
          </a:p>
        </p:txBody>
      </p:sp>
      <p:sp>
        <p:nvSpPr>
          <p:cNvPr id="22" name="Text 15"/>
          <p:cNvSpPr/>
          <p:nvPr/>
        </p:nvSpPr>
        <p:spPr>
          <a:xfrm>
            <a:off x="8194119" y="5853946"/>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BDA189"/>
                </a:solidFill>
                <a:latin typeface="Times New Roman" panose="02020603050405020304" pitchFamily="18" charset="0"/>
                <a:ea typeface="Manrope" pitchFamily="34" charset="-122"/>
                <a:cs typeface="Times New Roman" panose="02020603050405020304" pitchFamily="18" charset="0"/>
              </a:rPr>
              <a:t>Highlights the efficiency with which sales translate into profit, a key metric for operational optimization.</a:t>
            </a:r>
            <a:endParaRPr lang="en-US" sz="1750" dirty="0">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71CEA02B-50E4-83E0-C78C-B5733167EF2E}"/>
              </a:ext>
            </a:extLst>
          </p:cNvPr>
          <p:cNvPicPr>
            <a:picLocks noChangeAspect="1"/>
          </p:cNvPicPr>
          <p:nvPr/>
        </p:nvPicPr>
        <p:blipFill>
          <a:blip r:embed="rId8"/>
          <a:stretch>
            <a:fillRect/>
          </a:stretch>
        </p:blipFill>
        <p:spPr>
          <a:xfrm>
            <a:off x="12260249" y="7601663"/>
            <a:ext cx="2267266" cy="5240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65773" y="365879"/>
            <a:ext cx="4621411" cy="415766"/>
          </a:xfrm>
          <a:prstGeom prst="rect">
            <a:avLst/>
          </a:prstGeom>
          <a:noFill/>
          <a:ln/>
        </p:spPr>
        <p:txBody>
          <a:bodyPr wrap="none" lIns="0" tIns="0" rIns="0" bIns="0" rtlCol="0" anchor="t"/>
          <a:lstStyle/>
          <a:p>
            <a:pPr marL="0" indent="0" algn="l">
              <a:lnSpc>
                <a:spcPts val="3250"/>
              </a:lnSpc>
              <a:buNone/>
            </a:pPr>
            <a:r>
              <a:rPr lang="en-US" sz="2600" dirty="0">
                <a:solidFill>
                  <a:srgbClr val="F2D4BA"/>
                </a:solidFill>
                <a:latin typeface="Times New Roman" panose="02020603050405020304" pitchFamily="18" charset="0"/>
                <a:ea typeface="Prata" pitchFamily="34" charset="-122"/>
                <a:cs typeface="Times New Roman" panose="02020603050405020304" pitchFamily="18" charset="0"/>
              </a:rPr>
              <a:t>Sales &amp; Profit Trend Analysis</a:t>
            </a:r>
            <a:endParaRPr lang="en-US" sz="260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465774" y="1047750"/>
            <a:ext cx="12689118" cy="6735965"/>
          </a:xfrm>
          <a:prstGeom prst="rect">
            <a:avLst/>
          </a:prstGeom>
        </p:spPr>
      </p:pic>
      <p:sp>
        <p:nvSpPr>
          <p:cNvPr id="4" name="Shape 1"/>
          <p:cNvSpPr/>
          <p:nvPr/>
        </p:nvSpPr>
        <p:spPr>
          <a:xfrm>
            <a:off x="6710482" y="8319730"/>
            <a:ext cx="132993" cy="132993"/>
          </a:xfrm>
          <a:prstGeom prst="roundRect">
            <a:avLst>
              <a:gd name="adj" fmla="val 13751"/>
            </a:avLst>
          </a:prstGeom>
          <a:solidFill>
            <a:srgbClr val="AB5D3A"/>
          </a:solidFill>
          <a:ln/>
        </p:spPr>
      </p:sp>
      <p:sp>
        <p:nvSpPr>
          <p:cNvPr id="5" name="Text 2"/>
          <p:cNvSpPr/>
          <p:nvPr/>
        </p:nvSpPr>
        <p:spPr>
          <a:xfrm>
            <a:off x="6904434" y="8319730"/>
            <a:ext cx="334566" cy="132993"/>
          </a:xfrm>
          <a:prstGeom prst="rect">
            <a:avLst/>
          </a:prstGeom>
          <a:noFill/>
          <a:ln/>
        </p:spPr>
        <p:txBody>
          <a:bodyPr wrap="none" lIns="0" tIns="0" rIns="0" bIns="0" rtlCol="0" anchor="t"/>
          <a:lstStyle/>
          <a:p>
            <a:pPr marL="0" indent="0" algn="l">
              <a:lnSpc>
                <a:spcPts val="1000"/>
              </a:lnSpc>
              <a:buNone/>
            </a:pPr>
            <a:r>
              <a:rPr lang="en-US" sz="1000" dirty="0">
                <a:solidFill>
                  <a:srgbClr val="BDA189"/>
                </a:solidFill>
                <a:latin typeface="Times New Roman" panose="02020603050405020304" pitchFamily="18" charset="0"/>
                <a:ea typeface="Manrope" pitchFamily="34" charset="-122"/>
                <a:cs typeface="Times New Roman" panose="02020603050405020304" pitchFamily="18" charset="0"/>
              </a:rPr>
              <a:t>Sales</a:t>
            </a:r>
            <a:endParaRPr lang="en-US" sz="1000" dirty="0">
              <a:latin typeface="Times New Roman" panose="02020603050405020304" pitchFamily="18" charset="0"/>
              <a:cs typeface="Times New Roman" panose="02020603050405020304" pitchFamily="18" charset="0"/>
            </a:endParaRPr>
          </a:p>
        </p:txBody>
      </p:sp>
      <p:sp>
        <p:nvSpPr>
          <p:cNvPr id="6" name="Shape 3"/>
          <p:cNvSpPr/>
          <p:nvPr/>
        </p:nvSpPr>
        <p:spPr>
          <a:xfrm>
            <a:off x="7391400" y="8319730"/>
            <a:ext cx="132993" cy="132993"/>
          </a:xfrm>
          <a:prstGeom prst="roundRect">
            <a:avLst>
              <a:gd name="adj" fmla="val 13751"/>
            </a:avLst>
          </a:prstGeom>
          <a:solidFill>
            <a:srgbClr val="D8A48D"/>
          </a:solidFill>
          <a:ln/>
        </p:spPr>
      </p:sp>
      <p:sp>
        <p:nvSpPr>
          <p:cNvPr id="7" name="Text 4"/>
          <p:cNvSpPr/>
          <p:nvPr/>
        </p:nvSpPr>
        <p:spPr>
          <a:xfrm>
            <a:off x="7585353" y="8319730"/>
            <a:ext cx="339090" cy="132993"/>
          </a:xfrm>
          <a:prstGeom prst="rect">
            <a:avLst/>
          </a:prstGeom>
          <a:noFill/>
          <a:ln/>
        </p:spPr>
        <p:txBody>
          <a:bodyPr wrap="none" lIns="0" tIns="0" rIns="0" bIns="0" rtlCol="0" anchor="t"/>
          <a:lstStyle/>
          <a:p>
            <a:pPr marL="0" indent="0" algn="l">
              <a:lnSpc>
                <a:spcPts val="1000"/>
              </a:lnSpc>
              <a:buNone/>
            </a:pPr>
            <a:r>
              <a:rPr lang="en-US" sz="1000" dirty="0">
                <a:solidFill>
                  <a:srgbClr val="BDA189"/>
                </a:solidFill>
                <a:latin typeface="Times New Roman" panose="02020603050405020304" pitchFamily="18" charset="0"/>
                <a:ea typeface="Manrope" pitchFamily="34" charset="-122"/>
                <a:cs typeface="Times New Roman" panose="02020603050405020304" pitchFamily="18" charset="0"/>
              </a:rPr>
              <a:t>Profit</a:t>
            </a:r>
            <a:endParaRPr lang="en-US" sz="1000" dirty="0">
              <a:latin typeface="Times New Roman" panose="02020603050405020304" pitchFamily="18" charset="0"/>
              <a:cs typeface="Times New Roman" panose="02020603050405020304" pitchFamily="18" charset="0"/>
            </a:endParaRPr>
          </a:p>
        </p:txBody>
      </p:sp>
      <p:sp>
        <p:nvSpPr>
          <p:cNvPr id="8" name="Text 5"/>
          <p:cNvSpPr/>
          <p:nvPr/>
        </p:nvSpPr>
        <p:spPr>
          <a:xfrm>
            <a:off x="465773" y="8868728"/>
            <a:ext cx="13698855" cy="638651"/>
          </a:xfrm>
          <a:prstGeom prst="rect">
            <a:avLst/>
          </a:prstGeom>
          <a:noFill/>
          <a:ln/>
        </p:spPr>
        <p:txBody>
          <a:bodyPr wrap="square" lIns="0" tIns="0" rIns="0" bIns="0" rtlCol="0" anchor="t"/>
          <a:lstStyle/>
          <a:p>
            <a:pPr marL="0" indent="0" algn="l">
              <a:lnSpc>
                <a:spcPts val="1650"/>
              </a:lnSpc>
              <a:buNone/>
            </a:pPr>
            <a:r>
              <a:rPr lang="en-US" sz="1000" dirty="0">
                <a:solidFill>
                  <a:srgbClr val="BDA189"/>
                </a:solidFill>
                <a:latin typeface="Times New Roman" panose="02020603050405020304" pitchFamily="18" charset="0"/>
                <a:ea typeface="Manrope" pitchFamily="34" charset="-122"/>
                <a:cs typeface="Times New Roman" panose="02020603050405020304" pitchFamily="18" charset="0"/>
              </a:rPr>
              <a:t>An analysis of sales and profit trends reveals critical seasonal patterns and the impact of pricing strategies. The line chart for Monthly Sales &amp; Profit consistently shows a surge in sales during Quarter 4, indicating peak shopping seasons. However, the combo chart highlighting Profit vs Discount Impact uncovers a critical insight: deep discounts, while boosting sales volume, frequently lead to loss-making transactions, disrupting the direct correlation between high sales and high profitability. This suggests a need to re-evaluate promotional strategies to safeguard margins, emphasizing targeted marketing efforts in Q4 while ensuring discounts remain profitable.</a:t>
            </a:r>
            <a:endParaRPr lang="en-US" sz="1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1A9E9EA-7BFD-339A-41B1-86AB137A8AE4}"/>
              </a:ext>
            </a:extLst>
          </p:cNvPr>
          <p:cNvPicPr>
            <a:picLocks noChangeAspect="1"/>
          </p:cNvPicPr>
          <p:nvPr/>
        </p:nvPicPr>
        <p:blipFill>
          <a:blip r:embed="rId4"/>
          <a:stretch>
            <a:fillRect/>
          </a:stretch>
        </p:blipFill>
        <p:spPr>
          <a:xfrm>
            <a:off x="12260249" y="7799614"/>
            <a:ext cx="2267266" cy="40010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36389" y="500063"/>
            <a:ext cx="7403783" cy="568166"/>
          </a:xfrm>
          <a:prstGeom prst="rect">
            <a:avLst/>
          </a:prstGeom>
          <a:noFill/>
          <a:ln/>
        </p:spPr>
        <p:txBody>
          <a:bodyPr wrap="none" lIns="0" tIns="0" rIns="0" bIns="0" rtlCol="0" anchor="t"/>
          <a:lstStyle/>
          <a:p>
            <a:pPr marL="0" indent="0" algn="l">
              <a:lnSpc>
                <a:spcPts val="4450"/>
              </a:lnSpc>
              <a:buNone/>
            </a:pPr>
            <a:r>
              <a:rPr lang="en-US" sz="3550" dirty="0">
                <a:solidFill>
                  <a:srgbClr val="F2D4BA"/>
                </a:solidFill>
                <a:latin typeface="Times New Roman" panose="02020603050405020304" pitchFamily="18" charset="0"/>
                <a:ea typeface="Prata" pitchFamily="34" charset="-122"/>
                <a:cs typeface="Times New Roman" panose="02020603050405020304" pitchFamily="18" charset="0"/>
              </a:rPr>
              <a:t>Regional &amp; Segment Performance</a:t>
            </a:r>
            <a:endParaRPr lang="en-US" sz="3550" dirty="0">
              <a:latin typeface="Times New Roman" panose="02020603050405020304" pitchFamily="18" charset="0"/>
              <a:cs typeface="Times New Roman" panose="02020603050405020304" pitchFamily="18" charset="0"/>
            </a:endParaRPr>
          </a:p>
        </p:txBody>
      </p:sp>
      <p:sp>
        <p:nvSpPr>
          <p:cNvPr id="3" name="Text 1"/>
          <p:cNvSpPr/>
          <p:nvPr/>
        </p:nvSpPr>
        <p:spPr>
          <a:xfrm>
            <a:off x="636389" y="1522690"/>
            <a:ext cx="2495431" cy="284083"/>
          </a:xfrm>
          <a:prstGeom prst="rect">
            <a:avLst/>
          </a:prstGeom>
          <a:noFill/>
          <a:ln/>
        </p:spPr>
        <p:txBody>
          <a:bodyPr wrap="none" lIns="0" tIns="0" rIns="0" bIns="0" rtlCol="0" anchor="t"/>
          <a:lstStyle/>
          <a:p>
            <a:pPr marL="0" indent="0" algn="l">
              <a:lnSpc>
                <a:spcPts val="2200"/>
              </a:lnSpc>
              <a:buNone/>
            </a:pPr>
            <a:r>
              <a:rPr lang="en-US" sz="1750" dirty="0">
                <a:solidFill>
                  <a:srgbClr val="F2D4BA"/>
                </a:solidFill>
                <a:latin typeface="Times New Roman" panose="02020603050405020304" pitchFamily="18" charset="0"/>
                <a:ea typeface="Prata" pitchFamily="34" charset="-122"/>
                <a:cs typeface="Times New Roman" panose="02020603050405020304" pitchFamily="18" charset="0"/>
              </a:rPr>
              <a:t>Regional Sales Insights</a:t>
            </a:r>
            <a:endParaRPr lang="en-US" sz="1750" dirty="0">
              <a:latin typeface="Times New Roman" panose="02020603050405020304" pitchFamily="18" charset="0"/>
              <a:cs typeface="Times New Roman" panose="02020603050405020304" pitchFamily="18" charset="0"/>
            </a:endParaRPr>
          </a:p>
        </p:txBody>
      </p:sp>
      <p:sp>
        <p:nvSpPr>
          <p:cNvPr id="4" name="Text 2"/>
          <p:cNvSpPr/>
          <p:nvPr/>
        </p:nvSpPr>
        <p:spPr>
          <a:xfrm>
            <a:off x="636389" y="1988582"/>
            <a:ext cx="6456998" cy="1163479"/>
          </a:xfrm>
          <a:prstGeom prst="rect">
            <a:avLst/>
          </a:prstGeom>
          <a:noFill/>
          <a:ln/>
        </p:spPr>
        <p:txBody>
          <a:bodyPr wrap="square" lIns="0" tIns="0" rIns="0" bIns="0" rtlCol="0" anchor="t"/>
          <a:lstStyle/>
          <a:p>
            <a:pPr marL="0" indent="0" algn="l">
              <a:lnSpc>
                <a:spcPts val="225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A geographical map view of sales by region clearly identifies the Central and West regions as top performers, contributing the most significantly to overall sales volume. This concentrated performance indicates strong market presence and customer demand in these areas.</a:t>
            </a:r>
            <a:endParaRPr lang="en-US" sz="1400" dirty="0">
              <a:latin typeface="Times New Roman" panose="02020603050405020304" pitchFamily="18" charset="0"/>
              <a:cs typeface="Times New Roman" panose="02020603050405020304" pitchFamily="18" charset="0"/>
            </a:endParaRPr>
          </a:p>
        </p:txBody>
      </p:sp>
      <p:pic>
        <p:nvPicPr>
          <p:cNvPr id="5" name="Image 0" descr="preencoded.png"/>
          <p:cNvPicPr>
            <a:picLocks noChangeAspect="1"/>
          </p:cNvPicPr>
          <p:nvPr/>
        </p:nvPicPr>
        <p:blipFill>
          <a:blip r:embed="rId3"/>
          <a:stretch>
            <a:fillRect/>
          </a:stretch>
        </p:blipFill>
        <p:spPr>
          <a:xfrm>
            <a:off x="636389" y="3356610"/>
            <a:ext cx="6456998" cy="4417933"/>
          </a:xfrm>
          <a:prstGeom prst="rect">
            <a:avLst/>
          </a:prstGeom>
        </p:spPr>
      </p:pic>
      <p:sp>
        <p:nvSpPr>
          <p:cNvPr id="6" name="Text 3"/>
          <p:cNvSpPr/>
          <p:nvPr/>
        </p:nvSpPr>
        <p:spPr>
          <a:xfrm>
            <a:off x="7544633" y="1522690"/>
            <a:ext cx="2304812" cy="284083"/>
          </a:xfrm>
          <a:prstGeom prst="rect">
            <a:avLst/>
          </a:prstGeom>
          <a:noFill/>
          <a:ln/>
        </p:spPr>
        <p:txBody>
          <a:bodyPr wrap="none" lIns="0" tIns="0" rIns="0" bIns="0" rtlCol="0" anchor="t"/>
          <a:lstStyle/>
          <a:p>
            <a:pPr marL="0" indent="0" algn="l">
              <a:lnSpc>
                <a:spcPts val="2200"/>
              </a:lnSpc>
              <a:buNone/>
            </a:pPr>
            <a:r>
              <a:rPr lang="en-US" sz="1750" dirty="0">
                <a:solidFill>
                  <a:srgbClr val="F2D4BA"/>
                </a:solidFill>
                <a:latin typeface="Times New Roman" panose="02020603050405020304" pitchFamily="18" charset="0"/>
                <a:ea typeface="Prata" pitchFamily="34" charset="-122"/>
                <a:cs typeface="Times New Roman" panose="02020603050405020304" pitchFamily="18" charset="0"/>
              </a:rPr>
              <a:t>Segment Profitability</a:t>
            </a:r>
            <a:endParaRPr lang="en-US" sz="1750" dirty="0">
              <a:latin typeface="Times New Roman" panose="02020603050405020304" pitchFamily="18" charset="0"/>
              <a:cs typeface="Times New Roman" panose="02020603050405020304" pitchFamily="18" charset="0"/>
            </a:endParaRPr>
          </a:p>
        </p:txBody>
      </p:sp>
      <p:sp>
        <p:nvSpPr>
          <p:cNvPr id="7" name="Text 4"/>
          <p:cNvSpPr/>
          <p:nvPr/>
        </p:nvSpPr>
        <p:spPr>
          <a:xfrm>
            <a:off x="7544633" y="1988582"/>
            <a:ext cx="6456998" cy="1163479"/>
          </a:xfrm>
          <a:prstGeom prst="rect">
            <a:avLst/>
          </a:prstGeom>
          <a:noFill/>
          <a:ln/>
        </p:spPr>
        <p:txBody>
          <a:bodyPr wrap="square" lIns="0" tIns="0" rIns="0" bIns="0" rtlCol="0" anchor="t"/>
          <a:lstStyle/>
          <a:p>
            <a:pPr marL="0" indent="0" algn="l">
              <a:lnSpc>
                <a:spcPts val="225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A bar chart detailing profit by segment highlights the Consumer segment as the primary driver of revenue. While the Corporate segment may not lead in sheer profit volume, it consistently demonstrates a higher average order value, indicating a different but valuable customer behavior.</a:t>
            </a:r>
            <a:endParaRPr lang="en-US" sz="1400" dirty="0">
              <a:latin typeface="Times New Roman" panose="02020603050405020304" pitchFamily="18" charset="0"/>
              <a:cs typeface="Times New Roman" panose="02020603050405020304" pitchFamily="18" charset="0"/>
            </a:endParaRPr>
          </a:p>
        </p:txBody>
      </p:sp>
      <p:sp>
        <p:nvSpPr>
          <p:cNvPr id="8" name="Text 5"/>
          <p:cNvSpPr/>
          <p:nvPr/>
        </p:nvSpPr>
        <p:spPr>
          <a:xfrm>
            <a:off x="7544633" y="3315653"/>
            <a:ext cx="6456998" cy="1454348"/>
          </a:xfrm>
          <a:prstGeom prst="rect">
            <a:avLst/>
          </a:prstGeom>
          <a:noFill/>
          <a:ln/>
        </p:spPr>
        <p:txBody>
          <a:bodyPr wrap="square" lIns="0" tIns="0" rIns="0" bIns="0" rtlCol="0" anchor="t"/>
          <a:lstStyle/>
          <a:p>
            <a:pPr marL="0" indent="0" algn="l">
              <a:lnSpc>
                <a:spcPts val="225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Based on these insights, scaling operations and resource allocation in the high-performing Central and West regions is recommended. Additionally, tailoring product offerings and marketing strategies specifically to the Enterprise (Corporate) clients can capitalize on their higher average order values, further optimizing revenue streams.</a:t>
            </a:r>
            <a:endParaRPr lang="en-US" sz="1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D315CF1-0FD8-9052-6B77-55AA29F4B7C2}"/>
              </a:ext>
            </a:extLst>
          </p:cNvPr>
          <p:cNvPicPr>
            <a:picLocks noChangeAspect="1"/>
          </p:cNvPicPr>
          <p:nvPr/>
        </p:nvPicPr>
        <p:blipFill>
          <a:blip r:embed="rId4"/>
          <a:stretch>
            <a:fillRect/>
          </a:stretch>
        </p:blipFill>
        <p:spPr>
          <a:xfrm>
            <a:off x="12363134" y="7722588"/>
            <a:ext cx="2267266" cy="40010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91039" y="544592"/>
            <a:ext cx="8631079" cy="616982"/>
          </a:xfrm>
          <a:prstGeom prst="rect">
            <a:avLst/>
          </a:prstGeom>
          <a:noFill/>
          <a:ln/>
        </p:spPr>
        <p:txBody>
          <a:bodyPr wrap="none" lIns="0" tIns="0" rIns="0" bIns="0" rtlCol="0" anchor="t"/>
          <a:lstStyle/>
          <a:p>
            <a:pPr marL="0" indent="0" algn="l">
              <a:lnSpc>
                <a:spcPts val="4850"/>
              </a:lnSpc>
              <a:buNone/>
            </a:pPr>
            <a:r>
              <a:rPr lang="en-US" sz="3850" dirty="0">
                <a:solidFill>
                  <a:srgbClr val="F2D4BA"/>
                </a:solidFill>
                <a:latin typeface="Times New Roman" panose="02020603050405020304" pitchFamily="18" charset="0"/>
                <a:ea typeface="Prata" pitchFamily="34" charset="-122"/>
                <a:cs typeface="Times New Roman" panose="02020603050405020304" pitchFamily="18" charset="0"/>
              </a:rPr>
              <a:t>Category &amp; Sub-Category Deep Dive</a:t>
            </a:r>
            <a:endParaRPr lang="en-US" sz="3850" dirty="0">
              <a:latin typeface="Times New Roman" panose="02020603050405020304" pitchFamily="18" charset="0"/>
              <a:cs typeface="Times New Roman" panose="02020603050405020304" pitchFamily="18" charset="0"/>
            </a:endParaRPr>
          </a:p>
        </p:txBody>
      </p:sp>
      <p:sp>
        <p:nvSpPr>
          <p:cNvPr id="3" name="Shape 1"/>
          <p:cNvSpPr/>
          <p:nvPr/>
        </p:nvSpPr>
        <p:spPr>
          <a:xfrm>
            <a:off x="691039" y="4035981"/>
            <a:ext cx="13248323" cy="22860"/>
          </a:xfrm>
          <a:prstGeom prst="roundRect">
            <a:avLst>
              <a:gd name="adj" fmla="val 129556"/>
            </a:avLst>
          </a:prstGeom>
          <a:solidFill>
            <a:srgbClr val="595B5E"/>
          </a:solidFill>
          <a:ln/>
        </p:spPr>
      </p:sp>
      <p:sp>
        <p:nvSpPr>
          <p:cNvPr id="4" name="Shape 2"/>
          <p:cNvSpPr/>
          <p:nvPr/>
        </p:nvSpPr>
        <p:spPr>
          <a:xfrm>
            <a:off x="3929896" y="3443823"/>
            <a:ext cx="22860" cy="592217"/>
          </a:xfrm>
          <a:prstGeom prst="roundRect">
            <a:avLst>
              <a:gd name="adj" fmla="val 129556"/>
            </a:avLst>
          </a:prstGeom>
          <a:solidFill>
            <a:srgbClr val="595B5E"/>
          </a:solidFill>
          <a:ln/>
        </p:spPr>
      </p:sp>
      <p:sp>
        <p:nvSpPr>
          <p:cNvPr id="5" name="Shape 3"/>
          <p:cNvSpPr/>
          <p:nvPr/>
        </p:nvSpPr>
        <p:spPr>
          <a:xfrm>
            <a:off x="3719274" y="3813870"/>
            <a:ext cx="444222" cy="444222"/>
          </a:xfrm>
          <a:prstGeom prst="roundRect">
            <a:avLst>
              <a:gd name="adj" fmla="val 6667"/>
            </a:avLst>
          </a:prstGeom>
          <a:solidFill>
            <a:srgbClr val="404245"/>
          </a:solidFill>
          <a:ln/>
        </p:spPr>
      </p:sp>
      <p:pic>
        <p:nvPicPr>
          <p:cNvPr id="6" name="Image 0" descr="preencoded.png"/>
          <p:cNvPicPr>
            <a:picLocks noChangeAspect="1"/>
          </p:cNvPicPr>
          <p:nvPr/>
        </p:nvPicPr>
        <p:blipFill>
          <a:blip r:embed="rId3"/>
          <a:stretch>
            <a:fillRect/>
          </a:stretch>
        </p:blipFill>
        <p:spPr>
          <a:xfrm>
            <a:off x="3793272" y="3850838"/>
            <a:ext cx="296108" cy="370165"/>
          </a:xfrm>
          <a:prstGeom prst="rect">
            <a:avLst/>
          </a:prstGeom>
        </p:spPr>
      </p:pic>
      <p:sp>
        <p:nvSpPr>
          <p:cNvPr id="7" name="Text 4"/>
          <p:cNvSpPr/>
          <p:nvPr/>
        </p:nvSpPr>
        <p:spPr>
          <a:xfrm>
            <a:off x="2533650" y="1556385"/>
            <a:ext cx="2815590" cy="308491"/>
          </a:xfrm>
          <a:prstGeom prst="rect">
            <a:avLst/>
          </a:prstGeom>
          <a:noFill/>
          <a:ln/>
        </p:spPr>
        <p:txBody>
          <a:bodyPr wrap="none" lIns="0" tIns="0" rIns="0" bIns="0" rtlCol="0" anchor="t"/>
          <a:lstStyle/>
          <a:p>
            <a:pPr marL="0" indent="0" algn="ctr">
              <a:lnSpc>
                <a:spcPts val="2400"/>
              </a:lnSpc>
              <a:buNone/>
            </a:pPr>
            <a:r>
              <a:rPr lang="en-US" sz="1900" dirty="0">
                <a:solidFill>
                  <a:srgbClr val="BDA189"/>
                </a:solidFill>
                <a:latin typeface="Times New Roman" panose="02020603050405020304" pitchFamily="18" charset="0"/>
                <a:ea typeface="Prata" pitchFamily="34" charset="-122"/>
                <a:cs typeface="Times New Roman" panose="02020603050405020304" pitchFamily="18" charset="0"/>
              </a:rPr>
              <a:t>Technology Dominance</a:t>
            </a:r>
            <a:endParaRPr lang="en-US" sz="1900" dirty="0">
              <a:latin typeface="Times New Roman" panose="02020603050405020304" pitchFamily="18" charset="0"/>
              <a:cs typeface="Times New Roman" panose="02020603050405020304" pitchFamily="18" charset="0"/>
            </a:endParaRPr>
          </a:p>
        </p:txBody>
      </p:sp>
      <p:sp>
        <p:nvSpPr>
          <p:cNvPr id="8" name="Text 5"/>
          <p:cNvSpPr/>
          <p:nvPr/>
        </p:nvSpPr>
        <p:spPr>
          <a:xfrm>
            <a:off x="888444" y="1983224"/>
            <a:ext cx="6106001" cy="1263015"/>
          </a:xfrm>
          <a:prstGeom prst="rect">
            <a:avLst/>
          </a:prstGeom>
          <a:noFill/>
          <a:ln/>
        </p:spPr>
        <p:txBody>
          <a:bodyPr wrap="square" lIns="0" tIns="0" rIns="0" bIns="0" rtlCol="0" anchor="t"/>
          <a:lstStyle/>
          <a:p>
            <a:pPr marL="0" indent="0" algn="ctr">
              <a:lnSpc>
                <a:spcPts val="2450"/>
              </a:lnSpc>
              <a:buNone/>
            </a:pPr>
            <a:r>
              <a:rPr lang="en-US" sz="1550" dirty="0">
                <a:solidFill>
                  <a:srgbClr val="BDA189"/>
                </a:solidFill>
                <a:latin typeface="Times New Roman" panose="02020603050405020304" pitchFamily="18" charset="0"/>
                <a:ea typeface="Manrope" pitchFamily="34" charset="-122"/>
                <a:cs typeface="Times New Roman" panose="02020603050405020304" pitchFamily="18" charset="0"/>
              </a:rPr>
              <a:t>The Tree Map reveals Technology as a top contributor, with Phones and Accessories driving significant sales and profit. This highlights the strong market demand and high margins within these sub-categories.</a:t>
            </a:r>
            <a:endParaRPr lang="en-US" sz="1550" dirty="0">
              <a:latin typeface="Times New Roman" panose="02020603050405020304" pitchFamily="18" charset="0"/>
              <a:cs typeface="Times New Roman" panose="02020603050405020304" pitchFamily="18" charset="0"/>
            </a:endParaRPr>
          </a:p>
        </p:txBody>
      </p:sp>
      <p:sp>
        <p:nvSpPr>
          <p:cNvPr id="9" name="Shape 6"/>
          <p:cNvSpPr/>
          <p:nvPr/>
        </p:nvSpPr>
        <p:spPr>
          <a:xfrm>
            <a:off x="7303651" y="4035921"/>
            <a:ext cx="22860" cy="592217"/>
          </a:xfrm>
          <a:prstGeom prst="roundRect">
            <a:avLst>
              <a:gd name="adj" fmla="val 129556"/>
            </a:avLst>
          </a:prstGeom>
          <a:solidFill>
            <a:srgbClr val="595B5E"/>
          </a:solidFill>
          <a:ln/>
        </p:spPr>
      </p:sp>
      <p:sp>
        <p:nvSpPr>
          <p:cNvPr id="10" name="Shape 7"/>
          <p:cNvSpPr/>
          <p:nvPr/>
        </p:nvSpPr>
        <p:spPr>
          <a:xfrm>
            <a:off x="7093029" y="3813870"/>
            <a:ext cx="444222" cy="444222"/>
          </a:xfrm>
          <a:prstGeom prst="roundRect">
            <a:avLst>
              <a:gd name="adj" fmla="val 6667"/>
            </a:avLst>
          </a:prstGeom>
          <a:solidFill>
            <a:srgbClr val="404245"/>
          </a:solidFill>
          <a:ln/>
        </p:spPr>
      </p:sp>
      <p:pic>
        <p:nvPicPr>
          <p:cNvPr id="11" name="Image 1" descr="preencoded.png"/>
          <p:cNvPicPr>
            <a:picLocks noChangeAspect="1"/>
          </p:cNvPicPr>
          <p:nvPr/>
        </p:nvPicPr>
        <p:blipFill>
          <a:blip r:embed="rId4"/>
          <a:stretch>
            <a:fillRect/>
          </a:stretch>
        </p:blipFill>
        <p:spPr>
          <a:xfrm>
            <a:off x="7167027" y="3850838"/>
            <a:ext cx="296108" cy="370165"/>
          </a:xfrm>
          <a:prstGeom prst="rect">
            <a:avLst/>
          </a:prstGeom>
        </p:spPr>
      </p:pic>
      <p:sp>
        <p:nvSpPr>
          <p:cNvPr id="12" name="Text 8"/>
          <p:cNvSpPr/>
          <p:nvPr/>
        </p:nvSpPr>
        <p:spPr>
          <a:xfrm>
            <a:off x="5657850" y="4825722"/>
            <a:ext cx="3314700" cy="308491"/>
          </a:xfrm>
          <a:prstGeom prst="rect">
            <a:avLst/>
          </a:prstGeom>
          <a:noFill/>
          <a:ln/>
        </p:spPr>
        <p:txBody>
          <a:bodyPr wrap="none" lIns="0" tIns="0" rIns="0" bIns="0" rtlCol="0" anchor="t"/>
          <a:lstStyle/>
          <a:p>
            <a:pPr marL="0" indent="0" algn="ctr">
              <a:lnSpc>
                <a:spcPts val="2400"/>
              </a:lnSpc>
              <a:buNone/>
            </a:pPr>
            <a:r>
              <a:rPr lang="en-US" sz="1900" dirty="0">
                <a:solidFill>
                  <a:srgbClr val="BDA189"/>
                </a:solidFill>
                <a:latin typeface="Times New Roman" panose="02020603050405020304" pitchFamily="18" charset="0"/>
                <a:ea typeface="Prata" pitchFamily="34" charset="-122"/>
                <a:cs typeface="Times New Roman" panose="02020603050405020304" pitchFamily="18" charset="0"/>
              </a:rPr>
              <a:t>Underperforming Segments</a:t>
            </a:r>
            <a:endParaRPr lang="en-US" sz="1900" dirty="0">
              <a:latin typeface="Times New Roman" panose="02020603050405020304" pitchFamily="18" charset="0"/>
              <a:cs typeface="Times New Roman" panose="02020603050405020304" pitchFamily="18" charset="0"/>
            </a:endParaRPr>
          </a:p>
        </p:txBody>
      </p:sp>
      <p:sp>
        <p:nvSpPr>
          <p:cNvPr id="13" name="Text 9"/>
          <p:cNvSpPr/>
          <p:nvPr/>
        </p:nvSpPr>
        <p:spPr>
          <a:xfrm>
            <a:off x="4262199" y="5252561"/>
            <a:ext cx="6106001" cy="947261"/>
          </a:xfrm>
          <a:prstGeom prst="rect">
            <a:avLst/>
          </a:prstGeom>
          <a:noFill/>
          <a:ln/>
        </p:spPr>
        <p:txBody>
          <a:bodyPr wrap="square" lIns="0" tIns="0" rIns="0" bIns="0" rtlCol="0" anchor="t"/>
          <a:lstStyle/>
          <a:p>
            <a:pPr marL="0" indent="0" algn="ctr">
              <a:lnSpc>
                <a:spcPts val="2450"/>
              </a:lnSpc>
              <a:buNone/>
            </a:pPr>
            <a:r>
              <a:rPr lang="en-US" sz="1550" dirty="0">
                <a:solidFill>
                  <a:srgbClr val="BDA189"/>
                </a:solidFill>
                <a:latin typeface="Times New Roman" panose="02020603050405020304" pitchFamily="18" charset="0"/>
                <a:ea typeface="Manrope" pitchFamily="34" charset="-122"/>
                <a:cs typeface="Times New Roman" panose="02020603050405020304" pitchFamily="18" charset="0"/>
              </a:rPr>
              <a:t>Conversely, a Column Chart shows that Tables and Bookcases consistently lead to losses, indicating potential issues with pricing, procurement, or demand.</a:t>
            </a:r>
            <a:endParaRPr lang="en-US" sz="1550" dirty="0">
              <a:latin typeface="Times New Roman" panose="02020603050405020304" pitchFamily="18" charset="0"/>
              <a:cs typeface="Times New Roman" panose="02020603050405020304" pitchFamily="18" charset="0"/>
            </a:endParaRPr>
          </a:p>
        </p:txBody>
      </p:sp>
      <p:sp>
        <p:nvSpPr>
          <p:cNvPr id="14" name="Shape 10"/>
          <p:cNvSpPr/>
          <p:nvPr/>
        </p:nvSpPr>
        <p:spPr>
          <a:xfrm>
            <a:off x="10677406" y="3443823"/>
            <a:ext cx="22860" cy="592217"/>
          </a:xfrm>
          <a:prstGeom prst="roundRect">
            <a:avLst>
              <a:gd name="adj" fmla="val 129556"/>
            </a:avLst>
          </a:prstGeom>
          <a:solidFill>
            <a:srgbClr val="595B5E"/>
          </a:solidFill>
          <a:ln/>
        </p:spPr>
      </p:sp>
      <p:sp>
        <p:nvSpPr>
          <p:cNvPr id="15" name="Shape 11"/>
          <p:cNvSpPr/>
          <p:nvPr/>
        </p:nvSpPr>
        <p:spPr>
          <a:xfrm>
            <a:off x="10466784" y="3813870"/>
            <a:ext cx="444222" cy="444222"/>
          </a:xfrm>
          <a:prstGeom prst="roundRect">
            <a:avLst>
              <a:gd name="adj" fmla="val 6667"/>
            </a:avLst>
          </a:prstGeom>
          <a:solidFill>
            <a:srgbClr val="404245"/>
          </a:solidFill>
          <a:ln/>
        </p:spPr>
      </p:sp>
      <p:pic>
        <p:nvPicPr>
          <p:cNvPr id="16" name="Image 2" descr="preencoded.png"/>
          <p:cNvPicPr>
            <a:picLocks noChangeAspect="1"/>
          </p:cNvPicPr>
          <p:nvPr/>
        </p:nvPicPr>
        <p:blipFill>
          <a:blip r:embed="rId5"/>
          <a:stretch>
            <a:fillRect/>
          </a:stretch>
        </p:blipFill>
        <p:spPr>
          <a:xfrm>
            <a:off x="10540782" y="3850838"/>
            <a:ext cx="296108" cy="370165"/>
          </a:xfrm>
          <a:prstGeom prst="rect">
            <a:avLst/>
          </a:prstGeom>
        </p:spPr>
      </p:pic>
      <p:sp>
        <p:nvSpPr>
          <p:cNvPr id="17" name="Text 12"/>
          <p:cNvSpPr/>
          <p:nvPr/>
        </p:nvSpPr>
        <p:spPr>
          <a:xfrm>
            <a:off x="9124117" y="1872139"/>
            <a:ext cx="3129677" cy="308491"/>
          </a:xfrm>
          <a:prstGeom prst="rect">
            <a:avLst/>
          </a:prstGeom>
          <a:noFill/>
          <a:ln/>
        </p:spPr>
        <p:txBody>
          <a:bodyPr wrap="none" lIns="0" tIns="0" rIns="0" bIns="0" rtlCol="0" anchor="t"/>
          <a:lstStyle/>
          <a:p>
            <a:pPr marL="0" indent="0" algn="ctr">
              <a:lnSpc>
                <a:spcPts val="2400"/>
              </a:lnSpc>
              <a:buNone/>
            </a:pPr>
            <a:r>
              <a:rPr lang="en-US" sz="1900" dirty="0">
                <a:solidFill>
                  <a:srgbClr val="BDA189"/>
                </a:solidFill>
                <a:latin typeface="Times New Roman" panose="02020603050405020304" pitchFamily="18" charset="0"/>
                <a:ea typeface="Prata" pitchFamily="34" charset="-122"/>
                <a:cs typeface="Times New Roman" panose="02020603050405020304" pitchFamily="18" charset="0"/>
              </a:rPr>
              <a:t>Consistent Office Supplies</a:t>
            </a:r>
            <a:endParaRPr lang="en-US" sz="1900" dirty="0">
              <a:latin typeface="Times New Roman" panose="02020603050405020304" pitchFamily="18" charset="0"/>
              <a:cs typeface="Times New Roman" panose="02020603050405020304" pitchFamily="18" charset="0"/>
            </a:endParaRPr>
          </a:p>
        </p:txBody>
      </p:sp>
      <p:sp>
        <p:nvSpPr>
          <p:cNvPr id="18" name="Text 13"/>
          <p:cNvSpPr/>
          <p:nvPr/>
        </p:nvSpPr>
        <p:spPr>
          <a:xfrm>
            <a:off x="7635954" y="2298978"/>
            <a:ext cx="6106001" cy="947261"/>
          </a:xfrm>
          <a:prstGeom prst="rect">
            <a:avLst/>
          </a:prstGeom>
          <a:noFill/>
          <a:ln/>
        </p:spPr>
        <p:txBody>
          <a:bodyPr wrap="square" lIns="0" tIns="0" rIns="0" bIns="0" rtlCol="0" anchor="t"/>
          <a:lstStyle/>
          <a:p>
            <a:pPr marL="0" indent="0" algn="ctr">
              <a:lnSpc>
                <a:spcPts val="2450"/>
              </a:lnSpc>
              <a:buNone/>
            </a:pPr>
            <a:r>
              <a:rPr lang="en-US" sz="1550" dirty="0">
                <a:solidFill>
                  <a:srgbClr val="BDA189"/>
                </a:solidFill>
                <a:latin typeface="Times New Roman" panose="02020603050405020304" pitchFamily="18" charset="0"/>
                <a:ea typeface="Manrope" pitchFamily="34" charset="-122"/>
                <a:cs typeface="Times New Roman" panose="02020603050405020304" pitchFamily="18" charset="0"/>
              </a:rPr>
              <a:t>Office Supplies maintain moderate but consistent sales, suggesting a stable market but less growth potential compared to technology.</a:t>
            </a:r>
            <a:endParaRPr lang="en-US" sz="1550" dirty="0">
              <a:latin typeface="Times New Roman" panose="02020603050405020304" pitchFamily="18" charset="0"/>
              <a:cs typeface="Times New Roman" panose="02020603050405020304" pitchFamily="18" charset="0"/>
            </a:endParaRPr>
          </a:p>
        </p:txBody>
      </p:sp>
      <p:sp>
        <p:nvSpPr>
          <p:cNvPr id="19" name="Text 14"/>
          <p:cNvSpPr/>
          <p:nvPr/>
        </p:nvSpPr>
        <p:spPr>
          <a:xfrm>
            <a:off x="691039" y="6421874"/>
            <a:ext cx="13248323" cy="1263015"/>
          </a:xfrm>
          <a:prstGeom prst="rect">
            <a:avLst/>
          </a:prstGeom>
          <a:noFill/>
          <a:ln/>
        </p:spPr>
        <p:txBody>
          <a:bodyPr wrap="square" lIns="0" tIns="0" rIns="0" bIns="0" rtlCol="0" anchor="t"/>
          <a:lstStyle/>
          <a:p>
            <a:pPr marL="0" indent="0" algn="l">
              <a:lnSpc>
                <a:spcPts val="2450"/>
              </a:lnSpc>
              <a:buNone/>
            </a:pPr>
            <a:r>
              <a:rPr lang="en-US" sz="1550" dirty="0">
                <a:solidFill>
                  <a:srgbClr val="BDA189"/>
                </a:solidFill>
                <a:latin typeface="Times New Roman" panose="02020603050405020304" pitchFamily="18" charset="0"/>
                <a:ea typeface="Manrope" pitchFamily="34" charset="-122"/>
                <a:cs typeface="Times New Roman" panose="02020603050405020304" pitchFamily="18" charset="0"/>
              </a:rPr>
              <a:t>A deep dive into category and sub-category performance provides actionable insights for product portfolio optimization. It is recommended to either phase out or implement significant cost improvements for underperforming sub-categories like Tables and Bookcases. Conversely, expanding popular, high-margin product lines within Technology, such as Phones and Accessories, will leverage existing market strengths and boost overall profitability.</a:t>
            </a:r>
            <a:endParaRPr lang="en-US" sz="1550"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85623FFC-5E83-1E67-DA1E-A5A2D2006B5D}"/>
              </a:ext>
            </a:extLst>
          </p:cNvPr>
          <p:cNvPicPr>
            <a:picLocks noChangeAspect="1"/>
          </p:cNvPicPr>
          <p:nvPr/>
        </p:nvPicPr>
        <p:blipFill>
          <a:blip r:embed="rId6"/>
          <a:stretch>
            <a:fillRect/>
          </a:stretch>
        </p:blipFill>
        <p:spPr>
          <a:xfrm>
            <a:off x="12299424" y="7706888"/>
            <a:ext cx="2267266" cy="4001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31852" y="1373267"/>
            <a:ext cx="5665351" cy="474821"/>
          </a:xfrm>
          <a:prstGeom prst="rect">
            <a:avLst/>
          </a:prstGeom>
          <a:noFill/>
          <a:ln/>
        </p:spPr>
        <p:txBody>
          <a:bodyPr wrap="none" lIns="0" tIns="0" rIns="0" bIns="0" rtlCol="0" anchor="t"/>
          <a:lstStyle/>
          <a:p>
            <a:pPr marL="0" indent="0" algn="l">
              <a:lnSpc>
                <a:spcPts val="3700"/>
              </a:lnSpc>
              <a:buNone/>
            </a:pPr>
            <a:r>
              <a:rPr lang="en-US" sz="2950" dirty="0">
                <a:solidFill>
                  <a:srgbClr val="F2D4BA"/>
                </a:solidFill>
                <a:latin typeface="Times New Roman" panose="02020603050405020304" pitchFamily="18" charset="0"/>
                <a:ea typeface="Prata" pitchFamily="34" charset="-122"/>
                <a:cs typeface="Times New Roman" panose="02020603050405020304" pitchFamily="18" charset="0"/>
              </a:rPr>
              <a:t>Interactivity &amp; Design Features</a:t>
            </a:r>
            <a:endParaRPr lang="en-US" sz="2950" dirty="0">
              <a:latin typeface="Times New Roman" panose="02020603050405020304" pitchFamily="18" charset="0"/>
              <a:cs typeface="Times New Roman" panose="02020603050405020304" pitchFamily="18" charset="0"/>
            </a:endParaRPr>
          </a:p>
        </p:txBody>
      </p:sp>
      <p:pic>
        <p:nvPicPr>
          <p:cNvPr id="4" name="Image 1" descr="preencoded.png"/>
          <p:cNvPicPr>
            <a:picLocks noChangeAspect="1"/>
          </p:cNvPicPr>
          <p:nvPr/>
        </p:nvPicPr>
        <p:blipFill>
          <a:blip r:embed="rId4"/>
          <a:stretch>
            <a:fillRect/>
          </a:stretch>
        </p:blipFill>
        <p:spPr>
          <a:xfrm>
            <a:off x="531852" y="2102525"/>
            <a:ext cx="379809" cy="379809"/>
          </a:xfrm>
          <a:prstGeom prst="rect">
            <a:avLst/>
          </a:prstGeom>
        </p:spPr>
      </p:pic>
      <p:sp>
        <p:nvSpPr>
          <p:cNvPr id="5" name="Text 1"/>
          <p:cNvSpPr/>
          <p:nvPr/>
        </p:nvSpPr>
        <p:spPr>
          <a:xfrm>
            <a:off x="1063585" y="2166104"/>
            <a:ext cx="1899404" cy="237292"/>
          </a:xfrm>
          <a:prstGeom prst="rect">
            <a:avLst/>
          </a:prstGeom>
          <a:noFill/>
          <a:ln/>
        </p:spPr>
        <p:txBody>
          <a:bodyPr wrap="none" lIns="0" tIns="0" rIns="0" bIns="0" rtlCol="0" anchor="t"/>
          <a:lstStyle/>
          <a:p>
            <a:pPr marL="0" indent="0" algn="l">
              <a:lnSpc>
                <a:spcPts val="1850"/>
              </a:lnSpc>
              <a:buNone/>
            </a:pPr>
            <a:r>
              <a:rPr lang="en-US" sz="1450" dirty="0">
                <a:solidFill>
                  <a:srgbClr val="BDA189"/>
                </a:solidFill>
                <a:latin typeface="Times New Roman" panose="02020603050405020304" pitchFamily="18" charset="0"/>
                <a:ea typeface="Prata" pitchFamily="34" charset="-122"/>
                <a:cs typeface="Times New Roman" panose="02020603050405020304" pitchFamily="18" charset="0"/>
              </a:rPr>
              <a:t>Dynamic Slicers</a:t>
            </a:r>
            <a:endParaRPr lang="en-US" sz="1450" dirty="0">
              <a:latin typeface="Times New Roman" panose="02020603050405020304" pitchFamily="18" charset="0"/>
              <a:cs typeface="Times New Roman" panose="02020603050405020304" pitchFamily="18" charset="0"/>
            </a:endParaRPr>
          </a:p>
        </p:txBody>
      </p:sp>
      <p:sp>
        <p:nvSpPr>
          <p:cNvPr id="6" name="Text 2"/>
          <p:cNvSpPr/>
          <p:nvPr/>
        </p:nvSpPr>
        <p:spPr>
          <a:xfrm>
            <a:off x="1063585" y="2494478"/>
            <a:ext cx="2035016" cy="1458039"/>
          </a:xfrm>
          <a:prstGeom prst="rect">
            <a:avLst/>
          </a:prstGeom>
          <a:noFill/>
          <a:ln/>
        </p:spPr>
        <p:txBody>
          <a:bodyPr wrap="square" lIns="0" tIns="0" rIns="0" bIns="0" rtlCol="0" anchor="t"/>
          <a:lstStyle/>
          <a:p>
            <a:pPr marL="0" indent="0" algn="l">
              <a:lnSpc>
                <a:spcPts val="1900"/>
              </a:lnSpc>
              <a:buNone/>
            </a:pPr>
            <a:r>
              <a:rPr lang="en-US" sz="1150" dirty="0">
                <a:solidFill>
                  <a:srgbClr val="BDA189"/>
                </a:solidFill>
                <a:latin typeface="Times New Roman" panose="02020603050405020304" pitchFamily="18" charset="0"/>
                <a:ea typeface="Manrope" pitchFamily="34" charset="-122"/>
                <a:cs typeface="Times New Roman" panose="02020603050405020304" pitchFamily="18" charset="0"/>
              </a:rPr>
              <a:t>Region, Segment, Category, and Year slicers allow for granular data filtering, empowering users to explore specific dimensions of the sales data with ease.</a:t>
            </a:r>
            <a:endParaRPr lang="en-US" sz="1150" dirty="0">
              <a:latin typeface="Times New Roman" panose="02020603050405020304" pitchFamily="18" charset="0"/>
              <a:cs typeface="Times New Roman" panose="02020603050405020304" pitchFamily="18" charset="0"/>
            </a:endParaRPr>
          </a:p>
        </p:txBody>
      </p:sp>
      <p:pic>
        <p:nvPicPr>
          <p:cNvPr id="7" name="Image 2" descr="preencoded.png"/>
          <p:cNvPicPr>
            <a:picLocks noChangeAspect="1"/>
          </p:cNvPicPr>
          <p:nvPr/>
        </p:nvPicPr>
        <p:blipFill>
          <a:blip r:embed="rId5"/>
          <a:stretch>
            <a:fillRect/>
          </a:stretch>
        </p:blipFill>
        <p:spPr>
          <a:xfrm>
            <a:off x="3288506" y="2102525"/>
            <a:ext cx="379809" cy="379809"/>
          </a:xfrm>
          <a:prstGeom prst="rect">
            <a:avLst/>
          </a:prstGeom>
        </p:spPr>
      </p:pic>
      <p:sp>
        <p:nvSpPr>
          <p:cNvPr id="8" name="Text 3"/>
          <p:cNvSpPr/>
          <p:nvPr/>
        </p:nvSpPr>
        <p:spPr>
          <a:xfrm>
            <a:off x="3820239" y="2166104"/>
            <a:ext cx="1899404" cy="237292"/>
          </a:xfrm>
          <a:prstGeom prst="rect">
            <a:avLst/>
          </a:prstGeom>
          <a:noFill/>
          <a:ln/>
        </p:spPr>
        <p:txBody>
          <a:bodyPr wrap="none" lIns="0" tIns="0" rIns="0" bIns="0" rtlCol="0" anchor="t"/>
          <a:lstStyle/>
          <a:p>
            <a:pPr marL="0" indent="0" algn="l">
              <a:lnSpc>
                <a:spcPts val="1850"/>
              </a:lnSpc>
              <a:buNone/>
            </a:pPr>
            <a:r>
              <a:rPr lang="en-US" sz="1450" dirty="0">
                <a:solidFill>
                  <a:srgbClr val="BDA189"/>
                </a:solidFill>
                <a:latin typeface="Times New Roman" panose="02020603050405020304" pitchFamily="18" charset="0"/>
                <a:ea typeface="Prata" pitchFamily="34" charset="-122"/>
                <a:cs typeface="Times New Roman" panose="02020603050405020304" pitchFamily="18" charset="0"/>
              </a:rPr>
              <a:t>Timeline Filters</a:t>
            </a:r>
            <a:endParaRPr lang="en-US" sz="1450" dirty="0">
              <a:latin typeface="Times New Roman" panose="02020603050405020304" pitchFamily="18" charset="0"/>
              <a:cs typeface="Times New Roman" panose="02020603050405020304" pitchFamily="18" charset="0"/>
            </a:endParaRPr>
          </a:p>
        </p:txBody>
      </p:sp>
      <p:sp>
        <p:nvSpPr>
          <p:cNvPr id="9" name="Text 4"/>
          <p:cNvSpPr/>
          <p:nvPr/>
        </p:nvSpPr>
        <p:spPr>
          <a:xfrm>
            <a:off x="3820239" y="2494478"/>
            <a:ext cx="2035135" cy="1458039"/>
          </a:xfrm>
          <a:prstGeom prst="rect">
            <a:avLst/>
          </a:prstGeom>
          <a:noFill/>
          <a:ln/>
        </p:spPr>
        <p:txBody>
          <a:bodyPr wrap="square" lIns="0" tIns="0" rIns="0" bIns="0" rtlCol="0" anchor="t"/>
          <a:lstStyle/>
          <a:p>
            <a:pPr marL="0" indent="0" algn="l">
              <a:lnSpc>
                <a:spcPts val="1900"/>
              </a:lnSpc>
              <a:buNone/>
            </a:pPr>
            <a:r>
              <a:rPr lang="en-US" sz="1150" dirty="0">
                <a:solidFill>
                  <a:srgbClr val="BDA189"/>
                </a:solidFill>
                <a:latin typeface="Times New Roman" panose="02020603050405020304" pitchFamily="18" charset="0"/>
                <a:ea typeface="Manrope" pitchFamily="34" charset="-122"/>
                <a:cs typeface="Times New Roman" panose="02020603050405020304" pitchFamily="18" charset="0"/>
              </a:rPr>
              <a:t>Interactive timeline filters enable precise analysis of trends and performance over custom date ranges, providing flexibility in historical review.</a:t>
            </a:r>
            <a:endParaRPr lang="en-US" sz="1150" dirty="0">
              <a:latin typeface="Times New Roman" panose="02020603050405020304" pitchFamily="18" charset="0"/>
              <a:cs typeface="Times New Roman" panose="02020603050405020304" pitchFamily="18" charset="0"/>
            </a:endParaRPr>
          </a:p>
        </p:txBody>
      </p:sp>
      <p:pic>
        <p:nvPicPr>
          <p:cNvPr id="10" name="Image 3" descr="preencoded.png"/>
          <p:cNvPicPr>
            <a:picLocks noChangeAspect="1"/>
          </p:cNvPicPr>
          <p:nvPr/>
        </p:nvPicPr>
        <p:blipFill>
          <a:blip r:embed="rId6"/>
          <a:stretch>
            <a:fillRect/>
          </a:stretch>
        </p:blipFill>
        <p:spPr>
          <a:xfrm>
            <a:off x="6045279" y="2102525"/>
            <a:ext cx="379809" cy="379809"/>
          </a:xfrm>
          <a:prstGeom prst="rect">
            <a:avLst/>
          </a:prstGeom>
        </p:spPr>
      </p:pic>
      <p:sp>
        <p:nvSpPr>
          <p:cNvPr id="11" name="Text 5"/>
          <p:cNvSpPr/>
          <p:nvPr/>
        </p:nvSpPr>
        <p:spPr>
          <a:xfrm>
            <a:off x="6577013" y="2166104"/>
            <a:ext cx="2035016" cy="474583"/>
          </a:xfrm>
          <a:prstGeom prst="rect">
            <a:avLst/>
          </a:prstGeom>
          <a:noFill/>
          <a:ln/>
        </p:spPr>
        <p:txBody>
          <a:bodyPr wrap="square" lIns="0" tIns="0" rIns="0" bIns="0" rtlCol="0" anchor="t"/>
          <a:lstStyle/>
          <a:p>
            <a:pPr marL="0" indent="0" algn="l">
              <a:lnSpc>
                <a:spcPts val="1850"/>
              </a:lnSpc>
              <a:buNone/>
            </a:pPr>
            <a:r>
              <a:rPr lang="en-US" sz="1450" dirty="0">
                <a:solidFill>
                  <a:srgbClr val="BDA189"/>
                </a:solidFill>
                <a:latin typeface="Times New Roman" panose="02020603050405020304" pitchFamily="18" charset="0"/>
                <a:ea typeface="Prata" pitchFamily="34" charset="-122"/>
                <a:cs typeface="Times New Roman" panose="02020603050405020304" pitchFamily="18" charset="0"/>
              </a:rPr>
              <a:t>Drill-through Navigation</a:t>
            </a:r>
            <a:endParaRPr lang="en-US" sz="1450" dirty="0">
              <a:latin typeface="Times New Roman" panose="02020603050405020304" pitchFamily="18" charset="0"/>
              <a:cs typeface="Times New Roman" panose="02020603050405020304" pitchFamily="18" charset="0"/>
            </a:endParaRPr>
          </a:p>
        </p:txBody>
      </p:sp>
      <p:sp>
        <p:nvSpPr>
          <p:cNvPr id="12" name="Text 6"/>
          <p:cNvSpPr/>
          <p:nvPr/>
        </p:nvSpPr>
        <p:spPr>
          <a:xfrm>
            <a:off x="6577013" y="2731770"/>
            <a:ext cx="2035016" cy="1701046"/>
          </a:xfrm>
          <a:prstGeom prst="rect">
            <a:avLst/>
          </a:prstGeom>
          <a:noFill/>
          <a:ln/>
        </p:spPr>
        <p:txBody>
          <a:bodyPr wrap="square" lIns="0" tIns="0" rIns="0" bIns="0" rtlCol="0" anchor="t"/>
          <a:lstStyle/>
          <a:p>
            <a:pPr marL="0" indent="0" algn="l">
              <a:lnSpc>
                <a:spcPts val="1900"/>
              </a:lnSpc>
              <a:buNone/>
            </a:pPr>
            <a:r>
              <a:rPr lang="en-US" sz="1150" dirty="0">
                <a:solidFill>
                  <a:srgbClr val="BDA189"/>
                </a:solidFill>
                <a:latin typeface="Times New Roman" panose="02020603050405020304" pitchFamily="18" charset="0"/>
                <a:ea typeface="Manrope" pitchFamily="34" charset="-122"/>
                <a:cs typeface="Times New Roman" panose="02020603050405020304" pitchFamily="18" charset="0"/>
              </a:rPr>
              <a:t>This feature allows users to seamlessly navigate from high-level summaries to detailed underlying data, supporting deeper investigation into specific metrics.</a:t>
            </a:r>
            <a:endParaRPr lang="en-US" sz="1150" dirty="0">
              <a:latin typeface="Times New Roman" panose="02020603050405020304" pitchFamily="18" charset="0"/>
              <a:cs typeface="Times New Roman" panose="02020603050405020304" pitchFamily="18" charset="0"/>
            </a:endParaRPr>
          </a:p>
        </p:txBody>
      </p:sp>
      <p:pic>
        <p:nvPicPr>
          <p:cNvPr id="13" name="Image 4" descr="preencoded.png"/>
          <p:cNvPicPr>
            <a:picLocks noChangeAspect="1"/>
          </p:cNvPicPr>
          <p:nvPr/>
        </p:nvPicPr>
        <p:blipFill>
          <a:blip r:embed="rId7"/>
          <a:stretch>
            <a:fillRect/>
          </a:stretch>
        </p:blipFill>
        <p:spPr>
          <a:xfrm>
            <a:off x="531852" y="4763214"/>
            <a:ext cx="379809" cy="379809"/>
          </a:xfrm>
          <a:prstGeom prst="rect">
            <a:avLst/>
          </a:prstGeom>
        </p:spPr>
      </p:pic>
      <p:sp>
        <p:nvSpPr>
          <p:cNvPr id="14" name="Text 7"/>
          <p:cNvSpPr/>
          <p:nvPr/>
        </p:nvSpPr>
        <p:spPr>
          <a:xfrm>
            <a:off x="1063585" y="4826794"/>
            <a:ext cx="1899404" cy="237292"/>
          </a:xfrm>
          <a:prstGeom prst="rect">
            <a:avLst/>
          </a:prstGeom>
          <a:noFill/>
          <a:ln/>
        </p:spPr>
        <p:txBody>
          <a:bodyPr wrap="none" lIns="0" tIns="0" rIns="0" bIns="0" rtlCol="0" anchor="t"/>
          <a:lstStyle/>
          <a:p>
            <a:pPr marL="0" indent="0" algn="l">
              <a:lnSpc>
                <a:spcPts val="1850"/>
              </a:lnSpc>
              <a:buNone/>
            </a:pPr>
            <a:r>
              <a:rPr lang="en-US" sz="1450" dirty="0">
                <a:solidFill>
                  <a:srgbClr val="BDA189"/>
                </a:solidFill>
                <a:latin typeface="Times New Roman" panose="02020603050405020304" pitchFamily="18" charset="0"/>
                <a:ea typeface="Prata" pitchFamily="34" charset="-122"/>
                <a:cs typeface="Times New Roman" panose="02020603050405020304" pitchFamily="18" charset="0"/>
              </a:rPr>
              <a:t>Visual Harmony</a:t>
            </a:r>
            <a:endParaRPr lang="en-US" sz="1450" dirty="0">
              <a:latin typeface="Times New Roman" panose="02020603050405020304" pitchFamily="18" charset="0"/>
              <a:cs typeface="Times New Roman" panose="02020603050405020304" pitchFamily="18" charset="0"/>
            </a:endParaRPr>
          </a:p>
        </p:txBody>
      </p:sp>
      <p:sp>
        <p:nvSpPr>
          <p:cNvPr id="15" name="Text 8"/>
          <p:cNvSpPr/>
          <p:nvPr/>
        </p:nvSpPr>
        <p:spPr>
          <a:xfrm>
            <a:off x="1063585" y="5155168"/>
            <a:ext cx="2035016" cy="1701046"/>
          </a:xfrm>
          <a:prstGeom prst="rect">
            <a:avLst/>
          </a:prstGeom>
          <a:noFill/>
          <a:ln/>
        </p:spPr>
        <p:txBody>
          <a:bodyPr wrap="square" lIns="0" tIns="0" rIns="0" bIns="0" rtlCol="0" anchor="t"/>
          <a:lstStyle/>
          <a:p>
            <a:pPr marL="0" indent="0" algn="l">
              <a:lnSpc>
                <a:spcPts val="1900"/>
              </a:lnSpc>
              <a:buNone/>
            </a:pPr>
            <a:r>
              <a:rPr lang="en-US" sz="1150" dirty="0">
                <a:solidFill>
                  <a:srgbClr val="BDA189"/>
                </a:solidFill>
                <a:latin typeface="Times New Roman" panose="02020603050405020304" pitchFamily="18" charset="0"/>
                <a:ea typeface="Manrope" pitchFamily="34" charset="-122"/>
                <a:cs typeface="Times New Roman" panose="02020603050405020304" pitchFamily="18" charset="0"/>
              </a:rPr>
              <a:t>The dashboard boasts a consistent layout, color-coded categories for intuitive data interpretation, and minimal clutter, ensuring a clean and user-friendly experience.</a:t>
            </a:r>
            <a:endParaRPr lang="en-US" sz="11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32698" y="929521"/>
            <a:ext cx="5190411" cy="564952"/>
          </a:xfrm>
          <a:prstGeom prst="rect">
            <a:avLst/>
          </a:prstGeom>
          <a:noFill/>
          <a:ln/>
        </p:spPr>
        <p:txBody>
          <a:bodyPr wrap="none" lIns="0" tIns="0" rIns="0" bIns="0" rtlCol="0" anchor="t"/>
          <a:lstStyle/>
          <a:p>
            <a:pPr marL="0" indent="0" algn="l">
              <a:lnSpc>
                <a:spcPts val="4400"/>
              </a:lnSpc>
              <a:buNone/>
            </a:pPr>
            <a:r>
              <a:rPr lang="en-US" sz="3550" dirty="0">
                <a:solidFill>
                  <a:srgbClr val="F2D4BA"/>
                </a:solidFill>
                <a:latin typeface="Times New Roman" panose="02020603050405020304" pitchFamily="18" charset="0"/>
                <a:ea typeface="Prata" pitchFamily="34" charset="-122"/>
                <a:cs typeface="Times New Roman" panose="02020603050405020304" pitchFamily="18" charset="0"/>
              </a:rPr>
              <a:t>Learnings &amp; Reflections</a:t>
            </a:r>
            <a:endParaRPr lang="en-US" sz="3550" dirty="0">
              <a:latin typeface="Times New Roman" panose="02020603050405020304" pitchFamily="18" charset="0"/>
              <a:cs typeface="Times New Roman" panose="02020603050405020304" pitchFamily="18" charset="0"/>
            </a:endParaRPr>
          </a:p>
        </p:txBody>
      </p:sp>
      <p:pic>
        <p:nvPicPr>
          <p:cNvPr id="3" name="Image 0" descr="preencoded.png"/>
          <p:cNvPicPr>
            <a:picLocks noChangeAspect="1"/>
          </p:cNvPicPr>
          <p:nvPr/>
        </p:nvPicPr>
        <p:blipFill>
          <a:blip r:embed="rId3"/>
          <a:stretch>
            <a:fillRect/>
          </a:stretch>
        </p:blipFill>
        <p:spPr>
          <a:xfrm>
            <a:off x="2871311" y="1856065"/>
            <a:ext cx="2205157" cy="1331000"/>
          </a:xfrm>
          <a:prstGeom prst="rect">
            <a:avLst/>
          </a:prstGeom>
        </p:spPr>
      </p:pic>
      <p:pic>
        <p:nvPicPr>
          <p:cNvPr id="4" name="Image 1" descr="preencoded.png"/>
          <p:cNvPicPr>
            <a:picLocks noChangeAspect="1"/>
          </p:cNvPicPr>
          <p:nvPr/>
        </p:nvPicPr>
        <p:blipFill>
          <a:blip r:embed="rId4"/>
          <a:stretch>
            <a:fillRect/>
          </a:stretch>
        </p:blipFill>
        <p:spPr>
          <a:xfrm>
            <a:off x="3846671" y="2535198"/>
            <a:ext cx="254198" cy="317778"/>
          </a:xfrm>
          <a:prstGeom prst="rect">
            <a:avLst/>
          </a:prstGeom>
        </p:spPr>
      </p:pic>
      <p:sp>
        <p:nvSpPr>
          <p:cNvPr id="5" name="Text 1"/>
          <p:cNvSpPr/>
          <p:nvPr/>
        </p:nvSpPr>
        <p:spPr>
          <a:xfrm>
            <a:off x="5257205" y="2036802"/>
            <a:ext cx="2754630" cy="282416"/>
          </a:xfrm>
          <a:prstGeom prst="rect">
            <a:avLst/>
          </a:prstGeom>
          <a:noFill/>
          <a:ln/>
        </p:spPr>
        <p:txBody>
          <a:bodyPr wrap="none" lIns="0" tIns="0" rIns="0" bIns="0" rtlCol="0" anchor="t"/>
          <a:lstStyle/>
          <a:p>
            <a:pPr marL="0" indent="0" algn="l">
              <a:lnSpc>
                <a:spcPts val="2200"/>
              </a:lnSpc>
              <a:buNone/>
            </a:pPr>
            <a:r>
              <a:rPr lang="en-US" sz="1750" dirty="0">
                <a:solidFill>
                  <a:srgbClr val="BDA189"/>
                </a:solidFill>
                <a:latin typeface="Times New Roman" panose="02020603050405020304" pitchFamily="18" charset="0"/>
                <a:ea typeface="Prata" pitchFamily="34" charset="-122"/>
                <a:cs typeface="Times New Roman" panose="02020603050405020304" pitchFamily="18" charset="0"/>
              </a:rPr>
              <a:t>Data Storytelling Mastery</a:t>
            </a:r>
            <a:endParaRPr lang="en-US" sz="1750" dirty="0">
              <a:latin typeface="Times New Roman" panose="02020603050405020304" pitchFamily="18" charset="0"/>
              <a:cs typeface="Times New Roman" panose="02020603050405020304" pitchFamily="18" charset="0"/>
            </a:endParaRPr>
          </a:p>
        </p:txBody>
      </p:sp>
      <p:sp>
        <p:nvSpPr>
          <p:cNvPr id="6" name="Text 2"/>
          <p:cNvSpPr/>
          <p:nvPr/>
        </p:nvSpPr>
        <p:spPr>
          <a:xfrm>
            <a:off x="5257205" y="2427684"/>
            <a:ext cx="8559760" cy="578644"/>
          </a:xfrm>
          <a:prstGeom prst="rect">
            <a:avLst/>
          </a:prstGeom>
          <a:noFill/>
          <a:ln/>
        </p:spPr>
        <p:txBody>
          <a:bodyPr wrap="square" lIns="0" tIns="0" rIns="0" bIns="0" rtlCol="0" anchor="t"/>
          <a:lstStyle/>
          <a:p>
            <a:pPr marL="0" indent="0" algn="l">
              <a:lnSpc>
                <a:spcPts val="225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Learned that effective data visualization transforms raw data into compelling narratives, making insights more impactful than mere numbers.</a:t>
            </a:r>
            <a:endParaRPr lang="en-US" sz="1400" dirty="0">
              <a:latin typeface="Times New Roman" panose="02020603050405020304" pitchFamily="18" charset="0"/>
              <a:cs typeface="Times New Roman" panose="02020603050405020304" pitchFamily="18" charset="0"/>
            </a:endParaRPr>
          </a:p>
        </p:txBody>
      </p:sp>
      <p:sp>
        <p:nvSpPr>
          <p:cNvPr id="7" name="Shape 3"/>
          <p:cNvSpPr/>
          <p:nvPr/>
        </p:nvSpPr>
        <p:spPr>
          <a:xfrm>
            <a:off x="5121593" y="3200043"/>
            <a:ext cx="8830985" cy="11430"/>
          </a:xfrm>
          <a:prstGeom prst="roundRect">
            <a:avLst>
              <a:gd name="adj" fmla="val 237268"/>
            </a:avLst>
          </a:prstGeom>
          <a:solidFill>
            <a:srgbClr val="595B5E"/>
          </a:solidFill>
          <a:ln/>
        </p:spPr>
      </p:sp>
      <p:pic>
        <p:nvPicPr>
          <p:cNvPr id="8" name="Image 2" descr="preencoded.png"/>
          <p:cNvPicPr>
            <a:picLocks noChangeAspect="1"/>
          </p:cNvPicPr>
          <p:nvPr/>
        </p:nvPicPr>
        <p:blipFill>
          <a:blip r:embed="rId5"/>
          <a:stretch>
            <a:fillRect/>
          </a:stretch>
        </p:blipFill>
        <p:spPr>
          <a:xfrm>
            <a:off x="1768673" y="3232190"/>
            <a:ext cx="4410432" cy="1331000"/>
          </a:xfrm>
          <a:prstGeom prst="rect">
            <a:avLst/>
          </a:prstGeom>
        </p:spPr>
      </p:pic>
      <p:pic>
        <p:nvPicPr>
          <p:cNvPr id="9" name="Image 3" descr="preencoded.png"/>
          <p:cNvPicPr>
            <a:picLocks noChangeAspect="1"/>
          </p:cNvPicPr>
          <p:nvPr/>
        </p:nvPicPr>
        <p:blipFill>
          <a:blip r:embed="rId6"/>
          <a:stretch>
            <a:fillRect/>
          </a:stretch>
        </p:blipFill>
        <p:spPr>
          <a:xfrm>
            <a:off x="3846790" y="3738801"/>
            <a:ext cx="254198" cy="317778"/>
          </a:xfrm>
          <a:prstGeom prst="rect">
            <a:avLst/>
          </a:prstGeom>
        </p:spPr>
      </p:pic>
      <p:sp>
        <p:nvSpPr>
          <p:cNvPr id="10" name="Text 4"/>
          <p:cNvSpPr/>
          <p:nvPr/>
        </p:nvSpPr>
        <p:spPr>
          <a:xfrm>
            <a:off x="6359843" y="3412927"/>
            <a:ext cx="2795945" cy="282416"/>
          </a:xfrm>
          <a:prstGeom prst="rect">
            <a:avLst/>
          </a:prstGeom>
          <a:noFill/>
          <a:ln/>
        </p:spPr>
        <p:txBody>
          <a:bodyPr wrap="none" lIns="0" tIns="0" rIns="0" bIns="0" rtlCol="0" anchor="t"/>
          <a:lstStyle/>
          <a:p>
            <a:pPr marL="0" indent="0" algn="l">
              <a:lnSpc>
                <a:spcPts val="2200"/>
              </a:lnSpc>
              <a:buNone/>
            </a:pPr>
            <a:r>
              <a:rPr lang="en-US" sz="1750" dirty="0">
                <a:solidFill>
                  <a:srgbClr val="BDA189"/>
                </a:solidFill>
                <a:latin typeface="Times New Roman" panose="02020603050405020304" pitchFamily="18" charset="0"/>
                <a:ea typeface="Prata" pitchFamily="34" charset="-122"/>
                <a:cs typeface="Times New Roman" panose="02020603050405020304" pitchFamily="18" charset="0"/>
              </a:rPr>
              <a:t>Visual Hierarchy &amp; Filters</a:t>
            </a:r>
            <a:endParaRPr lang="en-US" sz="1750" dirty="0">
              <a:latin typeface="Times New Roman" panose="02020603050405020304" pitchFamily="18" charset="0"/>
              <a:cs typeface="Times New Roman" panose="02020603050405020304" pitchFamily="18" charset="0"/>
            </a:endParaRPr>
          </a:p>
        </p:txBody>
      </p:sp>
      <p:sp>
        <p:nvSpPr>
          <p:cNvPr id="11" name="Text 5"/>
          <p:cNvSpPr/>
          <p:nvPr/>
        </p:nvSpPr>
        <p:spPr>
          <a:xfrm>
            <a:off x="6359843" y="3803809"/>
            <a:ext cx="7457123" cy="578644"/>
          </a:xfrm>
          <a:prstGeom prst="rect">
            <a:avLst/>
          </a:prstGeom>
          <a:noFill/>
          <a:ln/>
        </p:spPr>
        <p:txBody>
          <a:bodyPr wrap="square" lIns="0" tIns="0" rIns="0" bIns="0" rtlCol="0" anchor="t"/>
          <a:lstStyle/>
          <a:p>
            <a:pPr marL="0" indent="0" algn="l">
              <a:lnSpc>
                <a:spcPts val="225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Discovered the critical importance of a logical visual hierarchy and intuitive filter design for enhancing user experience and data accessibility.</a:t>
            </a:r>
            <a:endParaRPr lang="en-US" sz="1400" dirty="0">
              <a:latin typeface="Times New Roman" panose="02020603050405020304" pitchFamily="18" charset="0"/>
              <a:cs typeface="Times New Roman" panose="02020603050405020304" pitchFamily="18" charset="0"/>
            </a:endParaRPr>
          </a:p>
        </p:txBody>
      </p:sp>
      <p:sp>
        <p:nvSpPr>
          <p:cNvPr id="12" name="Shape 6"/>
          <p:cNvSpPr/>
          <p:nvPr/>
        </p:nvSpPr>
        <p:spPr>
          <a:xfrm>
            <a:off x="6224230" y="4576167"/>
            <a:ext cx="7728347" cy="11430"/>
          </a:xfrm>
          <a:prstGeom prst="roundRect">
            <a:avLst>
              <a:gd name="adj" fmla="val 237268"/>
            </a:avLst>
          </a:prstGeom>
          <a:solidFill>
            <a:srgbClr val="595B5E"/>
          </a:solidFill>
          <a:ln/>
        </p:spPr>
      </p:sp>
      <p:pic>
        <p:nvPicPr>
          <p:cNvPr id="13" name="Image 4" descr="preencoded.png"/>
          <p:cNvPicPr>
            <a:picLocks noChangeAspect="1"/>
          </p:cNvPicPr>
          <p:nvPr/>
        </p:nvPicPr>
        <p:blipFill>
          <a:blip r:embed="rId7"/>
          <a:stretch>
            <a:fillRect/>
          </a:stretch>
        </p:blipFill>
        <p:spPr>
          <a:xfrm>
            <a:off x="666036" y="4608314"/>
            <a:ext cx="6615589" cy="1331000"/>
          </a:xfrm>
          <a:prstGeom prst="rect">
            <a:avLst/>
          </a:prstGeom>
        </p:spPr>
      </p:pic>
      <p:pic>
        <p:nvPicPr>
          <p:cNvPr id="14" name="Image 5" descr="preencoded.png"/>
          <p:cNvPicPr>
            <a:picLocks noChangeAspect="1"/>
          </p:cNvPicPr>
          <p:nvPr/>
        </p:nvPicPr>
        <p:blipFill>
          <a:blip r:embed="rId8"/>
          <a:stretch>
            <a:fillRect/>
          </a:stretch>
        </p:blipFill>
        <p:spPr>
          <a:xfrm>
            <a:off x="3846671" y="5114925"/>
            <a:ext cx="254198" cy="317778"/>
          </a:xfrm>
          <a:prstGeom prst="rect">
            <a:avLst/>
          </a:prstGeom>
        </p:spPr>
      </p:pic>
      <p:sp>
        <p:nvSpPr>
          <p:cNvPr id="15" name="Text 7"/>
          <p:cNvSpPr/>
          <p:nvPr/>
        </p:nvSpPr>
        <p:spPr>
          <a:xfrm>
            <a:off x="7462361" y="4789051"/>
            <a:ext cx="2868097" cy="282416"/>
          </a:xfrm>
          <a:prstGeom prst="rect">
            <a:avLst/>
          </a:prstGeom>
          <a:noFill/>
          <a:ln/>
        </p:spPr>
        <p:txBody>
          <a:bodyPr wrap="none" lIns="0" tIns="0" rIns="0" bIns="0" rtlCol="0" anchor="t"/>
          <a:lstStyle/>
          <a:p>
            <a:pPr marL="0" indent="0" algn="l">
              <a:lnSpc>
                <a:spcPts val="2200"/>
              </a:lnSpc>
              <a:buNone/>
            </a:pPr>
            <a:r>
              <a:rPr lang="en-US" sz="1750" dirty="0">
                <a:solidFill>
                  <a:srgbClr val="BDA189"/>
                </a:solidFill>
                <a:latin typeface="Times New Roman" panose="02020603050405020304" pitchFamily="18" charset="0"/>
                <a:ea typeface="Prata" pitchFamily="34" charset="-122"/>
                <a:cs typeface="Times New Roman" panose="02020603050405020304" pitchFamily="18" charset="0"/>
              </a:rPr>
              <a:t>Aesthetics Meets Function</a:t>
            </a:r>
            <a:endParaRPr lang="en-US" sz="1750" dirty="0">
              <a:latin typeface="Times New Roman" panose="02020603050405020304" pitchFamily="18" charset="0"/>
              <a:cs typeface="Times New Roman" panose="02020603050405020304" pitchFamily="18" charset="0"/>
            </a:endParaRPr>
          </a:p>
        </p:txBody>
      </p:sp>
      <p:sp>
        <p:nvSpPr>
          <p:cNvPr id="16" name="Text 8"/>
          <p:cNvSpPr/>
          <p:nvPr/>
        </p:nvSpPr>
        <p:spPr>
          <a:xfrm>
            <a:off x="7462361" y="5179933"/>
            <a:ext cx="6354604" cy="578644"/>
          </a:xfrm>
          <a:prstGeom prst="rect">
            <a:avLst/>
          </a:prstGeom>
          <a:noFill/>
          <a:ln/>
        </p:spPr>
        <p:txBody>
          <a:bodyPr wrap="square" lIns="0" tIns="0" rIns="0" bIns="0" rtlCol="0" anchor="t"/>
          <a:lstStyle/>
          <a:p>
            <a:pPr marL="0" indent="0" algn="l">
              <a:lnSpc>
                <a:spcPts val="225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Achieved a balance between dashboard aesthetics and core functionality, ensuring it's both visually appealing and highly effective for decision-making.</a:t>
            </a:r>
            <a:endParaRPr lang="en-US" sz="1400" dirty="0">
              <a:latin typeface="Times New Roman" panose="02020603050405020304" pitchFamily="18" charset="0"/>
              <a:cs typeface="Times New Roman" panose="02020603050405020304" pitchFamily="18" charset="0"/>
            </a:endParaRPr>
          </a:p>
        </p:txBody>
      </p:sp>
      <p:sp>
        <p:nvSpPr>
          <p:cNvPr id="17" name="Text 9"/>
          <p:cNvSpPr/>
          <p:nvPr/>
        </p:nvSpPr>
        <p:spPr>
          <a:xfrm>
            <a:off x="632698" y="6142673"/>
            <a:ext cx="13365004" cy="1157288"/>
          </a:xfrm>
          <a:prstGeom prst="rect">
            <a:avLst/>
          </a:prstGeom>
          <a:noFill/>
          <a:ln/>
        </p:spPr>
        <p:txBody>
          <a:bodyPr wrap="square" lIns="0" tIns="0" rIns="0" bIns="0" rtlCol="0" anchor="t"/>
          <a:lstStyle/>
          <a:p>
            <a:pPr marL="0" indent="0" algn="l">
              <a:lnSpc>
                <a:spcPts val="2250"/>
              </a:lnSpc>
              <a:buNone/>
            </a:pPr>
            <a:r>
              <a:rPr lang="en-US" sz="1400" dirty="0">
                <a:solidFill>
                  <a:srgbClr val="BDA189"/>
                </a:solidFill>
                <a:latin typeface="Times New Roman" panose="02020603050405020304" pitchFamily="18" charset="0"/>
                <a:ea typeface="Manrope" pitchFamily="34" charset="-122"/>
                <a:cs typeface="Times New Roman" panose="02020603050405020304" pitchFamily="18" charset="0"/>
              </a:rPr>
              <a:t>The journey of developing this Superstore Sales Dashboard offered invaluable lessons, particularly in the art of data storytelling and designing for optimal user experience. Challenges such as handling missing data, resolving duplicates, and optimizing performance for large datasets were successfully overcome, leading to the creation of a robust, user-friendly dashboard. This project reinforced the principle that a well-crafted dashboard is a powerful tool, ready for real business use and driving informed strategic decisions.</a:t>
            </a:r>
            <a:endParaRPr lang="en-US" sz="1400" dirty="0">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2BFD1B6F-C6B7-BBB0-8CF8-1AB3E67A8FDE}"/>
              </a:ext>
            </a:extLst>
          </p:cNvPr>
          <p:cNvPicPr>
            <a:picLocks noChangeAspect="1"/>
          </p:cNvPicPr>
          <p:nvPr/>
        </p:nvPicPr>
        <p:blipFill>
          <a:blip r:embed="rId9"/>
          <a:stretch>
            <a:fillRect/>
          </a:stretch>
        </p:blipFill>
        <p:spPr>
          <a:xfrm>
            <a:off x="12281031" y="7777539"/>
            <a:ext cx="2267266" cy="4001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1199</Words>
  <Application>Microsoft Office PowerPoint</Application>
  <PresentationFormat>Custom</PresentationFormat>
  <Paragraphs>90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Animesh Garg</cp:lastModifiedBy>
  <cp:revision>2</cp:revision>
  <dcterms:created xsi:type="dcterms:W3CDTF">2025-06-05T12:43:02Z</dcterms:created>
  <dcterms:modified xsi:type="dcterms:W3CDTF">2025-06-05T12:48:15Z</dcterms:modified>
</cp:coreProperties>
</file>