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56" r:id="rId3"/>
    <p:sldId id="262" r:id="rId4"/>
    <p:sldId id="258" r:id="rId5"/>
    <p:sldId id="267" r:id="rId6"/>
    <p:sldId id="263" r:id="rId7"/>
    <p:sldId id="261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06A-44F8-40D5-86D7-B9C9F7AAD71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775-0B91-4206-BB15-665907C0D5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8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06A-44F8-40D5-86D7-B9C9F7AAD71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775-0B91-4206-BB15-665907C0D5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71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06A-44F8-40D5-86D7-B9C9F7AAD71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775-0B91-4206-BB15-665907C0D5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708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06A-44F8-40D5-86D7-B9C9F7AAD71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775-0B91-4206-BB15-665907C0D57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348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06A-44F8-40D5-86D7-B9C9F7AAD71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775-0B91-4206-BB15-665907C0D5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380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06A-44F8-40D5-86D7-B9C9F7AAD71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775-0B91-4206-BB15-665907C0D5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092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06A-44F8-40D5-86D7-B9C9F7AAD71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775-0B91-4206-BB15-665907C0D5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549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06A-44F8-40D5-86D7-B9C9F7AAD71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775-0B91-4206-BB15-665907C0D5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30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06A-44F8-40D5-86D7-B9C9F7AAD71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775-0B91-4206-BB15-665907C0D5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6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06A-44F8-40D5-86D7-B9C9F7AAD71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775-0B91-4206-BB15-665907C0D5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94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06A-44F8-40D5-86D7-B9C9F7AAD71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775-0B91-4206-BB15-665907C0D5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77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06A-44F8-40D5-86D7-B9C9F7AAD71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775-0B91-4206-BB15-665907C0D5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2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06A-44F8-40D5-86D7-B9C9F7AAD71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775-0B91-4206-BB15-665907C0D5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03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06A-44F8-40D5-86D7-B9C9F7AAD71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775-0B91-4206-BB15-665907C0D5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34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06A-44F8-40D5-86D7-B9C9F7AAD71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775-0B91-4206-BB15-665907C0D5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0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06A-44F8-40D5-86D7-B9C9F7AAD71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775-0B91-4206-BB15-665907C0D5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82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406A-44F8-40D5-86D7-B9C9F7AAD71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4775-0B91-4206-BB15-665907C0D5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46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E4A406A-44F8-40D5-86D7-B9C9F7AAD71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4775-0B91-4206-BB15-665907C0D5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827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Sales Analysis Using Power BI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Data-Driven Approach to Understanding Sales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212" y="271573"/>
            <a:ext cx="8889558" cy="10403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2991" y="1932264"/>
            <a:ext cx="5486400" cy="3514379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 smtClean="0"/>
              <a:t>Project Objectives</a:t>
            </a:r>
            <a:endParaRPr lang="en-US" sz="2000" u="sng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Analyze customer purchasing behavior</a:t>
            </a:r>
            <a:r>
              <a:rPr lang="en-US" sz="2000" dirty="0" smtClean="0"/>
              <a:t> based on age and gender.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Identify sales </a:t>
            </a:r>
            <a:r>
              <a:rPr lang="en-US" sz="2000" b="1" dirty="0" smtClean="0"/>
              <a:t>trends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Determine top-performing product categories.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/>
              <a:t>Provide </a:t>
            </a:r>
            <a:r>
              <a:rPr lang="en-US" sz="2000" b="1" dirty="0" smtClean="0"/>
              <a:t>business recommendations</a:t>
            </a:r>
            <a:r>
              <a:rPr lang="en-US" sz="2000" dirty="0" smtClean="0"/>
              <a:t> </a:t>
            </a:r>
            <a:r>
              <a:rPr lang="en-US" sz="2000" dirty="0" smtClean="0"/>
              <a:t>for optimizing sales strategies.</a:t>
            </a:r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5382" y="1830222"/>
            <a:ext cx="5334000" cy="4037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u="sng" dirty="0" smtClean="0"/>
              <a:t>DATASET OVERVIEW:</a:t>
            </a:r>
            <a:endParaRPr lang="en-US" u="sng" dirty="0" smtClean="0"/>
          </a:p>
          <a:p>
            <a:pPr algn="l"/>
            <a:r>
              <a:rPr lang="en-US" dirty="0" smtClean="0"/>
              <a:t>Key Fields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Date</a:t>
            </a:r>
            <a:r>
              <a:rPr lang="en-US" dirty="0" smtClean="0"/>
              <a:t> (Transaction date)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Transaction ID </a:t>
            </a:r>
            <a:r>
              <a:rPr lang="en-US" dirty="0" smtClean="0"/>
              <a:t>(Unique sale identifier)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Customer ID</a:t>
            </a:r>
            <a:r>
              <a:rPr lang="en-US" dirty="0" smtClean="0"/>
              <a:t> (Unique customer identifier)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Gender</a:t>
            </a:r>
            <a:r>
              <a:rPr lang="en-US" dirty="0" smtClean="0"/>
              <a:t> (Male/Female)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Age</a:t>
            </a:r>
            <a:r>
              <a:rPr lang="en-US" dirty="0" smtClean="0"/>
              <a:t> (Customer age)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Product Category </a:t>
            </a:r>
            <a:r>
              <a:rPr lang="en-US" dirty="0" smtClean="0"/>
              <a:t>(Type of product purchased)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Quantity</a:t>
            </a:r>
            <a:r>
              <a:rPr lang="en-US" dirty="0" smtClean="0"/>
              <a:t> (Number of units purchased)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Price per Unit </a:t>
            </a:r>
            <a:r>
              <a:rPr lang="en-US" dirty="0" smtClean="0"/>
              <a:t>(Cost per unit)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Total Amount </a:t>
            </a:r>
            <a:r>
              <a:rPr lang="en-US" dirty="0" smtClean="0"/>
              <a:t>(Total sale value)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717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711" y="342686"/>
            <a:ext cx="5525495" cy="1122321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Monthly Sales Trend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7945435" y="2851339"/>
            <a:ext cx="3431177" cy="191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0" lvl="5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200" b="1" dirty="0">
                <a:latin typeface="+mj-lt"/>
              </a:rPr>
              <a:t>May 2023 recorded the highest sales,</a:t>
            </a:r>
            <a:r>
              <a:rPr lang="en-US" sz="1200" dirty="0">
                <a:latin typeface="+mj-lt"/>
              </a:rPr>
              <a:t> likely due to mid-year promotions, increased consumer spending, or special events.</a:t>
            </a:r>
          </a:p>
          <a:p>
            <a:r>
              <a:rPr lang="en-US" sz="1200" b="1" dirty="0">
                <a:latin typeface="+mj-lt"/>
              </a:rPr>
              <a:t>January 2024 had the lowest sales,</a:t>
            </a:r>
            <a:r>
              <a:rPr lang="en-US" sz="1200" dirty="0">
                <a:latin typeface="+mj-lt"/>
              </a:rPr>
              <a:t> possibly due to post-holiday financial constraints, where customers reduced spending after December's peak shopping season.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51" y="1465007"/>
            <a:ext cx="6607533" cy="4413260"/>
          </a:xfrm>
        </p:spPr>
      </p:pic>
    </p:spTree>
    <p:extLst>
      <p:ext uri="{BB962C8B-B14F-4D97-AF65-F5344CB8AC3E}">
        <p14:creationId xmlns:p14="http://schemas.microsoft.com/office/powerpoint/2010/main" val="14518789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8464" y="204926"/>
            <a:ext cx="7462684" cy="896286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By Gender</a:t>
            </a:r>
            <a:endParaRPr lang="ru-RU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069286" y="1536540"/>
            <a:ext cx="18941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3" t="-211" b="211"/>
          <a:stretch/>
        </p:blipFill>
        <p:spPr>
          <a:xfrm>
            <a:off x="934064" y="1355558"/>
            <a:ext cx="6416105" cy="46682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6734" y="3096128"/>
            <a:ext cx="38653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300" dirty="0" smtClean="0">
                <a:latin typeface="+mj-lt"/>
              </a:rPr>
              <a:t>The </a:t>
            </a:r>
            <a:r>
              <a:rPr lang="en-US" altLang="ru-RU" sz="1300" dirty="0">
                <a:latin typeface="+mj-lt"/>
              </a:rPr>
              <a:t>sales distribution is almost equal between genders, with Females contributing slightly more (51%) compared to Males (49%).This suggests no significant gender-based dominance in purchasing, but slight variations might exist depending on specific product categories.</a:t>
            </a:r>
            <a:endParaRPr lang="ru-RU" altLang="ru-RU" sz="1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4870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06" y="667214"/>
            <a:ext cx="4833539" cy="34563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2170" y="4577176"/>
            <a:ext cx="573505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ru-RU" sz="1300" dirty="0">
                <a:latin typeface="+mj-lt"/>
              </a:rPr>
              <a:t>Clothing is the most frequently purchased category, indicating high customer </a:t>
            </a:r>
            <a:r>
              <a:rPr lang="en-US" altLang="ru-RU" sz="1300" dirty="0" smtClean="0">
                <a:latin typeface="+mj-lt"/>
              </a:rPr>
              <a:t>engagement. Women </a:t>
            </a:r>
            <a:r>
              <a:rPr lang="en-US" altLang="ru-RU" sz="1300" dirty="0">
                <a:latin typeface="+mj-lt"/>
              </a:rPr>
              <a:t>buy more clothing than </a:t>
            </a:r>
            <a:r>
              <a:rPr lang="en-US" altLang="ru-RU" sz="1300" dirty="0" smtClean="0">
                <a:latin typeface="+mj-lt"/>
              </a:rPr>
              <a:t>men. Frequent </a:t>
            </a:r>
            <a:r>
              <a:rPr lang="en-US" altLang="ru-RU" sz="1300" dirty="0">
                <a:latin typeface="+mj-lt"/>
              </a:rPr>
              <a:t>purchases may be driven by fashion trends, seasonal changes, or promotions</a:t>
            </a:r>
            <a:r>
              <a:rPr lang="en-US" altLang="ru-RU" sz="1300" dirty="0" smtClean="0">
                <a:latin typeface="+mj-lt"/>
              </a:rPr>
              <a:t>.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+mj-lt"/>
              </a:rPr>
              <a:t>Electronics </a:t>
            </a:r>
            <a:r>
              <a:rPr lang="en-US" sz="1300" dirty="0">
                <a:latin typeface="+mj-lt"/>
              </a:rPr>
              <a:t>generate the most revenue, despite being purchased less </a:t>
            </a:r>
            <a:r>
              <a:rPr lang="en-US" sz="1300" dirty="0" smtClean="0">
                <a:latin typeface="+mj-lt"/>
              </a:rPr>
              <a:t>frequently. Men </a:t>
            </a:r>
            <a:r>
              <a:rPr lang="en-US" sz="1300" dirty="0">
                <a:latin typeface="+mj-lt"/>
              </a:rPr>
              <a:t>spend more on </a:t>
            </a:r>
            <a:r>
              <a:rPr lang="en-US" sz="1300" dirty="0" smtClean="0">
                <a:latin typeface="+mj-lt"/>
              </a:rPr>
              <a:t>electronics purchases </a:t>
            </a:r>
            <a:r>
              <a:rPr lang="en-US" sz="1300" dirty="0">
                <a:latin typeface="+mj-lt"/>
              </a:rPr>
              <a:t>might be less frequent but of higher value, such as laptops, phones, or appliances</a:t>
            </a:r>
            <a:r>
              <a:rPr lang="en-US" sz="1300" dirty="0" smtClean="0">
                <a:latin typeface="+mj-lt"/>
              </a:rPr>
              <a:t>.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3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960" y="3135111"/>
            <a:ext cx="5239146" cy="35016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0979" y="818816"/>
            <a:ext cx="451735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latin typeface="Calibri Light" panose="020F0302020204030204"/>
              </a:rPr>
              <a:t/>
            </a:r>
            <a:br>
              <a:rPr lang="en-US" sz="1300" dirty="0">
                <a:latin typeface="Calibri Light" panose="020F0302020204030204"/>
              </a:rPr>
            </a:br>
            <a:r>
              <a:rPr lang="en-US" sz="1300" dirty="0">
                <a:latin typeface="Calibri Light" panose="020F0302020204030204"/>
              </a:rPr>
              <a:t>•</a:t>
            </a:r>
            <a:r>
              <a:rPr lang="en-US" sz="1300" b="1" dirty="0">
                <a:latin typeface="Calibri Light" panose="020F0302020204030204"/>
              </a:rPr>
              <a:t>For Clothing:</a:t>
            </a:r>
            <a:r>
              <a:rPr lang="en-US" sz="1300" dirty="0">
                <a:latin typeface="Calibri Light" panose="020F0302020204030204"/>
              </a:rPr>
              <a:t> Leverage frequent purchasing habits by offering </a:t>
            </a:r>
            <a:r>
              <a:rPr lang="en-US" sz="1300" b="1" dirty="0">
                <a:latin typeface="Calibri Light" panose="020F0302020204030204"/>
              </a:rPr>
              <a:t>loyalty programs, discounts, or new arrivals marketing</a:t>
            </a:r>
            <a:r>
              <a:rPr lang="en-US" sz="1300" dirty="0">
                <a:latin typeface="Calibri Light" panose="020F0302020204030204"/>
              </a:rPr>
              <a:t> to encourage repeat sales.</a:t>
            </a:r>
            <a:br>
              <a:rPr lang="en-US" sz="1300" dirty="0">
                <a:latin typeface="Calibri Light" panose="020F0302020204030204"/>
              </a:rPr>
            </a:br>
            <a:r>
              <a:rPr lang="en-US" sz="1300" dirty="0"/>
              <a:t>• </a:t>
            </a:r>
            <a:r>
              <a:rPr lang="en-US" sz="1300" b="1" dirty="0">
                <a:latin typeface="Calibri Light" panose="020F0302020204030204"/>
              </a:rPr>
              <a:t>For Electronics:</a:t>
            </a:r>
            <a:r>
              <a:rPr lang="en-US" sz="1300" dirty="0">
                <a:latin typeface="Calibri Light" panose="020F0302020204030204"/>
              </a:rPr>
              <a:t> Focus on </a:t>
            </a:r>
            <a:r>
              <a:rPr lang="en-US" sz="1300" b="1" dirty="0">
                <a:latin typeface="Calibri Light" panose="020F0302020204030204"/>
              </a:rPr>
              <a:t>high-value promotions, installment payment options, or bundling offers</a:t>
            </a:r>
            <a:r>
              <a:rPr lang="en-US" sz="1300" dirty="0">
                <a:latin typeface="Calibri Light" panose="020F0302020204030204"/>
              </a:rPr>
              <a:t> to maximize revenue from fewer purchases.</a:t>
            </a:r>
            <a:br>
              <a:rPr lang="en-US" sz="1300" dirty="0">
                <a:latin typeface="Calibri Light" panose="020F0302020204030204"/>
              </a:rPr>
            </a:br>
            <a:r>
              <a:rPr lang="en-US" sz="1300" dirty="0">
                <a:latin typeface="Calibri Light" panose="020F0302020204030204"/>
              </a:rPr>
              <a:t> </a:t>
            </a:r>
            <a:r>
              <a:rPr lang="en-US" sz="1300" dirty="0"/>
              <a:t>• </a:t>
            </a:r>
            <a:r>
              <a:rPr lang="en-US" sz="1300" b="1" dirty="0">
                <a:latin typeface="Calibri Light" panose="020F0302020204030204"/>
              </a:rPr>
              <a:t>For Gender-Specific Strategies:</a:t>
            </a:r>
            <a:r>
              <a:rPr lang="en-US" sz="1300" dirty="0">
                <a:latin typeface="Calibri Light" panose="020F0302020204030204"/>
              </a:rPr>
              <a:t> Use </a:t>
            </a:r>
            <a:r>
              <a:rPr lang="en-US" sz="1300" b="1" dirty="0">
                <a:latin typeface="Calibri Light" panose="020F0302020204030204"/>
              </a:rPr>
              <a:t>personalized marketing</a:t>
            </a:r>
            <a:r>
              <a:rPr lang="en-US" sz="1300" dirty="0">
                <a:latin typeface="Calibri Light" panose="020F0302020204030204"/>
              </a:rPr>
              <a:t>—target women with fashion deals and men with tech-related offers.</a:t>
            </a:r>
            <a:endParaRPr lang="ru-RU" sz="1300" dirty="0"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03336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793" y="483112"/>
            <a:ext cx="7922342" cy="913069"/>
          </a:xfrm>
        </p:spPr>
        <p:txBody>
          <a:bodyPr/>
          <a:lstStyle/>
          <a:p>
            <a:r>
              <a:rPr lang="en-US" b="1" dirty="0" smtClean="0"/>
              <a:t>Sales by Age Groups</a:t>
            </a:r>
            <a:endParaRPr lang="en-US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749967" y="3002000"/>
            <a:ext cx="339691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altLang="ru-RU" sz="1200" dirty="0" smtClean="0">
                <a:latin typeface="+mj-lt"/>
              </a:rPr>
              <a:t>The age group over 50 contributes the most to total sales, indicating that older customers have a higher purchasing power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under 21 age group has the lowest</a:t>
            </a:r>
            <a:r>
              <a:rPr kumimoji="0" lang="en-US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sales hence their limited financial independence and lower purchasing power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"/>
          <a:stretch/>
        </p:blipFill>
        <p:spPr>
          <a:xfrm>
            <a:off x="4628288" y="1690689"/>
            <a:ext cx="6861348" cy="4690446"/>
          </a:xfrm>
        </p:spPr>
      </p:pic>
    </p:spTree>
    <p:extLst>
      <p:ext uri="{BB962C8B-B14F-4D97-AF65-F5344CB8AC3E}">
        <p14:creationId xmlns:p14="http://schemas.microsoft.com/office/powerpoint/2010/main" val="17594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69" y="7318"/>
            <a:ext cx="7274674" cy="986596"/>
          </a:xfrm>
        </p:spPr>
        <p:txBody>
          <a:bodyPr>
            <a:normAutofit/>
          </a:bodyPr>
          <a:lstStyle/>
          <a:p>
            <a:r>
              <a:rPr lang="en-US" b="1" dirty="0" smtClean="0"/>
              <a:t>Sales by Product Category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8117" y="1294517"/>
            <a:ext cx="5048246" cy="794245"/>
          </a:xfrm>
        </p:spPr>
        <p:txBody>
          <a:bodyPr>
            <a:normAutofit/>
          </a:bodyPr>
          <a:lstStyle/>
          <a:p>
            <a:r>
              <a:rPr lang="en-US" sz="1200" dirty="0" smtClean="0"/>
              <a:t>Clothing has the highest number of purchases but lower total sales than electronics suggesting that clothing items are lower in price but are bought most frequently</a:t>
            </a:r>
            <a:endParaRPr lang="en-US" sz="1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352"/>
          <a:stretch/>
        </p:blipFill>
        <p:spPr>
          <a:xfrm>
            <a:off x="6454752" y="2309854"/>
            <a:ext cx="5276624" cy="412105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39" y="1408181"/>
            <a:ext cx="5589982" cy="402102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175695" y="5730783"/>
            <a:ext cx="4205023" cy="796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Electronics generate the highest total sales indicating that it consists of higher-priced items, leading to higher revenue per transaction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99042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279" y="715111"/>
            <a:ext cx="9467948" cy="1201153"/>
          </a:xfrm>
        </p:spPr>
        <p:txBody>
          <a:bodyPr/>
          <a:lstStyle/>
          <a:p>
            <a:r>
              <a:rPr lang="en-US" b="1" dirty="0" smtClean="0"/>
              <a:t>Conclusions &amp; Recommendations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896" y="1750475"/>
            <a:ext cx="4396339" cy="4195763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u="sng" dirty="0" smtClean="0"/>
              <a:t>Key </a:t>
            </a:r>
            <a:r>
              <a:rPr lang="en-US" b="1" u="sng" dirty="0" smtClean="0"/>
              <a:t>Findings</a:t>
            </a:r>
          </a:p>
          <a:p>
            <a:r>
              <a:rPr lang="en-US" dirty="0" smtClean="0"/>
              <a:t>Gender and </a:t>
            </a:r>
            <a:r>
              <a:rPr lang="en-US" dirty="0"/>
              <a:t>age </a:t>
            </a:r>
            <a:r>
              <a:rPr lang="en-US" dirty="0" smtClean="0"/>
              <a:t>significantly impact purchasing behavior.</a:t>
            </a:r>
          </a:p>
          <a:p>
            <a:r>
              <a:rPr lang="en-US" dirty="0"/>
              <a:t>The </a:t>
            </a:r>
            <a:r>
              <a:rPr lang="en-US" b="1" dirty="0"/>
              <a:t>over 50 age group</a:t>
            </a:r>
            <a:r>
              <a:rPr lang="en-US" dirty="0"/>
              <a:t> contributes the most to total sales, highlighting their stronger purchasing power.</a:t>
            </a:r>
          </a:p>
          <a:p>
            <a:r>
              <a:rPr lang="en-US" b="1" dirty="0"/>
              <a:t>Electronics</a:t>
            </a:r>
            <a:r>
              <a:rPr lang="en-US" dirty="0"/>
              <a:t> generate the highest revenue, while </a:t>
            </a:r>
            <a:r>
              <a:rPr lang="en-US" b="1" dirty="0"/>
              <a:t>clothing</a:t>
            </a:r>
            <a:r>
              <a:rPr lang="en-US" dirty="0"/>
              <a:t> sees more frequent purchases but lower total sales.</a:t>
            </a:r>
          </a:p>
          <a:p>
            <a:r>
              <a:rPr lang="en-US" dirty="0"/>
              <a:t>Sales peak in </a:t>
            </a:r>
            <a:r>
              <a:rPr lang="en-US" b="1" dirty="0"/>
              <a:t>May 2023</a:t>
            </a:r>
            <a:r>
              <a:rPr lang="en-US" dirty="0"/>
              <a:t>, possibly due to mid-year promotions or events, and drop in </a:t>
            </a:r>
            <a:r>
              <a:rPr lang="en-US" b="1" dirty="0"/>
              <a:t>January 2024</a:t>
            </a:r>
            <a:r>
              <a:rPr lang="en-US" dirty="0"/>
              <a:t>, likely due to post-holiday financial constraints.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6886" y="2093567"/>
            <a:ext cx="4396341" cy="42002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u="sng" dirty="0" smtClean="0"/>
              <a:t>Business </a:t>
            </a:r>
            <a:r>
              <a:rPr lang="en-US" b="1" u="sng" dirty="0" smtClean="0"/>
              <a:t>Recommendations</a:t>
            </a:r>
          </a:p>
          <a:p>
            <a:r>
              <a:rPr lang="en-US" b="1" dirty="0"/>
              <a:t>Targeted marketing campaigns</a:t>
            </a:r>
            <a:r>
              <a:rPr lang="en-US" dirty="0"/>
              <a:t> focusing on high-spending demographics, especially older customers.</a:t>
            </a:r>
          </a:p>
          <a:p>
            <a:r>
              <a:rPr lang="en-US" b="1" dirty="0"/>
              <a:t>Stock optimization</a:t>
            </a:r>
            <a:r>
              <a:rPr lang="en-US" dirty="0"/>
              <a:t> by ensuring availability of high-demand products during peak seasons.</a:t>
            </a:r>
          </a:p>
          <a:p>
            <a:r>
              <a:rPr lang="en-US" b="1" dirty="0"/>
              <a:t>Promotions and discounts</a:t>
            </a:r>
            <a:r>
              <a:rPr lang="en-US" dirty="0"/>
              <a:t> to boost sales in traditionally low periods like January.</a:t>
            </a:r>
          </a:p>
          <a:p>
            <a:r>
              <a:rPr lang="en-US" b="1" dirty="0"/>
              <a:t>Enhancing customer engagement</a:t>
            </a:r>
            <a:r>
              <a:rPr lang="en-US" dirty="0"/>
              <a:t> through loyalty programs and personalized recommendations based on spending habits.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33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661</TotalTime>
  <Words>369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Century Gothic</vt:lpstr>
      <vt:lpstr>Wingdings 3</vt:lpstr>
      <vt:lpstr>Ion</vt:lpstr>
      <vt:lpstr>Customer Sales Analysis Using Power BI</vt:lpstr>
      <vt:lpstr>INTRODUCTION</vt:lpstr>
      <vt:lpstr>Monthly Sales Trend</vt:lpstr>
      <vt:lpstr>Sales By Gender</vt:lpstr>
      <vt:lpstr>PowerPoint Presentation</vt:lpstr>
      <vt:lpstr>Sales by Age Groups</vt:lpstr>
      <vt:lpstr>Sales by Product Category</vt:lpstr>
      <vt:lpstr>Conclusions &amp; 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Sales Analysis Using Power BI</dc:title>
  <dc:creator>Microsoft account</dc:creator>
  <cp:lastModifiedBy>Microsoft account</cp:lastModifiedBy>
  <cp:revision>30</cp:revision>
  <dcterms:created xsi:type="dcterms:W3CDTF">2025-02-25T11:57:40Z</dcterms:created>
  <dcterms:modified xsi:type="dcterms:W3CDTF">2025-02-27T19:45:38Z</dcterms:modified>
</cp:coreProperties>
</file>