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7"/>
  </p:notesMasterIdLst>
  <p:handoutMasterIdLst>
    <p:handoutMasterId r:id="rId18"/>
  </p:handoutMasterIdLst>
  <p:sldIdLst>
    <p:sldId id="256" r:id="rId5"/>
    <p:sldId id="260" r:id="rId6"/>
    <p:sldId id="282" r:id="rId7"/>
    <p:sldId id="276" r:id="rId8"/>
    <p:sldId id="284" r:id="rId9"/>
    <p:sldId id="283" r:id="rId10"/>
    <p:sldId id="293" r:id="rId11"/>
    <p:sldId id="294" r:id="rId12"/>
    <p:sldId id="292" r:id="rId13"/>
    <p:sldId id="287" r:id="rId14"/>
    <p:sldId id="289"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707"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5/16/2024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farazrahman/telco-customer-churn-logisticregression/note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2227312" y="709862"/>
            <a:ext cx="7732296" cy="2719138"/>
          </a:xfrm>
        </p:spPr>
        <p:txBody>
          <a:bodyPr>
            <a:normAutofit/>
          </a:bodyPr>
          <a:lstStyle/>
          <a:p>
            <a:r>
              <a:rPr lang="en-US" sz="2800" dirty="0">
                <a:latin typeface="Rockwell" panose="02060603020205020403" pitchFamily="18" charset="0"/>
              </a:rPr>
              <a:t>INT355 </a:t>
            </a:r>
            <a:br>
              <a:rPr lang="en-US" sz="2800" dirty="0">
                <a:latin typeface="Rockwell" panose="02060603020205020403" pitchFamily="18" charset="0"/>
              </a:rPr>
            </a:br>
            <a:r>
              <a:rPr lang="en-US" sz="2800" dirty="0">
                <a:latin typeface="Rockwell" panose="02060603020205020403" pitchFamily="18" charset="0"/>
              </a:rPr>
              <a:t>ML PROJECT</a:t>
            </a:r>
            <a:br>
              <a:rPr lang="en-US" sz="2800" dirty="0">
                <a:latin typeface="Rockwell" panose="02060603020205020403" pitchFamily="18" charset="0"/>
              </a:rPr>
            </a:br>
            <a:r>
              <a:rPr lang="en-US" sz="2800" dirty="0">
                <a:latin typeface="Rockwell" panose="02060603020205020403" pitchFamily="18" charset="0"/>
              </a:rPr>
              <a:t>CUSTOMER CHURN PREDICTION USING</a:t>
            </a:r>
            <a:br>
              <a:rPr lang="en-US" sz="2800" dirty="0">
                <a:latin typeface="Rockwell" panose="02060603020205020403" pitchFamily="18" charset="0"/>
              </a:rPr>
            </a:br>
            <a:r>
              <a:rPr lang="en-US" sz="2800" dirty="0">
                <a:latin typeface="Rockwell" panose="02060603020205020403" pitchFamily="18" charset="0"/>
              </a:rPr>
              <a:t>MACHINE LEARNING</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normAutofit lnSpcReduction="10000"/>
          </a:bodyPr>
          <a:lstStyle/>
          <a:p>
            <a:r>
              <a:rPr lang="en-US" sz="2400" dirty="0">
                <a:latin typeface="Rockwell" panose="02060603020205020403" pitchFamily="18" charset="0"/>
              </a:rPr>
              <a:t>Name: Aman Verma</a:t>
            </a:r>
            <a:br>
              <a:rPr lang="en-US" sz="2400" dirty="0">
                <a:latin typeface="Rockwell" panose="02060603020205020403" pitchFamily="18" charset="0"/>
              </a:rPr>
            </a:br>
            <a:r>
              <a:rPr lang="en-US" sz="2400" dirty="0">
                <a:latin typeface="Rockwell" panose="02060603020205020403" pitchFamily="18" charset="0"/>
              </a:rPr>
              <a:t>Registration  No. : 12114325</a:t>
            </a:r>
            <a:br>
              <a:rPr lang="en-US" sz="2400" dirty="0">
                <a:latin typeface="Rockwell" panose="02060603020205020403" pitchFamily="18" charset="0"/>
              </a:rPr>
            </a:br>
            <a:r>
              <a:rPr lang="en-US" sz="2400" dirty="0">
                <a:latin typeface="Rockwell" panose="02060603020205020403" pitchFamily="18" charset="0"/>
              </a:rPr>
              <a:t>Section: K21UR</a:t>
            </a:r>
            <a:br>
              <a:rPr lang="en-US" sz="2400" dirty="0">
                <a:latin typeface="Rockwell" panose="02060603020205020403" pitchFamily="18" charset="0"/>
              </a:rPr>
            </a:br>
            <a:r>
              <a:rPr lang="en-US" sz="2400" dirty="0">
                <a:latin typeface="Rockwell" panose="02060603020205020403" pitchFamily="18" charset="0"/>
              </a:rPr>
              <a:t>Roll No. : RK21URA31</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A3FC94C1-FA1D-F024-819E-1CE448EB0840}"/>
              </a:ext>
            </a:extLst>
          </p:cNvPr>
          <p:cNvPicPr>
            <a:picLocks noChangeAspect="1"/>
          </p:cNvPicPr>
          <p:nvPr/>
        </p:nvPicPr>
        <p:blipFill>
          <a:blip r:embed="rId3"/>
          <a:stretch>
            <a:fillRect/>
          </a:stretch>
        </p:blipFill>
        <p:spPr>
          <a:xfrm>
            <a:off x="689811" y="768717"/>
            <a:ext cx="2390273" cy="838235"/>
          </a:xfrm>
          <a:prstGeom prst="rect">
            <a:avLst/>
          </a:prstGeom>
        </p:spPr>
      </p:pic>
      <p:pic>
        <p:nvPicPr>
          <p:cNvPr id="6" name="Picture 5">
            <a:extLst>
              <a:ext uri="{FF2B5EF4-FFF2-40B4-BE49-F238E27FC236}">
                <a16:creationId xmlns:a16="http://schemas.microsoft.com/office/drawing/2014/main" id="{794C58B7-3CCA-EAE9-8AA0-B5E00547C7E2}"/>
              </a:ext>
            </a:extLst>
          </p:cNvPr>
          <p:cNvPicPr>
            <a:picLocks noChangeAspect="1"/>
          </p:cNvPicPr>
          <p:nvPr/>
        </p:nvPicPr>
        <p:blipFill>
          <a:blip r:embed="rId4"/>
          <a:stretch>
            <a:fillRect/>
          </a:stretch>
        </p:blipFill>
        <p:spPr>
          <a:xfrm>
            <a:off x="9291506" y="1103193"/>
            <a:ext cx="2205603" cy="565185"/>
          </a:xfrm>
          <a:prstGeom prst="rect">
            <a:avLst/>
          </a:prstGeom>
        </p:spPr>
      </p:pic>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4194-B67C-7546-C489-E4A9798989C3}"/>
              </a:ext>
            </a:extLst>
          </p:cNvPr>
          <p:cNvSpPr>
            <a:spLocks noGrp="1"/>
          </p:cNvSpPr>
          <p:nvPr>
            <p:ph type="title"/>
          </p:nvPr>
        </p:nvSpPr>
        <p:spPr>
          <a:xfrm>
            <a:off x="1143000" y="324637"/>
            <a:ext cx="9875520" cy="926647"/>
          </a:xfrm>
        </p:spPr>
        <p:txBody>
          <a:bodyPr/>
          <a:lstStyle/>
          <a:p>
            <a:pPr algn="ctr"/>
            <a:r>
              <a:rPr lang="en-IN" dirty="0"/>
              <a:t>Results</a:t>
            </a:r>
          </a:p>
        </p:txBody>
      </p:sp>
      <p:sp>
        <p:nvSpPr>
          <p:cNvPr id="7" name="Text Placeholder 6">
            <a:extLst>
              <a:ext uri="{FF2B5EF4-FFF2-40B4-BE49-F238E27FC236}">
                <a16:creationId xmlns:a16="http://schemas.microsoft.com/office/drawing/2014/main" id="{DA1821A5-5E06-6CD2-287F-E079B98E66EC}"/>
              </a:ext>
            </a:extLst>
          </p:cNvPr>
          <p:cNvSpPr>
            <a:spLocks noGrp="1"/>
          </p:cNvSpPr>
          <p:nvPr>
            <p:ph type="body" idx="1"/>
          </p:nvPr>
        </p:nvSpPr>
        <p:spPr>
          <a:xfrm>
            <a:off x="774032" y="1063049"/>
            <a:ext cx="4754880" cy="581268"/>
          </a:xfrm>
        </p:spPr>
        <p:txBody>
          <a:bodyPr>
            <a:normAutofit/>
          </a:bodyPr>
          <a:lstStyle/>
          <a:p>
            <a:r>
              <a:rPr lang="en-IN" sz="2000" dirty="0"/>
              <a:t>Before Hyperparameter Tunning</a:t>
            </a:r>
          </a:p>
        </p:txBody>
      </p:sp>
      <p:sp>
        <p:nvSpPr>
          <p:cNvPr id="3" name="Content Placeholder 2">
            <a:extLst>
              <a:ext uri="{FF2B5EF4-FFF2-40B4-BE49-F238E27FC236}">
                <a16:creationId xmlns:a16="http://schemas.microsoft.com/office/drawing/2014/main" id="{7E4D547F-3197-7E71-6282-A5082F22FBF3}"/>
              </a:ext>
            </a:extLst>
          </p:cNvPr>
          <p:cNvSpPr>
            <a:spLocks noGrp="1"/>
          </p:cNvSpPr>
          <p:nvPr>
            <p:ph sz="half" idx="2"/>
          </p:nvPr>
        </p:nvSpPr>
        <p:spPr>
          <a:xfrm>
            <a:off x="774032" y="1532020"/>
            <a:ext cx="5123848" cy="5109411"/>
          </a:xfrm>
        </p:spPr>
        <p:txBody>
          <a:bodyPr>
            <a:normAutofit lnSpcReduction="10000"/>
          </a:bodyPr>
          <a:lstStyle/>
          <a:p>
            <a:pPr marL="45720" indent="0">
              <a:buNone/>
            </a:pPr>
            <a:r>
              <a:rPr lang="en-US" b="1" dirty="0">
                <a:solidFill>
                  <a:srgbClr val="7030A0"/>
                </a:solidFill>
              </a:rPr>
              <a:t>1. Logistic Regression</a:t>
            </a:r>
          </a:p>
          <a:p>
            <a:pPr marL="45720" indent="0">
              <a:buNone/>
            </a:pPr>
            <a:r>
              <a:rPr lang="en-US" b="1" dirty="0">
                <a:solidFill>
                  <a:srgbClr val="7030A0"/>
                </a:solidFill>
              </a:rPr>
              <a:t>	</a:t>
            </a:r>
            <a:r>
              <a:rPr lang="en-US" b="1" dirty="0">
                <a:solidFill>
                  <a:srgbClr val="FF0000"/>
                </a:solidFill>
              </a:rPr>
              <a:t>Test accuracy	0.73</a:t>
            </a:r>
          </a:p>
          <a:p>
            <a:pPr marL="45720" indent="0">
              <a:buNone/>
            </a:pPr>
            <a:r>
              <a:rPr lang="en-US" b="1" dirty="0">
                <a:solidFill>
                  <a:srgbClr val="FF0000"/>
                </a:solidFill>
              </a:rPr>
              <a:t>	</a:t>
            </a:r>
          </a:p>
          <a:p>
            <a:pPr marL="45720" indent="0">
              <a:buNone/>
            </a:pPr>
            <a:r>
              <a:rPr lang="en-US" b="1" dirty="0">
                <a:solidFill>
                  <a:srgbClr val="7030A0"/>
                </a:solidFill>
              </a:rPr>
              <a:t>2. Decision Tree</a:t>
            </a:r>
          </a:p>
          <a:p>
            <a:pPr marL="45720" indent="0">
              <a:buNone/>
            </a:pPr>
            <a:r>
              <a:rPr lang="en-US" b="1" dirty="0">
                <a:solidFill>
                  <a:srgbClr val="FF0000"/>
                </a:solidFill>
              </a:rPr>
              <a:t>	Test accuracy	0.753</a:t>
            </a:r>
          </a:p>
          <a:p>
            <a:pPr marL="45720" indent="0">
              <a:buNone/>
            </a:pPr>
            <a:r>
              <a:rPr lang="en-US" b="1" dirty="0">
                <a:solidFill>
                  <a:srgbClr val="FF0000"/>
                </a:solidFill>
              </a:rPr>
              <a:t>	</a:t>
            </a:r>
            <a:endParaRPr lang="en-US" b="1" dirty="0">
              <a:solidFill>
                <a:srgbClr val="7030A0"/>
              </a:solidFill>
            </a:endParaRPr>
          </a:p>
          <a:p>
            <a:pPr marL="45720" indent="0">
              <a:buNone/>
            </a:pPr>
            <a:r>
              <a:rPr lang="en-US" b="1" dirty="0">
                <a:solidFill>
                  <a:srgbClr val="7030A0"/>
                </a:solidFill>
              </a:rPr>
              <a:t>3. Random Forest </a:t>
            </a:r>
          </a:p>
          <a:p>
            <a:pPr marL="45720" indent="0">
              <a:buNone/>
            </a:pPr>
            <a:r>
              <a:rPr lang="en-US" b="1" dirty="0">
                <a:solidFill>
                  <a:srgbClr val="FF0000"/>
                </a:solidFill>
              </a:rPr>
              <a:t>	Test accuracy	0. 795</a:t>
            </a:r>
          </a:p>
          <a:p>
            <a:pPr marL="45720" indent="0">
              <a:buNone/>
            </a:pPr>
            <a:r>
              <a:rPr lang="en-US" b="1" dirty="0">
                <a:solidFill>
                  <a:srgbClr val="FF0000"/>
                </a:solidFill>
              </a:rPr>
              <a:t>	</a:t>
            </a:r>
          </a:p>
          <a:p>
            <a:pPr marL="45720" indent="0">
              <a:buNone/>
            </a:pPr>
            <a:r>
              <a:rPr lang="en-US" b="1" dirty="0">
                <a:solidFill>
                  <a:srgbClr val="7030A0"/>
                </a:solidFill>
              </a:rPr>
              <a:t>4. Bernoulli Naive Bayes</a:t>
            </a:r>
          </a:p>
          <a:p>
            <a:pPr marL="45720" indent="0">
              <a:buNone/>
            </a:pPr>
            <a:r>
              <a:rPr lang="en-US" b="1" dirty="0">
                <a:solidFill>
                  <a:srgbClr val="FF0000"/>
                </a:solidFill>
              </a:rPr>
              <a:t>	Test accuracy	0.7796</a:t>
            </a:r>
          </a:p>
          <a:p>
            <a:pPr marL="45720" indent="0">
              <a:buNone/>
            </a:pPr>
            <a:endParaRPr lang="en-US" b="1" dirty="0">
              <a:solidFill>
                <a:srgbClr val="FF0000"/>
              </a:solidFill>
            </a:endParaRPr>
          </a:p>
          <a:p>
            <a:pPr marL="45720" indent="0">
              <a:buNone/>
            </a:pPr>
            <a:endParaRPr lang="en-US" b="1" dirty="0">
              <a:solidFill>
                <a:srgbClr val="7030A0"/>
              </a:solidFill>
            </a:endParaRPr>
          </a:p>
          <a:p>
            <a:pPr marL="45720" indent="0">
              <a:buNone/>
            </a:pPr>
            <a:endParaRPr lang="en-US" b="1" dirty="0">
              <a:solidFill>
                <a:srgbClr val="7030A0"/>
              </a:solidFill>
            </a:endParaRPr>
          </a:p>
          <a:p>
            <a:pPr marL="45720" indent="0">
              <a:buNone/>
            </a:pPr>
            <a:endParaRPr lang="en-IN" b="1" dirty="0">
              <a:solidFill>
                <a:srgbClr val="7030A0"/>
              </a:solidFill>
            </a:endParaRPr>
          </a:p>
        </p:txBody>
      </p:sp>
      <p:sp>
        <p:nvSpPr>
          <p:cNvPr id="8" name="Text Placeholder 7">
            <a:extLst>
              <a:ext uri="{FF2B5EF4-FFF2-40B4-BE49-F238E27FC236}">
                <a16:creationId xmlns:a16="http://schemas.microsoft.com/office/drawing/2014/main" id="{6224A602-4A41-8349-B43B-A52A99B47D85}"/>
              </a:ext>
            </a:extLst>
          </p:cNvPr>
          <p:cNvSpPr>
            <a:spLocks noGrp="1"/>
          </p:cNvSpPr>
          <p:nvPr>
            <p:ph type="body" sz="quarter" idx="3"/>
          </p:nvPr>
        </p:nvSpPr>
        <p:spPr>
          <a:xfrm>
            <a:off x="6196983" y="1063048"/>
            <a:ext cx="4754880" cy="581268"/>
          </a:xfrm>
        </p:spPr>
        <p:txBody>
          <a:bodyPr>
            <a:normAutofit/>
          </a:bodyPr>
          <a:lstStyle/>
          <a:p>
            <a:r>
              <a:rPr lang="en-IN" sz="2000" dirty="0"/>
              <a:t>After Hyperparameter Tunning</a:t>
            </a:r>
          </a:p>
        </p:txBody>
      </p:sp>
      <p:sp>
        <p:nvSpPr>
          <p:cNvPr id="6" name="Content Placeholder 2">
            <a:extLst>
              <a:ext uri="{FF2B5EF4-FFF2-40B4-BE49-F238E27FC236}">
                <a16:creationId xmlns:a16="http://schemas.microsoft.com/office/drawing/2014/main" id="{C3600EBA-A5E7-DE4C-25C4-6DACC99949BC}"/>
              </a:ext>
            </a:extLst>
          </p:cNvPr>
          <p:cNvSpPr txBox="1">
            <a:spLocks/>
          </p:cNvSpPr>
          <p:nvPr/>
        </p:nvSpPr>
        <p:spPr>
          <a:xfrm>
            <a:off x="6196983" y="1532021"/>
            <a:ext cx="4754880" cy="471708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548640" lvl="2" indent="0">
              <a:buNone/>
            </a:pPr>
            <a:endParaRPr lang="en-IN" b="1" dirty="0">
              <a:solidFill>
                <a:srgbClr val="7030A0"/>
              </a:solidFill>
            </a:endParaRPr>
          </a:p>
        </p:txBody>
      </p:sp>
      <p:sp>
        <p:nvSpPr>
          <p:cNvPr id="10" name="Content Placeholder 2">
            <a:extLst>
              <a:ext uri="{FF2B5EF4-FFF2-40B4-BE49-F238E27FC236}">
                <a16:creationId xmlns:a16="http://schemas.microsoft.com/office/drawing/2014/main" id="{4B368B5F-90AE-4117-26F6-7D5CC44ED4CB}"/>
              </a:ext>
            </a:extLst>
          </p:cNvPr>
          <p:cNvSpPr txBox="1">
            <a:spLocks/>
          </p:cNvSpPr>
          <p:nvPr/>
        </p:nvSpPr>
        <p:spPr>
          <a:xfrm>
            <a:off x="5995018" y="1644316"/>
            <a:ext cx="4754880" cy="5109411"/>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b="1" dirty="0">
                <a:solidFill>
                  <a:srgbClr val="7030A0"/>
                </a:solidFill>
              </a:rPr>
              <a:t>1. Logistic Regression</a:t>
            </a:r>
          </a:p>
          <a:p>
            <a:pPr marL="45720" indent="0">
              <a:buFont typeface="Corbel" pitchFamily="34" charset="0"/>
              <a:buNone/>
            </a:pPr>
            <a:r>
              <a:rPr lang="en-US" b="1" dirty="0">
                <a:solidFill>
                  <a:srgbClr val="7030A0"/>
                </a:solidFill>
              </a:rPr>
              <a:t>	</a:t>
            </a:r>
            <a:r>
              <a:rPr lang="en-US" b="1" dirty="0">
                <a:solidFill>
                  <a:srgbClr val="FF0000"/>
                </a:solidFill>
              </a:rPr>
              <a:t>Test accuracy	0.907</a:t>
            </a:r>
          </a:p>
          <a:p>
            <a:pPr marL="45720" indent="0">
              <a:buFont typeface="Corbel" pitchFamily="34" charset="0"/>
              <a:buNone/>
            </a:pPr>
            <a:r>
              <a:rPr lang="en-US" b="1" dirty="0">
                <a:solidFill>
                  <a:srgbClr val="FF0000"/>
                </a:solidFill>
              </a:rPr>
              <a:t>	</a:t>
            </a:r>
          </a:p>
          <a:p>
            <a:pPr marL="45720" indent="0">
              <a:buFont typeface="Corbel" pitchFamily="34" charset="0"/>
              <a:buNone/>
            </a:pPr>
            <a:r>
              <a:rPr lang="en-US" b="1" dirty="0">
                <a:solidFill>
                  <a:srgbClr val="7030A0"/>
                </a:solidFill>
              </a:rPr>
              <a:t>  2. Decision Tree</a:t>
            </a:r>
          </a:p>
          <a:p>
            <a:pPr marL="45720" indent="0">
              <a:buFont typeface="Corbel" pitchFamily="34" charset="0"/>
              <a:buNone/>
            </a:pPr>
            <a:r>
              <a:rPr lang="en-US" b="1" dirty="0">
                <a:solidFill>
                  <a:srgbClr val="FF0000"/>
                </a:solidFill>
              </a:rPr>
              <a:t>	Test accuracy	0.94</a:t>
            </a:r>
          </a:p>
          <a:p>
            <a:pPr marL="45720" indent="0">
              <a:buFont typeface="Corbel" pitchFamily="34" charset="0"/>
              <a:buNone/>
            </a:pPr>
            <a:endParaRPr lang="en-US" b="1" dirty="0">
              <a:solidFill>
                <a:srgbClr val="FF0000"/>
              </a:solidFill>
            </a:endParaRPr>
          </a:p>
          <a:p>
            <a:pPr marL="45720" indent="0">
              <a:buFont typeface="Corbel" pitchFamily="34" charset="0"/>
              <a:buNone/>
            </a:pPr>
            <a:r>
              <a:rPr lang="en-US" b="1" dirty="0">
                <a:solidFill>
                  <a:srgbClr val="7030A0"/>
                </a:solidFill>
              </a:rPr>
              <a:t>3. Random Forest </a:t>
            </a:r>
          </a:p>
          <a:p>
            <a:pPr marL="45720" indent="0">
              <a:buFont typeface="Corbel" pitchFamily="34" charset="0"/>
              <a:buNone/>
            </a:pPr>
            <a:r>
              <a:rPr lang="en-US" b="1" dirty="0">
                <a:solidFill>
                  <a:srgbClr val="FF0000"/>
                </a:solidFill>
              </a:rPr>
              <a:t>	Test accuracy	0.95</a:t>
            </a:r>
          </a:p>
          <a:p>
            <a:pPr marL="45720" indent="0">
              <a:buFont typeface="Corbel" pitchFamily="34" charset="0"/>
              <a:buNone/>
            </a:pPr>
            <a:r>
              <a:rPr lang="en-US" b="1" dirty="0">
                <a:solidFill>
                  <a:srgbClr val="FF0000"/>
                </a:solidFill>
              </a:rPr>
              <a:t>	</a:t>
            </a:r>
          </a:p>
          <a:p>
            <a:pPr marL="45720" indent="0">
              <a:buFont typeface="Corbel" pitchFamily="34" charset="0"/>
              <a:buNone/>
            </a:pPr>
            <a:endParaRPr lang="en-US" b="1" dirty="0">
              <a:solidFill>
                <a:srgbClr val="7030A0"/>
              </a:solidFill>
            </a:endParaRPr>
          </a:p>
          <a:p>
            <a:pPr marL="45720" indent="0">
              <a:buFont typeface="Corbel" pitchFamily="34" charset="0"/>
              <a:buNone/>
            </a:pPr>
            <a:r>
              <a:rPr lang="en-US" b="1" dirty="0">
                <a:solidFill>
                  <a:srgbClr val="7030A0"/>
                </a:solidFill>
              </a:rPr>
              <a:t>4. Bernoulli Naive Bayes</a:t>
            </a:r>
          </a:p>
          <a:p>
            <a:pPr marL="45720" indent="0">
              <a:buFont typeface="Corbel" pitchFamily="34" charset="0"/>
              <a:buNone/>
            </a:pPr>
            <a:r>
              <a:rPr lang="en-US" b="1" dirty="0">
                <a:solidFill>
                  <a:srgbClr val="FF0000"/>
                </a:solidFill>
              </a:rPr>
              <a:t>              Test accuracy	0.7796</a:t>
            </a:r>
          </a:p>
          <a:p>
            <a:pPr marL="45720" indent="0">
              <a:buFont typeface="Corbel" pitchFamily="34" charset="0"/>
              <a:buNone/>
            </a:pPr>
            <a:r>
              <a:rPr lang="en-US" b="1" dirty="0">
                <a:solidFill>
                  <a:srgbClr val="FF0000"/>
                </a:solidFill>
              </a:rPr>
              <a:t>	</a:t>
            </a: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IN" b="1" dirty="0">
              <a:solidFill>
                <a:srgbClr val="7030A0"/>
              </a:solidFill>
            </a:endParaRPr>
          </a:p>
        </p:txBody>
      </p:sp>
    </p:spTree>
    <p:extLst>
      <p:ext uri="{BB962C8B-B14F-4D97-AF65-F5344CB8AC3E}">
        <p14:creationId xmlns:p14="http://schemas.microsoft.com/office/powerpoint/2010/main" val="133370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4194-B67C-7546-C489-E4A9798989C3}"/>
              </a:ext>
            </a:extLst>
          </p:cNvPr>
          <p:cNvSpPr>
            <a:spLocks noGrp="1"/>
          </p:cNvSpPr>
          <p:nvPr>
            <p:ph type="title"/>
          </p:nvPr>
        </p:nvSpPr>
        <p:spPr>
          <a:xfrm>
            <a:off x="1143000" y="324637"/>
            <a:ext cx="9875520" cy="926647"/>
          </a:xfrm>
        </p:spPr>
        <p:txBody>
          <a:bodyPr/>
          <a:lstStyle/>
          <a:p>
            <a:pPr algn="ctr"/>
            <a:r>
              <a:rPr lang="en-IN" dirty="0"/>
              <a:t>Results </a:t>
            </a:r>
          </a:p>
        </p:txBody>
      </p:sp>
      <p:sp>
        <p:nvSpPr>
          <p:cNvPr id="7" name="Text Placeholder 6">
            <a:extLst>
              <a:ext uri="{FF2B5EF4-FFF2-40B4-BE49-F238E27FC236}">
                <a16:creationId xmlns:a16="http://schemas.microsoft.com/office/drawing/2014/main" id="{DA1821A5-5E06-6CD2-287F-E079B98E66EC}"/>
              </a:ext>
            </a:extLst>
          </p:cNvPr>
          <p:cNvSpPr>
            <a:spLocks noGrp="1"/>
          </p:cNvSpPr>
          <p:nvPr>
            <p:ph type="body" idx="1"/>
          </p:nvPr>
        </p:nvSpPr>
        <p:spPr>
          <a:xfrm>
            <a:off x="774032" y="1063049"/>
            <a:ext cx="4754880" cy="581268"/>
          </a:xfrm>
        </p:spPr>
        <p:txBody>
          <a:bodyPr>
            <a:normAutofit/>
          </a:bodyPr>
          <a:lstStyle/>
          <a:p>
            <a:r>
              <a:rPr lang="en-IN" sz="2000" dirty="0"/>
              <a:t>Before Hyperparameter Tunning</a:t>
            </a:r>
          </a:p>
        </p:txBody>
      </p:sp>
      <p:sp>
        <p:nvSpPr>
          <p:cNvPr id="3" name="Content Placeholder 2">
            <a:extLst>
              <a:ext uri="{FF2B5EF4-FFF2-40B4-BE49-F238E27FC236}">
                <a16:creationId xmlns:a16="http://schemas.microsoft.com/office/drawing/2014/main" id="{7E4D547F-3197-7E71-6282-A5082F22FBF3}"/>
              </a:ext>
            </a:extLst>
          </p:cNvPr>
          <p:cNvSpPr>
            <a:spLocks noGrp="1"/>
          </p:cNvSpPr>
          <p:nvPr>
            <p:ph sz="half" idx="2"/>
          </p:nvPr>
        </p:nvSpPr>
        <p:spPr>
          <a:xfrm>
            <a:off x="774032" y="1532020"/>
            <a:ext cx="5123848" cy="5109411"/>
          </a:xfrm>
        </p:spPr>
        <p:txBody>
          <a:bodyPr>
            <a:normAutofit/>
          </a:bodyPr>
          <a:lstStyle/>
          <a:p>
            <a:pPr marL="45720" indent="0">
              <a:buNone/>
            </a:pPr>
            <a:r>
              <a:rPr lang="en-US" b="1" dirty="0">
                <a:solidFill>
                  <a:srgbClr val="7030A0"/>
                </a:solidFill>
              </a:rPr>
              <a:t>6. Gaussian Naive Bayes</a:t>
            </a:r>
          </a:p>
          <a:p>
            <a:pPr marL="45720" indent="0">
              <a:buNone/>
            </a:pPr>
            <a:r>
              <a:rPr lang="en-US" b="1" dirty="0">
                <a:solidFill>
                  <a:srgbClr val="7030A0"/>
                </a:solidFill>
              </a:rPr>
              <a:t>	</a:t>
            </a:r>
            <a:r>
              <a:rPr lang="en-US" b="1" dirty="0">
                <a:solidFill>
                  <a:srgbClr val="FF0000"/>
                </a:solidFill>
              </a:rPr>
              <a:t>Test accuracy	0.7135</a:t>
            </a:r>
          </a:p>
          <a:p>
            <a:pPr marL="45720" indent="0">
              <a:buNone/>
            </a:pPr>
            <a:r>
              <a:rPr lang="en-US" b="1" dirty="0">
                <a:solidFill>
                  <a:srgbClr val="FF0000"/>
                </a:solidFill>
              </a:rPr>
              <a:t>	</a:t>
            </a:r>
            <a:r>
              <a:rPr lang="en-US" b="1" dirty="0">
                <a:solidFill>
                  <a:srgbClr val="7030A0"/>
                </a:solidFill>
              </a:rPr>
              <a:t>7. KNN classifier</a:t>
            </a:r>
          </a:p>
          <a:p>
            <a:pPr marL="45720" indent="0">
              <a:buNone/>
            </a:pPr>
            <a:r>
              <a:rPr lang="en-US" b="1" dirty="0">
                <a:solidFill>
                  <a:srgbClr val="FF0000"/>
                </a:solidFill>
              </a:rPr>
              <a:t>	Test accuracy	0.753</a:t>
            </a:r>
          </a:p>
          <a:p>
            <a:pPr marL="45720" indent="0">
              <a:buNone/>
            </a:pPr>
            <a:r>
              <a:rPr lang="en-US" b="1" dirty="0">
                <a:solidFill>
                  <a:srgbClr val="FF0000"/>
                </a:solidFill>
              </a:rPr>
              <a:t>	</a:t>
            </a:r>
            <a:endParaRPr lang="en-US" b="1" dirty="0">
              <a:solidFill>
                <a:srgbClr val="7030A0"/>
              </a:solidFill>
            </a:endParaRPr>
          </a:p>
          <a:p>
            <a:pPr marL="45720" indent="0">
              <a:buNone/>
            </a:pPr>
            <a:endParaRPr lang="en-US" b="1" dirty="0">
              <a:solidFill>
                <a:srgbClr val="7030A0"/>
              </a:solidFill>
            </a:endParaRPr>
          </a:p>
          <a:p>
            <a:pPr marL="45720" indent="0">
              <a:buNone/>
            </a:pPr>
            <a:endParaRPr lang="en-IN" b="1" dirty="0">
              <a:solidFill>
                <a:srgbClr val="7030A0"/>
              </a:solidFill>
            </a:endParaRPr>
          </a:p>
        </p:txBody>
      </p:sp>
      <p:sp>
        <p:nvSpPr>
          <p:cNvPr id="8" name="Text Placeholder 7">
            <a:extLst>
              <a:ext uri="{FF2B5EF4-FFF2-40B4-BE49-F238E27FC236}">
                <a16:creationId xmlns:a16="http://schemas.microsoft.com/office/drawing/2014/main" id="{6224A602-4A41-8349-B43B-A52A99B47D85}"/>
              </a:ext>
            </a:extLst>
          </p:cNvPr>
          <p:cNvSpPr>
            <a:spLocks noGrp="1"/>
          </p:cNvSpPr>
          <p:nvPr>
            <p:ph type="body" sz="quarter" idx="3"/>
          </p:nvPr>
        </p:nvSpPr>
        <p:spPr>
          <a:xfrm>
            <a:off x="6196983" y="1063048"/>
            <a:ext cx="4754880" cy="581268"/>
          </a:xfrm>
        </p:spPr>
        <p:txBody>
          <a:bodyPr>
            <a:normAutofit/>
          </a:bodyPr>
          <a:lstStyle/>
          <a:p>
            <a:r>
              <a:rPr lang="en-IN" sz="2000" dirty="0"/>
              <a:t>After Hyperparameter Tunning</a:t>
            </a:r>
          </a:p>
        </p:txBody>
      </p:sp>
      <p:sp>
        <p:nvSpPr>
          <p:cNvPr id="6" name="Content Placeholder 2">
            <a:extLst>
              <a:ext uri="{FF2B5EF4-FFF2-40B4-BE49-F238E27FC236}">
                <a16:creationId xmlns:a16="http://schemas.microsoft.com/office/drawing/2014/main" id="{C3600EBA-A5E7-DE4C-25C4-6DACC99949BC}"/>
              </a:ext>
            </a:extLst>
          </p:cNvPr>
          <p:cNvSpPr txBox="1">
            <a:spLocks/>
          </p:cNvSpPr>
          <p:nvPr/>
        </p:nvSpPr>
        <p:spPr>
          <a:xfrm>
            <a:off x="6196983" y="1532021"/>
            <a:ext cx="4754880" cy="471708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548640" lvl="2" indent="0">
              <a:buNone/>
            </a:pPr>
            <a:endParaRPr lang="en-IN" b="1" dirty="0">
              <a:solidFill>
                <a:srgbClr val="7030A0"/>
              </a:solidFill>
            </a:endParaRPr>
          </a:p>
        </p:txBody>
      </p:sp>
      <p:sp>
        <p:nvSpPr>
          <p:cNvPr id="4" name="Content Placeholder 2">
            <a:extLst>
              <a:ext uri="{FF2B5EF4-FFF2-40B4-BE49-F238E27FC236}">
                <a16:creationId xmlns:a16="http://schemas.microsoft.com/office/drawing/2014/main" id="{3F61B9D1-F876-25E6-3FB4-A147D99400DA}"/>
              </a:ext>
            </a:extLst>
          </p:cNvPr>
          <p:cNvSpPr txBox="1">
            <a:spLocks/>
          </p:cNvSpPr>
          <p:nvPr/>
        </p:nvSpPr>
        <p:spPr>
          <a:xfrm>
            <a:off x="6196983" y="1532020"/>
            <a:ext cx="5123848" cy="510941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b="1" dirty="0">
                <a:solidFill>
                  <a:srgbClr val="7030A0"/>
                </a:solidFill>
              </a:rPr>
              <a:t>6. Gaussian Naive Bayes</a:t>
            </a:r>
          </a:p>
          <a:p>
            <a:pPr marL="45720" indent="0">
              <a:buFont typeface="Corbel" pitchFamily="34" charset="0"/>
              <a:buNone/>
            </a:pPr>
            <a:r>
              <a:rPr lang="en-US" b="1" dirty="0">
                <a:solidFill>
                  <a:srgbClr val="7030A0"/>
                </a:solidFill>
              </a:rPr>
              <a:t>	</a:t>
            </a:r>
            <a:r>
              <a:rPr lang="en-US" b="1" dirty="0">
                <a:solidFill>
                  <a:srgbClr val="FF0000"/>
                </a:solidFill>
              </a:rPr>
              <a:t>Test accuracy	0.935</a:t>
            </a:r>
          </a:p>
          <a:p>
            <a:pPr marL="45720" indent="0">
              <a:buFont typeface="Corbel" pitchFamily="34" charset="0"/>
              <a:buNone/>
            </a:pPr>
            <a:r>
              <a:rPr lang="en-US" b="1" dirty="0">
                <a:solidFill>
                  <a:srgbClr val="FF0000"/>
                </a:solidFill>
              </a:rPr>
              <a:t>	</a:t>
            </a:r>
          </a:p>
          <a:p>
            <a:pPr marL="45720" indent="0">
              <a:buFont typeface="Corbel" pitchFamily="34" charset="0"/>
              <a:buNone/>
            </a:pPr>
            <a:r>
              <a:rPr lang="en-US" b="1" dirty="0">
                <a:solidFill>
                  <a:srgbClr val="7030A0"/>
                </a:solidFill>
              </a:rPr>
              <a:t>7. KNN classifier</a:t>
            </a:r>
          </a:p>
          <a:p>
            <a:pPr marL="45720" indent="0">
              <a:buFont typeface="Corbel" pitchFamily="34" charset="0"/>
              <a:buNone/>
            </a:pPr>
            <a:r>
              <a:rPr lang="en-US" b="1" dirty="0">
                <a:solidFill>
                  <a:srgbClr val="FF0000"/>
                </a:solidFill>
              </a:rPr>
              <a:t>	Test accuracy	0.982</a:t>
            </a:r>
          </a:p>
          <a:p>
            <a:pPr marL="45720" indent="0">
              <a:buFont typeface="Corbel" pitchFamily="34" charset="0"/>
              <a:buNone/>
            </a:pPr>
            <a:r>
              <a:rPr lang="en-US" b="1" dirty="0">
                <a:solidFill>
                  <a:srgbClr val="FF0000"/>
                </a:solidFill>
              </a:rPr>
              <a:t>	</a:t>
            </a: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IN" b="1" dirty="0">
              <a:solidFill>
                <a:srgbClr val="7030A0"/>
              </a:solidFill>
            </a:endParaRPr>
          </a:p>
        </p:txBody>
      </p:sp>
    </p:spTree>
    <p:extLst>
      <p:ext uri="{BB962C8B-B14F-4D97-AF65-F5344CB8AC3E}">
        <p14:creationId xmlns:p14="http://schemas.microsoft.com/office/powerpoint/2010/main" val="667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marL="45720" indent="0" algn="ctr">
              <a:buNone/>
            </a:pPr>
            <a:r>
              <a:rPr lang="en-US" dirty="0"/>
              <a:t>Conclusion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908856" cy="4739996"/>
          </a:xfrm>
        </p:spPr>
        <p:txBody>
          <a:bodyPr>
            <a:normAutofit/>
          </a:bodyPr>
          <a:lstStyle/>
          <a:p>
            <a:pPr marL="45720" indent="0">
              <a:buNone/>
            </a:pPr>
            <a:r>
              <a:rPr lang="en-US" sz="2400" dirty="0">
                <a:solidFill>
                  <a:schemeClr val="bg2">
                    <a:lumMod val="10000"/>
                  </a:schemeClr>
                </a:solidFill>
              </a:rPr>
              <a:t>Through experimental results, it was observed that all models performed well, achieving high accuracies in predicting telecom customer churn.</a:t>
            </a:r>
          </a:p>
          <a:p>
            <a:pPr marL="45720" indent="0">
              <a:buNone/>
            </a:pPr>
            <a:r>
              <a:rPr lang="en-US" sz="2400" b="1" dirty="0">
                <a:solidFill>
                  <a:srgbClr val="7030A0"/>
                </a:solidFill>
              </a:rPr>
              <a:t>  K-Nearest Neighbors (KNN) achieved the highest test accuracy of approximately 98.48% after hyperparameter tuning.</a:t>
            </a:r>
          </a:p>
          <a:p>
            <a:pPr marL="45720" indent="0">
              <a:buNone/>
            </a:pPr>
            <a:r>
              <a:rPr lang="en-US" sz="2400" dirty="0">
                <a:solidFill>
                  <a:schemeClr val="tx1">
                    <a:lumMod val="95000"/>
                    <a:lumOff val="5000"/>
                  </a:schemeClr>
                </a:solidFill>
              </a:rPr>
              <a:t>Models like Random Forest and SVM might offer high accuracy but can be computationally expensive, especially with large datasets. KNN, while performing well, might face scalability issues with increasing data volume.</a:t>
            </a:r>
          </a:p>
          <a:p>
            <a:pPr marL="45720" indent="0">
              <a:buNone/>
            </a:pPr>
            <a:r>
              <a:rPr lang="en-US" sz="2400" dirty="0">
                <a:solidFill>
                  <a:schemeClr val="tx1"/>
                </a:solidFill>
              </a:rPr>
              <a:t>In conclusion, the implementation of accurate churn prediction models empowers telecom companies to strategically address customer retention, ultimately fostering higher satisfaction levels and stronger customer loyalty</a:t>
            </a:r>
          </a:p>
        </p:txBody>
      </p:sp>
    </p:spTree>
    <p:extLst>
      <p:ext uri="{BB962C8B-B14F-4D97-AF65-F5344CB8AC3E}">
        <p14:creationId xmlns:p14="http://schemas.microsoft.com/office/powerpoint/2010/main" val="36856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Abstract</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77500" lnSpcReduction="20000"/>
          </a:bodyPr>
          <a:lstStyle/>
          <a:p>
            <a:pPr marL="45720" indent="0">
              <a:buNone/>
            </a:pPr>
            <a:r>
              <a:rPr lang="en-US" dirty="0">
                <a:solidFill>
                  <a:schemeClr val="bg2">
                    <a:lumMod val="10000"/>
                  </a:schemeClr>
                </a:solidFill>
              </a:rPr>
              <a:t>In the telecommunications sector, customer churn detection stands as a critical area of study, pivotal for businesses in retaining their existing clientele. Churn, denoting the loss of business due to competitors' offers or network-related issues, prompts customers to terminate their service memberships. </a:t>
            </a:r>
          </a:p>
          <a:p>
            <a:pPr marL="45720" indent="0">
              <a:buNone/>
            </a:pPr>
            <a:r>
              <a:rPr lang="en-US" dirty="0">
                <a:solidFill>
                  <a:schemeClr val="bg2">
                    <a:lumMod val="10000"/>
                  </a:schemeClr>
                </a:solidFill>
              </a:rPr>
              <a:t>The churn rate profoundly impacts both the duration of service and a company's future revenue, thereby significantly influencing the lifetime value of a client. Given its direct bearing on industry revenue, organizations are actively seeking predictive models capable of anticipating client attrition.</a:t>
            </a:r>
          </a:p>
          <a:p>
            <a:pPr marL="45720" indent="0">
              <a:buNone/>
            </a:pPr>
            <a:r>
              <a:rPr lang="en-US" dirty="0">
                <a:solidFill>
                  <a:schemeClr val="bg2">
                    <a:lumMod val="10000"/>
                  </a:schemeClr>
                </a:solidFill>
              </a:rPr>
              <a:t>This study presents a machine learning-driven approach to churn prediction, leveraging algorithms to forecast customers likely to discontinue their subscriptions. By harnessing the power of machine learning, businesses can proactively identify at-risk customers, enabling tailored interventions to enhance service quality and mitigate churn. </a:t>
            </a:r>
          </a:p>
          <a:p>
            <a:pPr marL="45720" indent="0">
              <a:buNone/>
            </a:pPr>
            <a:r>
              <a:rPr lang="en-US" dirty="0">
                <a:solidFill>
                  <a:schemeClr val="bg2">
                    <a:lumMod val="10000"/>
                  </a:schemeClr>
                </a:solidFill>
              </a:rPr>
              <a:t>The models employed in this project encompass a diverse array of machine learning techniques, including Random Forest, Support Vector Machine, Logistic Regression, K-Nearest Neighbors, Decision Tree, and Naive Bayes.</a:t>
            </a:r>
          </a:p>
          <a:p>
            <a:pPr marL="45720" indent="0">
              <a:buNone/>
            </a:pPr>
            <a:r>
              <a:rPr lang="en-US" dirty="0">
                <a:solidFill>
                  <a:schemeClr val="bg2">
                    <a:lumMod val="10000"/>
                  </a:schemeClr>
                </a:solidFill>
              </a:rPr>
              <a:t>Feature engineering techniques are employed to extract relevant features from the data source, enhancing the model's predictive performance. </a:t>
            </a:r>
          </a:p>
          <a:p>
            <a:pPr marL="45720" indent="0">
              <a:buNone/>
            </a:pPr>
            <a:r>
              <a:rPr lang="en-US" dirty="0">
                <a:solidFill>
                  <a:schemeClr val="bg2">
                    <a:lumMod val="10000"/>
                  </a:schemeClr>
                </a:solidFill>
              </a:rPr>
              <a:t>Validation of the predictive model is conducted using performance metrics such as accuracy, precision, recall, F1-score and receiver operating characteristic (ROC) analysis.</a:t>
            </a:r>
            <a:endParaRPr lang="en-IN"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Problem Description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lnSpcReduction="10000"/>
          </a:bodyPr>
          <a:lstStyle/>
          <a:p>
            <a:pPr marL="45720" indent="0">
              <a:lnSpc>
                <a:spcPct val="100000"/>
              </a:lnSpc>
              <a:buNone/>
            </a:pPr>
            <a:r>
              <a:rPr lang="en-US" sz="2400" dirty="0">
                <a:solidFill>
                  <a:schemeClr val="bg2">
                    <a:lumMod val="10000"/>
                  </a:schemeClr>
                </a:solidFill>
              </a:rPr>
              <a:t>The </a:t>
            </a:r>
            <a:r>
              <a:rPr lang="en-US" sz="2400" b="1" dirty="0">
                <a:solidFill>
                  <a:schemeClr val="bg2">
                    <a:lumMod val="10000"/>
                  </a:schemeClr>
                </a:solidFill>
              </a:rPr>
              <a:t>aim of this study </a:t>
            </a:r>
            <a:r>
              <a:rPr lang="en-US" sz="2400" dirty="0">
                <a:solidFill>
                  <a:schemeClr val="bg2">
                    <a:lumMod val="10000"/>
                  </a:schemeClr>
                </a:solidFill>
              </a:rPr>
              <a:t>Provide actionable insights and recommendations to telecom companies for reducing churn rate and improving customer retention. </a:t>
            </a:r>
          </a:p>
          <a:p>
            <a:pPr marL="45720" indent="0">
              <a:lnSpc>
                <a:spcPct val="100000"/>
              </a:lnSpc>
              <a:buNone/>
            </a:pPr>
            <a:r>
              <a:rPr lang="en-US" sz="2400" dirty="0">
                <a:solidFill>
                  <a:schemeClr val="bg2">
                    <a:lumMod val="10000"/>
                  </a:schemeClr>
                </a:solidFill>
              </a:rPr>
              <a:t>The core focus of this study is to develop and compare diverse machine learning models tailored for predicting customer churn within the telecommunication sector</a:t>
            </a:r>
          </a:p>
          <a:p>
            <a:pPr marL="45720" indent="0">
              <a:lnSpc>
                <a:spcPct val="100000"/>
              </a:lnSpc>
              <a:buNone/>
            </a:pPr>
            <a:r>
              <a:rPr lang="en-US" sz="2400" dirty="0">
                <a:solidFill>
                  <a:schemeClr val="bg2">
                    <a:lumMod val="10000"/>
                  </a:schemeClr>
                </a:solidFill>
              </a:rPr>
              <a:t>Additionally, it seeks to meticulously assess the efficacy of various machine learning algorithms in accurately forecasting churn patterns.. </a:t>
            </a:r>
          </a:p>
          <a:p>
            <a:pPr marL="45720" indent="0">
              <a:lnSpc>
                <a:spcPct val="100000"/>
              </a:lnSpc>
              <a:buNone/>
            </a:pPr>
            <a:r>
              <a:rPr lang="en-US" sz="2400" dirty="0">
                <a:solidFill>
                  <a:schemeClr val="bg2">
                    <a:lumMod val="10000"/>
                  </a:schemeClr>
                </a:solidFill>
              </a:rPr>
              <a:t>Ultimately, the study endeavors to furnish telecom companies with actionable insights and strategic recommendations aimed at curbing churn rates and enhancing customer retention strategies.</a:t>
            </a:r>
            <a:br>
              <a:rPr lang="en-US" sz="2400" dirty="0">
                <a:solidFill>
                  <a:schemeClr val="bg2">
                    <a:lumMod val="10000"/>
                  </a:schemeClr>
                </a:solidFill>
              </a:rPr>
            </a:br>
            <a:endParaRPr lang="en-US" sz="2400" b="1" dirty="0">
              <a:solidFill>
                <a:srgbClr val="ACCBF9">
                  <a:lumMod val="10000"/>
                </a:srgbClr>
              </a:solidFill>
            </a:endParaRPr>
          </a:p>
        </p:txBody>
      </p:sp>
    </p:spTree>
    <p:extLst>
      <p:ext uri="{BB962C8B-B14F-4D97-AF65-F5344CB8AC3E}">
        <p14:creationId xmlns:p14="http://schemas.microsoft.com/office/powerpoint/2010/main" val="274725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Data Overview</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008530" y="1204102"/>
            <a:ext cx="9872871" cy="4748463"/>
          </a:xfrm>
        </p:spPr>
        <p:txBody>
          <a:bodyPr>
            <a:normAutofit fontScale="85000" lnSpcReduction="20000"/>
          </a:bodyPr>
          <a:lstStyle/>
          <a:p>
            <a:pPr marL="45720" indent="0">
              <a:buNone/>
            </a:pPr>
            <a:r>
              <a:rPr lang="en-US" sz="2400" dirty="0">
                <a:solidFill>
                  <a:schemeClr val="bg2">
                    <a:lumMod val="10000"/>
                  </a:schemeClr>
                </a:solidFill>
              </a:rPr>
              <a:t>In late 2009 and early 2010, the United States undertook the National Telecommunications Customer Survey, aimed at understanding customer behaviors and preferences within the telecom industry. This comprehensive phone survey delved into various aspects, including telecom service usage, satisfaction levels, and preferences for plans and pricing</a:t>
            </a:r>
          </a:p>
          <a:p>
            <a:pPr marL="45720" indent="0">
              <a:buNone/>
            </a:pPr>
            <a:r>
              <a:rPr lang="en-US" sz="2400" dirty="0">
                <a:solidFill>
                  <a:schemeClr val="bg2">
                    <a:lumMod val="10000"/>
                  </a:schemeClr>
                </a:solidFill>
              </a:rPr>
              <a:t>The National Telecommunications Customer Survey also probed respondents about their social, economic, and demographic backgrounds, along with their views on illness risks, vaccine efficacy, and transmission mitigation behaviors. This holistic approach enriched insights for telecom companies to tailor services effectively.</a:t>
            </a:r>
          </a:p>
          <a:p>
            <a:pPr marL="45720" indent="0">
              <a:buNone/>
            </a:pPr>
            <a:r>
              <a:rPr lang="en-US" sz="2400" b="1" dirty="0">
                <a:solidFill>
                  <a:schemeClr val="bg2">
                    <a:lumMod val="10000"/>
                  </a:schemeClr>
                </a:solidFill>
              </a:rPr>
              <a:t>Data source: </a:t>
            </a:r>
            <a:r>
              <a:rPr lang="en-US" sz="2400" dirty="0">
                <a:solidFill>
                  <a:schemeClr val="bg2">
                    <a:lumMod val="10000"/>
                  </a:schemeClr>
                </a:solidFill>
              </a:rPr>
              <a:t>The telecom survey data was sourced from the Telecom Data Institute, a leading authority in telecommunications research and analysis, ensuring robust and reliable findings.</a:t>
            </a:r>
          </a:p>
          <a:p>
            <a:pPr marL="45720" indent="0">
              <a:buNone/>
            </a:pPr>
            <a:r>
              <a:rPr lang="en-US" sz="2400" dirty="0">
                <a:solidFill>
                  <a:schemeClr val="bg2">
                    <a:lumMod val="10000"/>
                  </a:schemeClr>
                </a:solidFill>
                <a:hlinkClick r:id="rId2"/>
              </a:rPr>
              <a:t>https://www.kaggle.com/code/farazrahman/telco-customer-churn-logisticregression/notebook</a:t>
            </a:r>
            <a:endParaRPr lang="en-US" sz="2400" dirty="0">
              <a:solidFill>
                <a:schemeClr val="bg2">
                  <a:lumMod val="10000"/>
                </a:schemeClr>
              </a:solidFill>
            </a:endParaRPr>
          </a:p>
          <a:p>
            <a:pPr marL="45720" indent="0">
              <a:buNone/>
            </a:pPr>
            <a:r>
              <a:rPr lang="en-US" sz="2400" dirty="0">
                <a:solidFill>
                  <a:schemeClr val="bg2">
                    <a:lumMod val="10000"/>
                  </a:schemeClr>
                </a:solidFill>
              </a:rPr>
              <a:t>The telecom survey data explores customers' subscription status and usage patterns, alongside their demographic, behavioral, and satisfaction factors.</a:t>
            </a:r>
          </a:p>
          <a:p>
            <a:pPr marL="45720" indent="0">
              <a:buNone/>
            </a:pPr>
            <a:r>
              <a:rPr lang="en-US" dirty="0">
                <a:solidFill>
                  <a:schemeClr val="tx1"/>
                </a:solidFill>
              </a:rPr>
              <a:t>The total number of responses in the provided telecom dataset is 7043, offering a substantial amount of data for analysis and insights.</a:t>
            </a:r>
          </a:p>
        </p:txBody>
      </p:sp>
    </p:spTree>
    <p:extLst>
      <p:ext uri="{BB962C8B-B14F-4D97-AF65-F5344CB8AC3E}">
        <p14:creationId xmlns:p14="http://schemas.microsoft.com/office/powerpoint/2010/main" val="127315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lnSpcReduction="10000"/>
          </a:bodyPr>
          <a:lstStyle/>
          <a:p>
            <a:pPr marL="45720" indent="0">
              <a:buNone/>
            </a:pPr>
            <a:r>
              <a:rPr lang="en-US" dirty="0">
                <a:solidFill>
                  <a:schemeClr val="bg2">
                    <a:lumMod val="10000"/>
                  </a:schemeClr>
                </a:solidFill>
              </a:rPr>
              <a:t>Out of the 21 columns in the dataset, only relevant features were retained for prediction purposes. The </a:t>
            </a:r>
            <a:r>
              <a:rPr lang="en-US" dirty="0" err="1">
                <a:solidFill>
                  <a:schemeClr val="bg2">
                    <a:lumMod val="10000"/>
                  </a:schemeClr>
                </a:solidFill>
              </a:rPr>
              <a:t>customer_ID</a:t>
            </a:r>
            <a:r>
              <a:rPr lang="en-US" dirty="0">
                <a:solidFill>
                  <a:schemeClr val="bg2">
                    <a:lumMod val="10000"/>
                  </a:schemeClr>
                </a:solidFill>
              </a:rPr>
              <a:t> column was excluded from the analysis, resulting in a streamlined dataset ready for predictive modeling with 20 relevant columns. Additionally, columns such as </a:t>
            </a:r>
            <a:r>
              <a:rPr lang="en-US" dirty="0" err="1">
                <a:solidFill>
                  <a:schemeClr val="bg2">
                    <a:lumMod val="10000"/>
                  </a:schemeClr>
                </a:solidFill>
              </a:rPr>
              <a:t>MonthlyCharges</a:t>
            </a:r>
            <a:r>
              <a:rPr lang="en-US" dirty="0">
                <a:solidFill>
                  <a:schemeClr val="bg2">
                    <a:lumMod val="10000"/>
                  </a:schemeClr>
                </a:solidFill>
              </a:rPr>
              <a:t>, </a:t>
            </a:r>
            <a:r>
              <a:rPr lang="en-US" dirty="0" err="1">
                <a:solidFill>
                  <a:schemeClr val="bg2">
                    <a:lumMod val="10000"/>
                  </a:schemeClr>
                </a:solidFill>
              </a:rPr>
              <a:t>InternetService</a:t>
            </a:r>
            <a:r>
              <a:rPr lang="en-US" dirty="0">
                <a:solidFill>
                  <a:schemeClr val="bg2">
                    <a:lumMod val="10000"/>
                  </a:schemeClr>
                </a:solidFill>
              </a:rPr>
              <a:t>, and Contract were selected for their importance in predicting customer behavior and satisfaction.</a:t>
            </a:r>
          </a:p>
          <a:p>
            <a:pPr marL="45720" indent="0">
              <a:buNone/>
            </a:pPr>
            <a:r>
              <a:rPr lang="en-US" dirty="0">
                <a:solidFill>
                  <a:schemeClr val="bg2">
                    <a:lumMod val="10000"/>
                  </a:schemeClr>
                </a:solidFill>
              </a:rPr>
              <a:t>After dropping the rest of the features,20 features were left for model building. </a:t>
            </a:r>
          </a:p>
          <a:p>
            <a:pPr marL="45720" indent="0">
              <a:buNone/>
            </a:pPr>
            <a:r>
              <a:rPr lang="en-US" b="1" dirty="0">
                <a:solidFill>
                  <a:srgbClr val="7030A0"/>
                </a:solidFill>
              </a:rPr>
              <a:t>Data Cleaning:</a:t>
            </a:r>
          </a:p>
          <a:p>
            <a:r>
              <a:rPr lang="en-US" dirty="0"/>
              <a:t>Checking Null Values:</a:t>
            </a:r>
          </a:p>
          <a:p>
            <a:pPr marL="590400"/>
            <a:r>
              <a:rPr lang="en-US" dirty="0">
                <a:solidFill>
                  <a:schemeClr val="bg2">
                    <a:lumMod val="75000"/>
                  </a:schemeClr>
                </a:solidFill>
              </a:rPr>
              <a:t>There are no null values found in the dataset so proceed accordingly.</a:t>
            </a:r>
          </a:p>
          <a:p>
            <a:pPr marL="230400"/>
            <a:r>
              <a:rPr lang="en-US" dirty="0"/>
              <a:t>Dropping Column :</a:t>
            </a:r>
          </a:p>
          <a:p>
            <a:pPr marL="590400"/>
            <a:r>
              <a:rPr lang="en-US" dirty="0">
                <a:solidFill>
                  <a:schemeClr val="bg2">
                    <a:lumMod val="75000"/>
                  </a:schemeClr>
                </a:solidFill>
              </a:rPr>
              <a:t>Dropping the column which is not used for the model building and proceed after this.</a:t>
            </a:r>
          </a:p>
        </p:txBody>
      </p:sp>
    </p:spTree>
    <p:extLst>
      <p:ext uri="{BB962C8B-B14F-4D97-AF65-F5344CB8AC3E}">
        <p14:creationId xmlns:p14="http://schemas.microsoft.com/office/powerpoint/2010/main" val="381856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b="1" dirty="0">
                <a:solidFill>
                  <a:srgbClr val="7030A0"/>
                </a:solidFill>
              </a:rPr>
              <a:t>Exploratory Data Analysis</a:t>
            </a:r>
          </a:p>
          <a:p>
            <a:pPr marL="590400"/>
            <a:r>
              <a:rPr lang="en-US" b="1" dirty="0" err="1">
                <a:solidFill>
                  <a:srgbClr val="002060"/>
                </a:solidFill>
              </a:rPr>
              <a:t>PaymentMethod</a:t>
            </a:r>
            <a:r>
              <a:rPr lang="en-US" b="1" dirty="0">
                <a:solidFill>
                  <a:srgbClr val="002060"/>
                </a:solidFill>
              </a:rPr>
              <a:t>     </a:t>
            </a: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407520" indent="0">
              <a:buNone/>
            </a:pPr>
            <a:r>
              <a:rPr lang="en-US" dirty="0">
                <a:solidFill>
                  <a:schemeClr val="tx1"/>
                </a:solidFill>
              </a:rPr>
              <a:t>	More than 1000 have done payment through Electronic check.</a:t>
            </a:r>
          </a:p>
        </p:txBody>
      </p:sp>
      <p:pic>
        <p:nvPicPr>
          <p:cNvPr id="6" name="Picture 5">
            <a:extLst>
              <a:ext uri="{FF2B5EF4-FFF2-40B4-BE49-F238E27FC236}">
                <a16:creationId xmlns:a16="http://schemas.microsoft.com/office/drawing/2014/main" id="{08764D73-70EE-9F62-0C2B-152378CE377F}"/>
              </a:ext>
            </a:extLst>
          </p:cNvPr>
          <p:cNvPicPr>
            <a:picLocks noChangeAspect="1"/>
          </p:cNvPicPr>
          <p:nvPr/>
        </p:nvPicPr>
        <p:blipFill>
          <a:blip r:embed="rId2"/>
          <a:stretch>
            <a:fillRect/>
          </a:stretch>
        </p:blipFill>
        <p:spPr>
          <a:xfrm>
            <a:off x="2778963" y="2325100"/>
            <a:ext cx="6293319" cy="2375451"/>
          </a:xfrm>
          <a:prstGeom prst="rect">
            <a:avLst/>
          </a:prstGeom>
        </p:spPr>
      </p:pic>
    </p:spTree>
    <p:extLst>
      <p:ext uri="{BB962C8B-B14F-4D97-AF65-F5344CB8AC3E}">
        <p14:creationId xmlns:p14="http://schemas.microsoft.com/office/powerpoint/2010/main" val="169754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997116"/>
          </a:xfrm>
        </p:spPr>
        <p:txBody>
          <a:bodyPr>
            <a:normAutofit/>
          </a:bodyPr>
          <a:lstStyle/>
          <a:p>
            <a:pPr marL="45720" indent="0">
              <a:buNone/>
            </a:pPr>
            <a:r>
              <a:rPr lang="en-US" b="1" dirty="0">
                <a:solidFill>
                  <a:srgbClr val="7030A0"/>
                </a:solidFill>
              </a:rPr>
              <a:t>Exploratory Data Analysis</a:t>
            </a:r>
          </a:p>
          <a:p>
            <a:pPr marL="590400"/>
            <a:r>
              <a:rPr lang="en-US" b="1" dirty="0">
                <a:solidFill>
                  <a:srgbClr val="002060"/>
                </a:solidFill>
              </a:rPr>
              <a:t>Tenure by customer</a:t>
            </a: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407520" indent="0">
              <a:buNone/>
            </a:pPr>
            <a:endParaRPr lang="en-US" b="1" dirty="0">
              <a:solidFill>
                <a:srgbClr val="002060"/>
              </a:solidFill>
            </a:endParaRPr>
          </a:p>
          <a:p>
            <a:pPr marL="407520" indent="0">
              <a:buNone/>
            </a:pPr>
            <a:r>
              <a:rPr lang="en-US" sz="1500" dirty="0">
                <a:solidFill>
                  <a:schemeClr val="tx1"/>
                </a:solidFill>
              </a:rPr>
              <a:t>The number of non-churned customers (blue bars) remains relatively consistent around 400-500 across different tenure values from 10 to 60.</a:t>
            </a:r>
          </a:p>
          <a:p>
            <a:pPr marL="407520" indent="0">
              <a:buNone/>
            </a:pPr>
            <a:r>
              <a:rPr lang="en-US" sz="1600" dirty="0">
                <a:solidFill>
                  <a:schemeClr val="tx1"/>
                </a:solidFill>
              </a:rPr>
              <a:t>At tenure of 70, there are around 900 non-churned customers (tall blue bar) and only around 100 churned customers (short red bar), indicating high retention for longer-tenured customers.</a:t>
            </a:r>
          </a:p>
        </p:txBody>
      </p:sp>
      <p:pic>
        <p:nvPicPr>
          <p:cNvPr id="6" name="Picture 5">
            <a:extLst>
              <a:ext uri="{FF2B5EF4-FFF2-40B4-BE49-F238E27FC236}">
                <a16:creationId xmlns:a16="http://schemas.microsoft.com/office/drawing/2014/main" id="{2B72DF02-B13D-AB7D-4AAA-FEEA4586D2B3}"/>
              </a:ext>
            </a:extLst>
          </p:cNvPr>
          <p:cNvPicPr>
            <a:picLocks noChangeAspect="1"/>
          </p:cNvPicPr>
          <p:nvPr/>
        </p:nvPicPr>
        <p:blipFill>
          <a:blip r:embed="rId2"/>
          <a:stretch>
            <a:fillRect/>
          </a:stretch>
        </p:blipFill>
        <p:spPr>
          <a:xfrm>
            <a:off x="3389594" y="2103121"/>
            <a:ext cx="4606924" cy="2503763"/>
          </a:xfrm>
          <a:prstGeom prst="rect">
            <a:avLst/>
          </a:prstGeom>
        </p:spPr>
      </p:pic>
    </p:spTree>
    <p:extLst>
      <p:ext uri="{BB962C8B-B14F-4D97-AF65-F5344CB8AC3E}">
        <p14:creationId xmlns:p14="http://schemas.microsoft.com/office/powerpoint/2010/main" val="7710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277906" y="1165412"/>
            <a:ext cx="8541052" cy="5323566"/>
          </a:xfrm>
        </p:spPr>
        <p:txBody>
          <a:bodyPr>
            <a:normAutofit fontScale="55000" lnSpcReduction="20000"/>
          </a:bodyPr>
          <a:lstStyle/>
          <a:p>
            <a:pPr marL="45720" indent="0">
              <a:buNone/>
            </a:pPr>
            <a:r>
              <a:rPr lang="en-US" sz="4400" b="1" dirty="0">
                <a:solidFill>
                  <a:srgbClr val="7030A0"/>
                </a:solidFill>
              </a:rPr>
              <a:t>Exploratory Data Analysis</a:t>
            </a:r>
          </a:p>
          <a:p>
            <a:r>
              <a:rPr lang="en-US" sz="4400" b="1" dirty="0" err="1">
                <a:solidFill>
                  <a:srgbClr val="002060"/>
                </a:solidFill>
              </a:rPr>
              <a:t>Montly</a:t>
            </a:r>
            <a:r>
              <a:rPr lang="en-US" sz="4400" b="1" dirty="0">
                <a:solidFill>
                  <a:srgbClr val="002060"/>
                </a:solidFill>
              </a:rPr>
              <a:t> Charges by Customer</a:t>
            </a:r>
          </a:p>
          <a:p>
            <a:pPr marL="45720" indent="0">
              <a:buNone/>
            </a:pPr>
            <a:endParaRPr lang="en-US" sz="4400" b="1" dirty="0">
              <a:solidFill>
                <a:srgbClr val="002060"/>
              </a:solidFill>
            </a:endParaRPr>
          </a:p>
          <a:p>
            <a:pPr lvl="1"/>
            <a:r>
              <a:rPr lang="en-US" sz="4400" dirty="0">
                <a:solidFill>
                  <a:schemeClr val="tx1"/>
                </a:solidFill>
              </a:rPr>
              <a:t>Higher monthly charges (&gt; 60) correlate with increased customer churn, evident in taller red bars compared to shorter blue bars, indicating a potential influence of pricing on churn rates.</a:t>
            </a:r>
          </a:p>
          <a:p>
            <a:pPr marL="274320" lvl="1" indent="0">
              <a:buNone/>
            </a:pPr>
            <a:endParaRPr lang="en-US" sz="4400" dirty="0">
              <a:solidFill>
                <a:schemeClr val="tx1"/>
              </a:solidFill>
            </a:endParaRPr>
          </a:p>
          <a:p>
            <a:r>
              <a:rPr lang="en-US" sz="4400" b="1" dirty="0">
                <a:solidFill>
                  <a:srgbClr val="002060"/>
                </a:solidFill>
              </a:rPr>
              <a:t>Total Charges by Customer</a:t>
            </a:r>
          </a:p>
          <a:p>
            <a:endParaRPr lang="en-US" sz="4400" b="1" dirty="0">
              <a:solidFill>
                <a:srgbClr val="002060"/>
              </a:solidFill>
            </a:endParaRPr>
          </a:p>
          <a:p>
            <a:pPr lvl="1"/>
            <a:r>
              <a:rPr lang="en-US" sz="4400" dirty="0">
                <a:solidFill>
                  <a:schemeClr val="tx1"/>
                </a:solidFill>
              </a:rPr>
              <a:t>Beyond 4000 in total charges, a reversal occurs in the trend, with notably taller blue bars representing customers not churning, in contrast to shorter red bars indicating churned customers.</a:t>
            </a:r>
            <a:endParaRPr lang="en-US" b="1" dirty="0">
              <a:solidFill>
                <a:srgbClr val="002060"/>
              </a:solidFill>
            </a:endParaRPr>
          </a:p>
          <a:p>
            <a:pPr marL="407520" indent="0">
              <a:buNone/>
            </a:pPr>
            <a:r>
              <a:rPr lang="en-US" dirty="0">
                <a:solidFill>
                  <a:schemeClr val="tx1"/>
                </a:solidFill>
              </a:rPr>
              <a:t>	</a:t>
            </a:r>
            <a:endParaRPr lang="en-US" sz="1600" dirty="0">
              <a:solidFill>
                <a:schemeClr val="tx1"/>
              </a:solidFill>
            </a:endParaRPr>
          </a:p>
        </p:txBody>
      </p:sp>
      <p:pic>
        <p:nvPicPr>
          <p:cNvPr id="6" name="Picture 5">
            <a:extLst>
              <a:ext uri="{FF2B5EF4-FFF2-40B4-BE49-F238E27FC236}">
                <a16:creationId xmlns:a16="http://schemas.microsoft.com/office/drawing/2014/main" id="{06F53EB1-0FD7-02B2-A4DE-C5D8A8A44450}"/>
              </a:ext>
            </a:extLst>
          </p:cNvPr>
          <p:cNvPicPr>
            <a:picLocks noChangeAspect="1"/>
          </p:cNvPicPr>
          <p:nvPr/>
        </p:nvPicPr>
        <p:blipFill>
          <a:blip r:embed="rId2"/>
          <a:stretch>
            <a:fillRect/>
          </a:stretch>
        </p:blipFill>
        <p:spPr>
          <a:xfrm>
            <a:off x="8570260" y="750327"/>
            <a:ext cx="3307644" cy="2369618"/>
          </a:xfrm>
          <a:prstGeom prst="rect">
            <a:avLst/>
          </a:prstGeom>
        </p:spPr>
      </p:pic>
      <p:pic>
        <p:nvPicPr>
          <p:cNvPr id="9" name="Picture 8">
            <a:extLst>
              <a:ext uri="{FF2B5EF4-FFF2-40B4-BE49-F238E27FC236}">
                <a16:creationId xmlns:a16="http://schemas.microsoft.com/office/drawing/2014/main" id="{E456E767-8756-6A49-DD4E-E5F9D6E923A4}"/>
              </a:ext>
            </a:extLst>
          </p:cNvPr>
          <p:cNvPicPr>
            <a:picLocks noChangeAspect="1"/>
          </p:cNvPicPr>
          <p:nvPr/>
        </p:nvPicPr>
        <p:blipFill>
          <a:blip r:embed="rId3"/>
          <a:stretch>
            <a:fillRect/>
          </a:stretch>
        </p:blipFill>
        <p:spPr>
          <a:xfrm>
            <a:off x="8818957" y="3264271"/>
            <a:ext cx="3095138" cy="3080381"/>
          </a:xfrm>
          <a:prstGeom prst="rect">
            <a:avLst/>
          </a:prstGeom>
        </p:spPr>
      </p:pic>
    </p:spTree>
    <p:extLst>
      <p:ext uri="{BB962C8B-B14F-4D97-AF65-F5344CB8AC3E}">
        <p14:creationId xmlns:p14="http://schemas.microsoft.com/office/powerpoint/2010/main" val="6523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958788" y="1437184"/>
            <a:ext cx="8655424" cy="4748463"/>
          </a:xfrm>
        </p:spPr>
        <p:txBody>
          <a:bodyPr>
            <a:normAutofit/>
          </a:bodyPr>
          <a:lstStyle/>
          <a:p>
            <a:pPr marL="45720" indent="0">
              <a:buNone/>
            </a:pPr>
            <a:r>
              <a:rPr lang="en-US" b="1" dirty="0">
                <a:solidFill>
                  <a:srgbClr val="7030A0"/>
                </a:solidFill>
              </a:rPr>
              <a:t>Model Evaluation</a:t>
            </a:r>
          </a:p>
          <a:p>
            <a:r>
              <a:rPr lang="en-US" dirty="0">
                <a:solidFill>
                  <a:schemeClr val="bg2">
                    <a:lumMod val="10000"/>
                  </a:schemeClr>
                </a:solidFill>
              </a:rPr>
              <a:t>The training and testing data was split in the ratio of 80:20.</a:t>
            </a:r>
          </a:p>
          <a:p>
            <a:r>
              <a:rPr lang="en-US" dirty="0">
                <a:solidFill>
                  <a:schemeClr val="bg2">
                    <a:lumMod val="10000"/>
                  </a:schemeClr>
                </a:solidFill>
              </a:rPr>
              <a:t>A variety of different models were applied  to find the most accurate model.</a:t>
            </a:r>
          </a:p>
          <a:p>
            <a:r>
              <a:rPr lang="en-US" dirty="0">
                <a:solidFill>
                  <a:schemeClr val="bg2">
                    <a:lumMod val="10000"/>
                  </a:schemeClr>
                </a:solidFill>
              </a:rPr>
              <a:t>First the accuracy score, precision score, f1 score, recall and roc-</a:t>
            </a:r>
            <a:r>
              <a:rPr lang="en-US" dirty="0" err="1">
                <a:solidFill>
                  <a:schemeClr val="bg2">
                    <a:lumMod val="10000"/>
                  </a:schemeClr>
                </a:solidFill>
              </a:rPr>
              <a:t>auc</a:t>
            </a:r>
            <a:r>
              <a:rPr lang="en-US" dirty="0">
                <a:solidFill>
                  <a:schemeClr val="bg2">
                    <a:lumMod val="10000"/>
                  </a:schemeClr>
                </a:solidFill>
              </a:rPr>
              <a:t> curve was examined for each model without any hyperparameters.</a:t>
            </a:r>
          </a:p>
          <a:p>
            <a:r>
              <a:rPr lang="en-US" dirty="0">
                <a:solidFill>
                  <a:schemeClr val="bg2">
                    <a:lumMod val="10000"/>
                  </a:schemeClr>
                </a:solidFill>
              </a:rPr>
              <a:t>After that hyperparameters were tunned.</a:t>
            </a:r>
          </a:p>
          <a:p>
            <a:r>
              <a:rPr lang="en-US" dirty="0">
                <a:solidFill>
                  <a:schemeClr val="bg2">
                    <a:lumMod val="10000"/>
                  </a:schemeClr>
                </a:solidFill>
              </a:rPr>
              <a:t>To find the hyperparameters for each </a:t>
            </a:r>
          </a:p>
          <a:p>
            <a:pPr marL="45720" indent="0">
              <a:buNone/>
            </a:pPr>
            <a:r>
              <a:rPr lang="en-US" dirty="0">
                <a:solidFill>
                  <a:schemeClr val="bg2">
                    <a:lumMod val="10000"/>
                  </a:schemeClr>
                </a:solidFill>
              </a:rPr>
              <a:t>   model </a:t>
            </a:r>
            <a:r>
              <a:rPr lang="en-US" dirty="0" err="1">
                <a:solidFill>
                  <a:schemeClr val="bg2">
                    <a:lumMod val="10000"/>
                  </a:schemeClr>
                </a:solidFill>
              </a:rPr>
              <a:t>GridSearchCV</a:t>
            </a:r>
            <a:r>
              <a:rPr lang="en-US" dirty="0">
                <a:solidFill>
                  <a:schemeClr val="bg2">
                    <a:lumMod val="10000"/>
                  </a:schemeClr>
                </a:solidFill>
              </a:rPr>
              <a:t> was used to find</a:t>
            </a:r>
          </a:p>
          <a:p>
            <a:pPr marL="45720" indent="0">
              <a:buNone/>
            </a:pPr>
            <a:r>
              <a:rPr lang="en-US" dirty="0">
                <a:solidFill>
                  <a:schemeClr val="bg2">
                    <a:lumMod val="10000"/>
                  </a:schemeClr>
                </a:solidFill>
              </a:rPr>
              <a:t>   the best combinations for each model. </a:t>
            </a:r>
          </a:p>
        </p:txBody>
      </p:sp>
    </p:spTree>
    <p:extLst>
      <p:ext uri="{BB962C8B-B14F-4D97-AF65-F5344CB8AC3E}">
        <p14:creationId xmlns:p14="http://schemas.microsoft.com/office/powerpoint/2010/main" val="63909319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CA70E-ED75-4FF0-A862-8EF12B737755}">
  <ds:schemaRefs>
    <ds:schemaRef ds:uri="http://purl.org/dc/terms/"/>
    <ds:schemaRef ds:uri="http://schemas.microsoft.com/office/2006/documentManagement/types"/>
    <ds:schemaRef ds:uri="16c05727-aa75-4e4a-9b5f-8a80a1165891"/>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1007</TotalTime>
  <Words>1218</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Corbel</vt:lpstr>
      <vt:lpstr>Rockwell</vt:lpstr>
      <vt:lpstr>Tahoma</vt:lpstr>
      <vt:lpstr>Basis</vt:lpstr>
      <vt:lpstr>INT355  ML PROJECT CUSTOMER CHURN PREDICTION USING MACHINE LEARNING</vt:lpstr>
      <vt:lpstr>Abstract</vt:lpstr>
      <vt:lpstr>Problem Description</vt:lpstr>
      <vt:lpstr>Data Overview</vt:lpstr>
      <vt:lpstr>Methodology</vt:lpstr>
      <vt:lpstr>Methodology</vt:lpstr>
      <vt:lpstr>Methodology</vt:lpstr>
      <vt:lpstr>Methodology</vt:lpstr>
      <vt:lpstr>Methodology</vt:lpstr>
      <vt:lpstr>Results</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INT353 CA-3 EDA PROJECT</dc:title>
  <dc:creator>NIKHIL KAUNDAL</dc:creator>
  <cp:lastModifiedBy>aman verma</cp:lastModifiedBy>
  <cp:revision>24</cp:revision>
  <dcterms:created xsi:type="dcterms:W3CDTF">2023-11-10T10:16:48Z</dcterms:created>
  <dcterms:modified xsi:type="dcterms:W3CDTF">2024-05-16T08:05:46Z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