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8" r:id="rId4"/>
  </p:sldMasterIdLst>
  <p:notesMasterIdLst>
    <p:notesMasterId r:id="rId21"/>
  </p:notesMasterIdLst>
  <p:handoutMasterIdLst>
    <p:handoutMasterId r:id="rId22"/>
  </p:handoutMasterIdLst>
  <p:sldIdLst>
    <p:sldId id="256" r:id="rId5"/>
    <p:sldId id="260" r:id="rId6"/>
    <p:sldId id="263" r:id="rId7"/>
    <p:sldId id="262" r:id="rId8"/>
    <p:sldId id="264" r:id="rId9"/>
    <p:sldId id="265" r:id="rId10"/>
    <p:sldId id="266" r:id="rId11"/>
    <p:sldId id="267" r:id="rId12"/>
    <p:sldId id="268" r:id="rId13"/>
    <p:sldId id="270" r:id="rId14"/>
    <p:sldId id="269" r:id="rId15"/>
    <p:sldId id="272" r:id="rId16"/>
    <p:sldId id="273" r:id="rId17"/>
    <p:sldId id="276"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3707" autoAdjust="0"/>
  </p:normalViewPr>
  <p:slideViewPr>
    <p:cSldViewPr snapToGrid="0">
      <p:cViewPr varScale="1">
        <p:scale>
          <a:sx n="85" d="100"/>
          <a:sy n="85" d="100"/>
        </p:scale>
        <p:origin x="547" y="62"/>
      </p:cViewPr>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0B7FD6-6B50-4C58-994F-82DC621427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5CC7F2D-6B16-4B88-A4F8-ABD5316B4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DC69-60C3-4CF7-A135-6E702ECCE0F0}" type="datetimeFigureOut">
              <a:rPr lang="en-US" smtClean="0"/>
              <a:t>11/18/2023</a:t>
            </a:fld>
            <a:endParaRPr lang="en-US" dirty="0"/>
          </a:p>
        </p:txBody>
      </p:sp>
      <p:sp>
        <p:nvSpPr>
          <p:cNvPr id="4" name="Footer Placeholder 3">
            <a:extLst>
              <a:ext uri="{FF2B5EF4-FFF2-40B4-BE49-F238E27FC236}">
                <a16:creationId xmlns:a16="http://schemas.microsoft.com/office/drawing/2014/main" id="{F94CEF1E-1ACC-48D0-92B3-CB3D4FED50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F188B4-83B8-4C82-AFAC-DC1E415458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A9FFBD-F123-4881-BC93-591827BC61E0}" type="slidenum">
              <a:rPr lang="en-US" smtClean="0"/>
              <a:t>‹#›</a:t>
            </a:fld>
            <a:endParaRPr lang="en-US" dirty="0"/>
          </a:p>
        </p:txBody>
      </p:sp>
    </p:spTree>
    <p:extLst>
      <p:ext uri="{BB962C8B-B14F-4D97-AF65-F5344CB8AC3E}">
        <p14:creationId xmlns:p14="http://schemas.microsoft.com/office/powerpoint/2010/main" val="1736621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3EC7B-6C72-4FBB-87DF-2BD2CB7DC1E6}" type="datetimeFigureOut">
              <a:rPr lang="en-US" smtClean="0"/>
              <a:t>11/18/2023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Are your classroom colors different than what you see in this template? That’s OK! Click on Design -&gt; Variants (the down arrow) -&gt; Pick the color scheme that works for you!</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Feel free to change any “You will…” and “I will…” statements to ensure they align with your classroom procedures and rules!</a:t>
            </a:r>
          </a:p>
        </p:txBody>
      </p:sp>
      <p:sp>
        <p:nvSpPr>
          <p:cNvPr id="4" name="Slide Number Placeholder 3"/>
          <p:cNvSpPr>
            <a:spLocks noGrp="1"/>
          </p:cNvSpPr>
          <p:nvPr>
            <p:ph type="sldNum" sz="quarter" idx="10"/>
          </p:nvPr>
        </p:nvSpPr>
        <p:spPr/>
        <p:txBody>
          <a:bodyPr/>
          <a:lstStyle/>
          <a:p>
            <a:fld id="{B262A795-6F94-4A96-B820-B9038480D048}" type="slidenum">
              <a:rPr lang="en-US" smtClean="0"/>
              <a:t>1</a:t>
            </a:fld>
            <a:endParaRPr lang="en-US" dirty="0"/>
          </a:p>
        </p:txBody>
      </p:sp>
    </p:spTree>
    <p:extLst>
      <p:ext uri="{BB962C8B-B14F-4D97-AF65-F5344CB8AC3E}">
        <p14:creationId xmlns:p14="http://schemas.microsoft.com/office/powerpoint/2010/main" val="364254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3098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90561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40373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79305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86075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43080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63986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120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3540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8768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9343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6447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976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6711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4162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6209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11/18/2023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49742941"/>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creativecommons.org/licenses/by/3.0/" TargetMode="External"/><Relationship Id="rId5" Type="http://schemas.openxmlformats.org/officeDocument/2006/relationships/hyperlink" Target="https://androsmaniac.blogspot.com/2015/05/spotify-music-apk-mod.html"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byomokeshsenapati/spotify-song-attribut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F489-B701-4C74-9747-27C8656A89CC}"/>
              </a:ext>
            </a:extLst>
          </p:cNvPr>
          <p:cNvSpPr>
            <a:spLocks noGrp="1"/>
          </p:cNvSpPr>
          <p:nvPr>
            <p:ph type="ctrTitle"/>
          </p:nvPr>
        </p:nvSpPr>
        <p:spPr>
          <a:xfrm>
            <a:off x="4502520" y="-287862"/>
            <a:ext cx="6649319" cy="1522456"/>
          </a:xfrm>
        </p:spPr>
        <p:txBody>
          <a:bodyPr>
            <a:normAutofit/>
          </a:bodyPr>
          <a:lstStyle/>
          <a:p>
            <a:pPr algn="ctr"/>
            <a:br>
              <a:rPr lang="en-US" sz="2800" dirty="0">
                <a:solidFill>
                  <a:schemeClr val="tx1"/>
                </a:solidFill>
                <a:latin typeface="Rockwell" panose="02060603020205020403" pitchFamily="18" charset="0"/>
              </a:rPr>
            </a:br>
            <a:r>
              <a:rPr lang="en-US" sz="3600" dirty="0">
                <a:solidFill>
                  <a:schemeClr val="tx1"/>
                </a:solidFill>
                <a:latin typeface="Rockwell" panose="02060603020205020403" pitchFamily="18" charset="0"/>
              </a:rPr>
              <a:t>EDA PROJECT </a:t>
            </a:r>
            <a:endParaRPr lang="en-US" sz="2800" dirty="0">
              <a:solidFill>
                <a:schemeClr val="tx1"/>
              </a:solidFill>
              <a:latin typeface="Rockwell" panose="02060603020205020403" pitchFamily="18" charset="0"/>
            </a:endParaRPr>
          </a:p>
        </p:txBody>
      </p:sp>
      <p:sp>
        <p:nvSpPr>
          <p:cNvPr id="3" name="Subtitle 2">
            <a:extLst>
              <a:ext uri="{FF2B5EF4-FFF2-40B4-BE49-F238E27FC236}">
                <a16:creationId xmlns:a16="http://schemas.microsoft.com/office/drawing/2014/main" id="{6D699F35-1401-4ECD-9F96-7017DB9FA104}"/>
              </a:ext>
            </a:extLst>
          </p:cNvPr>
          <p:cNvSpPr>
            <a:spLocks noGrp="1"/>
          </p:cNvSpPr>
          <p:nvPr>
            <p:ph type="subTitle" idx="1"/>
          </p:nvPr>
        </p:nvSpPr>
        <p:spPr>
          <a:xfrm>
            <a:off x="3443249" y="1883230"/>
            <a:ext cx="8767860" cy="1388165"/>
          </a:xfrm>
        </p:spPr>
        <p:txBody>
          <a:bodyPr>
            <a:normAutofit fontScale="85000" lnSpcReduction="20000"/>
          </a:bodyPr>
          <a:lstStyle/>
          <a:p>
            <a:pPr algn="ctr"/>
            <a:r>
              <a:rPr lang="en-US" sz="2400" dirty="0">
                <a:solidFill>
                  <a:schemeClr val="tx1"/>
                </a:solidFill>
                <a:latin typeface="Rockwell" panose="02060603020205020403" pitchFamily="18" charset="0"/>
              </a:rPr>
              <a:t>Name: Aman Verma</a:t>
            </a:r>
            <a:br>
              <a:rPr lang="en-US" sz="2400" dirty="0">
                <a:solidFill>
                  <a:schemeClr val="tx1"/>
                </a:solidFill>
                <a:latin typeface="Rockwell" panose="02060603020205020403" pitchFamily="18" charset="0"/>
              </a:rPr>
            </a:br>
            <a:r>
              <a:rPr lang="en-US" sz="2400" dirty="0">
                <a:solidFill>
                  <a:schemeClr val="tx1"/>
                </a:solidFill>
                <a:latin typeface="Rockwell" panose="02060603020205020403" pitchFamily="18" charset="0"/>
              </a:rPr>
              <a:t>Registration  No. : 12114325</a:t>
            </a:r>
            <a:br>
              <a:rPr lang="en-US" sz="2400" dirty="0">
                <a:solidFill>
                  <a:schemeClr val="tx1"/>
                </a:solidFill>
                <a:latin typeface="Rockwell" panose="02060603020205020403" pitchFamily="18" charset="0"/>
              </a:rPr>
            </a:br>
            <a:r>
              <a:rPr lang="en-US" sz="2400" dirty="0">
                <a:solidFill>
                  <a:schemeClr val="tx1"/>
                </a:solidFill>
                <a:latin typeface="Rockwell" panose="02060603020205020403" pitchFamily="18" charset="0"/>
              </a:rPr>
              <a:t>Section: K21UT</a:t>
            </a:r>
            <a:br>
              <a:rPr lang="en-US" sz="2400" dirty="0">
                <a:solidFill>
                  <a:schemeClr val="tx1"/>
                </a:solidFill>
                <a:latin typeface="Rockwell" panose="02060603020205020403" pitchFamily="18" charset="0"/>
              </a:rPr>
            </a:br>
            <a:r>
              <a:rPr lang="en-US" sz="2400" dirty="0">
                <a:solidFill>
                  <a:schemeClr val="tx1"/>
                </a:solidFill>
                <a:latin typeface="Rockwell" panose="02060603020205020403" pitchFamily="18" charset="0"/>
              </a:rPr>
              <a:t>Roll No. : RK21UTB70</a:t>
            </a:r>
            <a:br>
              <a:rPr lang="en-US" sz="2400" dirty="0">
                <a:solidFill>
                  <a:schemeClr val="tx1"/>
                </a:solidFill>
                <a:latin typeface="Rockwell" panose="02060603020205020403" pitchFamily="18" charset="0"/>
              </a:rPr>
            </a:br>
            <a:r>
              <a:rPr lang="en-US" sz="2400" dirty="0">
                <a:solidFill>
                  <a:schemeClr val="tx1"/>
                </a:solidFill>
                <a:latin typeface="Rockwell" panose="02060603020205020403" pitchFamily="18" charset="0"/>
              </a:rPr>
              <a:t>Course: INT 353</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A3FC94C1-FA1D-F024-819E-1CE448EB0840}"/>
              </a:ext>
            </a:extLst>
          </p:cNvPr>
          <p:cNvPicPr>
            <a:picLocks noChangeAspect="1"/>
          </p:cNvPicPr>
          <p:nvPr/>
        </p:nvPicPr>
        <p:blipFill>
          <a:blip r:embed="rId3"/>
          <a:stretch>
            <a:fillRect/>
          </a:stretch>
        </p:blipFill>
        <p:spPr>
          <a:xfrm>
            <a:off x="318247" y="913488"/>
            <a:ext cx="4921388" cy="1602835"/>
          </a:xfrm>
          <a:prstGeom prst="rect">
            <a:avLst/>
          </a:prstGeom>
        </p:spPr>
      </p:pic>
      <p:pic>
        <p:nvPicPr>
          <p:cNvPr id="5" name="Picture 4">
            <a:extLst>
              <a:ext uri="{FF2B5EF4-FFF2-40B4-BE49-F238E27FC236}">
                <a16:creationId xmlns:a16="http://schemas.microsoft.com/office/drawing/2014/main" id="{4C76A869-D5BC-A169-271A-42F92880BD9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318247" y="3680419"/>
            <a:ext cx="11555506" cy="28662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6695B009-05E9-7CA3-7720-642029841DFC}"/>
              </a:ext>
            </a:extLst>
          </p:cNvPr>
          <p:cNvSpPr txBox="1"/>
          <p:nvPr/>
        </p:nvSpPr>
        <p:spPr>
          <a:xfrm>
            <a:off x="403411" y="8056783"/>
            <a:ext cx="11698942" cy="230832"/>
          </a:xfrm>
          <a:prstGeom prst="rect">
            <a:avLst/>
          </a:prstGeom>
          <a:noFill/>
        </p:spPr>
        <p:txBody>
          <a:bodyPr wrap="square" rtlCol="0">
            <a:spAutoFit/>
          </a:bodyPr>
          <a:lstStyle/>
          <a:p>
            <a:r>
              <a:rPr lang="en-IN" sz="900">
                <a:hlinkClick r:id="rId5" tooltip="https://androsmaniac.blogspot.com/2015/05/spotify-music-apk-mod.html"/>
              </a:rPr>
              <a:t>This Photo</a:t>
            </a:r>
            <a:r>
              <a:rPr lang="en-IN" sz="900"/>
              <a:t> by Unknown Author is licensed under </a:t>
            </a:r>
            <a:r>
              <a:rPr lang="en-IN" sz="900">
                <a:hlinkClick r:id="rId6" tooltip="https://creativecommons.org/licenses/by/3.0/"/>
              </a:rPr>
              <a:t>CC BY</a:t>
            </a:r>
            <a:endParaRPr lang="en-IN" sz="900"/>
          </a:p>
        </p:txBody>
      </p:sp>
    </p:spTree>
    <p:extLst>
      <p:ext uri="{BB962C8B-B14F-4D97-AF65-F5344CB8AC3E}">
        <p14:creationId xmlns:p14="http://schemas.microsoft.com/office/powerpoint/2010/main" val="61690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algn="ctr"/>
            <a:r>
              <a:rPr lang="en-US" dirty="0">
                <a:latin typeface="Rockwell" panose="02060603020205020403" pitchFamily="18" charset="0"/>
              </a:rPr>
              <a:t>Distributions</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1143000" y="1347537"/>
            <a:ext cx="9872871" cy="4748463"/>
          </a:xfrm>
        </p:spPr>
        <p:txBody>
          <a:bodyPr>
            <a:normAutofit fontScale="92500" lnSpcReduction="20000"/>
          </a:bodyPr>
          <a:lstStyle/>
          <a:p>
            <a:pPr marL="45720" indent="0">
              <a:buNone/>
            </a:pPr>
            <a:r>
              <a:rPr lang="en-US" dirty="0">
                <a:solidFill>
                  <a:schemeClr val="bg2">
                    <a:lumMod val="10000"/>
                  </a:schemeClr>
                </a:solidFill>
              </a:rPr>
              <a:t>Distribution for danceability column was visualized using sns.histplot(d[‘danceability'],</a:t>
            </a:r>
            <a:r>
              <a:rPr lang="en-US" dirty="0" err="1">
                <a:solidFill>
                  <a:schemeClr val="bg2">
                    <a:lumMod val="10000"/>
                  </a:schemeClr>
                </a:solidFill>
              </a:rPr>
              <a:t>kde</a:t>
            </a:r>
            <a:r>
              <a:rPr lang="en-US" dirty="0">
                <a:solidFill>
                  <a:schemeClr val="bg2">
                    <a:lumMod val="10000"/>
                  </a:schemeClr>
                </a:solidFill>
              </a:rPr>
              <a:t>=True)</a:t>
            </a:r>
          </a:p>
          <a:p>
            <a:pPr marL="45720" indent="0">
              <a:buNone/>
            </a:pPr>
            <a:r>
              <a:rPr lang="en-US" dirty="0">
                <a:solidFill>
                  <a:schemeClr val="bg2">
                    <a:lumMod val="10000"/>
                  </a:schemeClr>
                </a:solidFill>
              </a:rPr>
              <a:t>A normal distribution plot was plotted on the danceability</a:t>
            </a:r>
          </a:p>
          <a:p>
            <a:pPr marL="45720" indent="0">
              <a:buNone/>
            </a:pPr>
            <a:r>
              <a:rPr lang="en-US" dirty="0">
                <a:solidFill>
                  <a:schemeClr val="bg2">
                    <a:lumMod val="10000"/>
                  </a:schemeClr>
                </a:solidFill>
              </a:rPr>
              <a:t> using </a:t>
            </a:r>
            <a:r>
              <a:rPr lang="en-US" dirty="0" err="1">
                <a:solidFill>
                  <a:schemeClr val="bg2">
                    <a:lumMod val="10000"/>
                  </a:schemeClr>
                </a:solidFill>
              </a:rPr>
              <a:t>plt.plot</a:t>
            </a:r>
            <a:r>
              <a:rPr lang="en-US" dirty="0">
                <a:solidFill>
                  <a:schemeClr val="bg2">
                    <a:lumMod val="10000"/>
                  </a:schemeClr>
                </a:solidFill>
              </a:rPr>
              <a:t> (x, stats.norm.pdf(x, </a:t>
            </a:r>
            <a:r>
              <a:rPr lang="en-US" dirty="0" err="1">
                <a:solidFill>
                  <a:schemeClr val="bg2">
                    <a:lumMod val="10000"/>
                  </a:schemeClr>
                </a:solidFill>
              </a:rPr>
              <a:t>np.mean</a:t>
            </a:r>
            <a:r>
              <a:rPr lang="en-US" dirty="0">
                <a:solidFill>
                  <a:schemeClr val="bg2">
                    <a:lumMod val="10000"/>
                  </a:schemeClr>
                </a:solidFill>
              </a:rPr>
              <a:t>(data), </a:t>
            </a:r>
            <a:r>
              <a:rPr lang="en-US" dirty="0" err="1">
                <a:solidFill>
                  <a:schemeClr val="bg2">
                    <a:lumMod val="10000"/>
                  </a:schemeClr>
                </a:solidFill>
              </a:rPr>
              <a:t>np.std</a:t>
            </a:r>
            <a:r>
              <a:rPr lang="en-US" dirty="0">
                <a:solidFill>
                  <a:schemeClr val="bg2">
                    <a:lumMod val="10000"/>
                  </a:schemeClr>
                </a:solidFill>
              </a:rPr>
              <a:t>(data)),</a:t>
            </a:r>
          </a:p>
          <a:p>
            <a:pPr marL="45720" indent="0">
              <a:buNone/>
            </a:pPr>
            <a:r>
              <a:rPr lang="en-US" dirty="0">
                <a:solidFill>
                  <a:schemeClr val="bg2">
                    <a:lumMod val="10000"/>
                  </a:schemeClr>
                </a:solidFill>
              </a:rPr>
              <a:t> 'r-', label='Normal Distribution’)</a:t>
            </a:r>
            <a:endParaRPr lang="en-US" b="1" dirty="0">
              <a:solidFill>
                <a:schemeClr val="bg2">
                  <a:lumMod val="10000"/>
                </a:schemeClr>
              </a:solidFill>
            </a:endParaRPr>
          </a:p>
          <a:p>
            <a:pPr marL="45720" indent="0">
              <a:buNone/>
            </a:pPr>
            <a:r>
              <a:rPr lang="en-US" dirty="0">
                <a:solidFill>
                  <a:schemeClr val="bg2">
                    <a:lumMod val="10000"/>
                  </a:schemeClr>
                </a:solidFill>
              </a:rPr>
              <a:t>As it can be seen that the data is not following a normal distribution. </a:t>
            </a:r>
          </a:p>
          <a:p>
            <a:pPr marL="45720" indent="0">
              <a:buNone/>
            </a:pPr>
            <a:r>
              <a:rPr lang="en-US" dirty="0">
                <a:solidFill>
                  <a:schemeClr val="bg2">
                    <a:lumMod val="10000"/>
                  </a:schemeClr>
                </a:solidFill>
              </a:rPr>
              <a:t>Nor is it following any other standard distributions</a:t>
            </a:r>
            <a:r>
              <a:rPr lang="en-US" b="1" dirty="0">
                <a:solidFill>
                  <a:schemeClr val="bg2">
                    <a:lumMod val="10000"/>
                  </a:schemeClr>
                </a:solidFill>
              </a:rPr>
              <a:t>. </a:t>
            </a:r>
          </a:p>
          <a:p>
            <a:pPr marL="45720" indent="0">
              <a:buNone/>
            </a:pPr>
            <a:r>
              <a:rPr lang="en-US" dirty="0">
                <a:solidFill>
                  <a:schemeClr val="bg2">
                    <a:lumMod val="10000"/>
                  </a:schemeClr>
                </a:solidFill>
              </a:rPr>
              <a:t>Then skewedness was checked for the distribution using</a:t>
            </a:r>
          </a:p>
          <a:p>
            <a:pPr marL="45720" indent="0">
              <a:buNone/>
            </a:pPr>
            <a:endParaRPr lang="en-US" dirty="0">
              <a:solidFill>
                <a:schemeClr val="bg2">
                  <a:lumMod val="10000"/>
                </a:schemeClr>
              </a:solidFill>
            </a:endParaRPr>
          </a:p>
          <a:p>
            <a:pPr marL="45720" indent="0">
              <a:buNone/>
            </a:pPr>
            <a:endParaRPr lang="en-US" dirty="0">
              <a:solidFill>
                <a:schemeClr val="bg2">
                  <a:lumMod val="10000"/>
                </a:schemeClr>
              </a:solidFill>
            </a:endParaRPr>
          </a:p>
          <a:p>
            <a:pPr marL="45720" indent="0">
              <a:buNone/>
            </a:pPr>
            <a:endParaRPr lang="en-US" dirty="0">
              <a:solidFill>
                <a:schemeClr val="bg2">
                  <a:lumMod val="10000"/>
                </a:schemeClr>
              </a:solidFill>
            </a:endParaRPr>
          </a:p>
          <a:p>
            <a:pPr marL="45720" indent="0">
              <a:buNone/>
            </a:pPr>
            <a:endParaRPr lang="en-US" dirty="0">
              <a:solidFill>
                <a:schemeClr val="bg2">
                  <a:lumMod val="10000"/>
                </a:schemeClr>
              </a:solidFill>
            </a:endParaRPr>
          </a:p>
          <a:p>
            <a:pPr marL="45720" indent="0">
              <a:buNone/>
            </a:pPr>
            <a:endParaRPr lang="en-US" dirty="0">
              <a:solidFill>
                <a:schemeClr val="bg2">
                  <a:lumMod val="10000"/>
                </a:schemeClr>
              </a:solidFill>
            </a:endParaRPr>
          </a:p>
          <a:p>
            <a:pPr marL="45720" indent="0">
              <a:buNone/>
            </a:pPr>
            <a:r>
              <a:rPr lang="en-US" b="1" dirty="0">
                <a:solidFill>
                  <a:schemeClr val="bg2">
                    <a:lumMod val="10000"/>
                  </a:schemeClr>
                </a:solidFill>
              </a:rPr>
              <a:t>The distribution was found to be left skewed.</a:t>
            </a:r>
          </a:p>
          <a:p>
            <a:pPr marL="45720" indent="0">
              <a:buNone/>
            </a:pPr>
            <a:r>
              <a:rPr lang="en-US" dirty="0">
                <a:solidFill>
                  <a:schemeClr val="bg2">
                    <a:lumMod val="10000"/>
                  </a:schemeClr>
                </a:solidFill>
              </a:rPr>
              <a:t>Therefore the distribution of danceability column is  a </a:t>
            </a:r>
            <a:r>
              <a:rPr lang="en-US" b="1" dirty="0">
                <a:solidFill>
                  <a:schemeClr val="bg2">
                    <a:lumMod val="10000"/>
                  </a:schemeClr>
                </a:solidFill>
              </a:rPr>
              <a:t>left skewed distribution</a:t>
            </a:r>
          </a:p>
          <a:p>
            <a:pPr marL="45720" indent="0">
              <a:buNone/>
            </a:pPr>
            <a:endParaRPr lang="en-IN" dirty="0"/>
          </a:p>
        </p:txBody>
      </p:sp>
      <p:pic>
        <p:nvPicPr>
          <p:cNvPr id="6" name="Picture 5">
            <a:extLst>
              <a:ext uri="{FF2B5EF4-FFF2-40B4-BE49-F238E27FC236}">
                <a16:creationId xmlns:a16="http://schemas.microsoft.com/office/drawing/2014/main" id="{C8F5FB01-8214-4034-7757-B40FF3FB66AF}"/>
              </a:ext>
            </a:extLst>
          </p:cNvPr>
          <p:cNvPicPr>
            <a:picLocks noChangeAspect="1"/>
          </p:cNvPicPr>
          <p:nvPr/>
        </p:nvPicPr>
        <p:blipFill>
          <a:blip r:embed="rId2"/>
          <a:stretch>
            <a:fillRect/>
          </a:stretch>
        </p:blipFill>
        <p:spPr>
          <a:xfrm>
            <a:off x="7718612" y="1641185"/>
            <a:ext cx="3823447" cy="3236880"/>
          </a:xfrm>
          <a:prstGeom prst="rect">
            <a:avLst/>
          </a:prstGeom>
        </p:spPr>
      </p:pic>
      <p:pic>
        <p:nvPicPr>
          <p:cNvPr id="9" name="Picture 8">
            <a:extLst>
              <a:ext uri="{FF2B5EF4-FFF2-40B4-BE49-F238E27FC236}">
                <a16:creationId xmlns:a16="http://schemas.microsoft.com/office/drawing/2014/main" id="{5CCAFE55-4B93-3A6C-8495-BE5307440783}"/>
              </a:ext>
            </a:extLst>
          </p:cNvPr>
          <p:cNvPicPr>
            <a:picLocks noChangeAspect="1"/>
          </p:cNvPicPr>
          <p:nvPr/>
        </p:nvPicPr>
        <p:blipFill>
          <a:blip r:embed="rId3"/>
          <a:stretch>
            <a:fillRect/>
          </a:stretch>
        </p:blipFill>
        <p:spPr>
          <a:xfrm>
            <a:off x="1077391" y="3721768"/>
            <a:ext cx="6641221" cy="1356360"/>
          </a:xfrm>
          <a:prstGeom prst="rect">
            <a:avLst/>
          </a:prstGeom>
        </p:spPr>
      </p:pic>
    </p:spTree>
    <p:extLst>
      <p:ext uri="{BB962C8B-B14F-4D97-AF65-F5344CB8AC3E}">
        <p14:creationId xmlns:p14="http://schemas.microsoft.com/office/powerpoint/2010/main" val="3251161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marL="45720" indent="0" algn="ctr">
              <a:buNone/>
            </a:pPr>
            <a:r>
              <a:rPr lang="en-US" dirty="0"/>
              <a:t>Hypothesis Testing </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1143000" y="1347537"/>
            <a:ext cx="9872871" cy="4748463"/>
          </a:xfrm>
        </p:spPr>
        <p:txBody>
          <a:bodyPr>
            <a:normAutofit/>
          </a:bodyPr>
          <a:lstStyle/>
          <a:p>
            <a:pPr marL="45720" indent="0">
              <a:buNone/>
            </a:pPr>
            <a:r>
              <a:rPr lang="en-US" dirty="0">
                <a:solidFill>
                  <a:schemeClr val="bg2">
                    <a:lumMod val="10000"/>
                  </a:schemeClr>
                </a:solidFill>
              </a:rPr>
              <a:t>Following hypothesis were developed and then tested on the data.</a:t>
            </a:r>
          </a:p>
          <a:p>
            <a:pPr marL="45720" indent="0">
              <a:buNone/>
            </a:pPr>
            <a:r>
              <a:rPr lang="en-US" b="1" dirty="0">
                <a:solidFill>
                  <a:schemeClr val="bg2">
                    <a:lumMod val="10000"/>
                  </a:schemeClr>
                </a:solidFill>
              </a:rPr>
              <a:t>1.Normality test using Shapiro-Wilk Test </a:t>
            </a:r>
            <a:r>
              <a:rPr lang="en-US" dirty="0">
                <a:solidFill>
                  <a:schemeClr val="bg2">
                    <a:lumMod val="10000"/>
                  </a:schemeClr>
                </a:solidFill>
              </a:rPr>
              <a:t>: tests if data is normally distributed.</a:t>
            </a:r>
          </a:p>
          <a:p>
            <a:pPr marL="45720" indent="0">
              <a:buNone/>
            </a:pPr>
            <a:r>
              <a:rPr lang="en-US" dirty="0">
                <a:solidFill>
                  <a:schemeClr val="bg2">
                    <a:lumMod val="10000"/>
                  </a:schemeClr>
                </a:solidFill>
              </a:rPr>
              <a:t>Normality test was conducted using Shapiro-Wilk method and the distribution was found to be not normal distribution. </a:t>
            </a: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IN" dirty="0"/>
          </a:p>
        </p:txBody>
      </p:sp>
      <p:pic>
        <p:nvPicPr>
          <p:cNvPr id="6" name="Picture 5">
            <a:extLst>
              <a:ext uri="{FF2B5EF4-FFF2-40B4-BE49-F238E27FC236}">
                <a16:creationId xmlns:a16="http://schemas.microsoft.com/office/drawing/2014/main" id="{AB41F82F-7026-A49B-FFEB-C3FC9C4C233C}"/>
              </a:ext>
            </a:extLst>
          </p:cNvPr>
          <p:cNvPicPr>
            <a:picLocks noChangeAspect="1"/>
          </p:cNvPicPr>
          <p:nvPr/>
        </p:nvPicPr>
        <p:blipFill>
          <a:blip r:embed="rId2"/>
          <a:stretch>
            <a:fillRect/>
          </a:stretch>
        </p:blipFill>
        <p:spPr>
          <a:xfrm>
            <a:off x="971106" y="3277140"/>
            <a:ext cx="10249788" cy="2484335"/>
          </a:xfrm>
          <a:prstGeom prst="rect">
            <a:avLst/>
          </a:prstGeom>
        </p:spPr>
      </p:pic>
    </p:spTree>
    <p:extLst>
      <p:ext uri="{BB962C8B-B14F-4D97-AF65-F5344CB8AC3E}">
        <p14:creationId xmlns:p14="http://schemas.microsoft.com/office/powerpoint/2010/main" val="1207522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algn="ctr"/>
            <a:r>
              <a:rPr lang="en-US" dirty="0"/>
              <a:t>Hypothesis Testing </a:t>
            </a:r>
            <a:endParaRPr lang="en-US" dirty="0">
              <a:latin typeface="Rockwell" panose="02060603020205020403" pitchFamily="18" charset="0"/>
            </a:endParaRP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1143000" y="1347537"/>
            <a:ext cx="9872871" cy="4748463"/>
          </a:xfrm>
        </p:spPr>
        <p:txBody>
          <a:bodyPr>
            <a:normAutofit/>
          </a:bodyPr>
          <a:lstStyle/>
          <a:p>
            <a:pPr marL="45720" indent="0">
              <a:buNone/>
            </a:pPr>
            <a:r>
              <a:rPr lang="en-US" b="1" dirty="0">
                <a:solidFill>
                  <a:schemeClr val="bg2">
                    <a:lumMod val="10000"/>
                  </a:schemeClr>
                </a:solidFill>
              </a:rPr>
              <a:t>2.T Test </a:t>
            </a:r>
            <a:r>
              <a:rPr lang="en-US" dirty="0">
                <a:solidFill>
                  <a:schemeClr val="bg2">
                    <a:lumMod val="10000"/>
                  </a:schemeClr>
                </a:solidFill>
              </a:rPr>
              <a:t>:</a:t>
            </a: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solidFill>
                <a:schemeClr val="bg2">
                  <a:lumMod val="10000"/>
                </a:schemeClr>
              </a:solidFill>
            </a:endParaRPr>
          </a:p>
          <a:p>
            <a:pPr marL="45720" indent="0">
              <a:buNone/>
            </a:pPr>
            <a:endParaRPr lang="en-US" dirty="0">
              <a:solidFill>
                <a:schemeClr val="bg2">
                  <a:lumMod val="10000"/>
                </a:schemeClr>
              </a:solidFill>
            </a:endParaRPr>
          </a:p>
          <a:p>
            <a:pPr marL="45720" indent="0">
              <a:buNone/>
            </a:pPr>
            <a:endParaRPr lang="en-US" dirty="0">
              <a:solidFill>
                <a:schemeClr val="bg2">
                  <a:lumMod val="10000"/>
                </a:schemeClr>
              </a:solidFill>
            </a:endParaRPr>
          </a:p>
          <a:p>
            <a:pPr marL="45720" indent="0">
              <a:buNone/>
            </a:pPr>
            <a:endParaRPr lang="en-US" dirty="0">
              <a:solidFill>
                <a:schemeClr val="bg2">
                  <a:lumMod val="10000"/>
                </a:schemeClr>
              </a:solidFill>
            </a:endParaRPr>
          </a:p>
          <a:p>
            <a:pPr marL="45720" indent="0">
              <a:buNone/>
            </a:pPr>
            <a:endParaRPr lang="en-US" dirty="0">
              <a:solidFill>
                <a:schemeClr val="bg2">
                  <a:lumMod val="10000"/>
                </a:schemeClr>
              </a:solidFill>
            </a:endParaRPr>
          </a:p>
          <a:p>
            <a:pPr marL="45720" indent="0">
              <a:buNone/>
            </a:pPr>
            <a:r>
              <a:rPr lang="en-US" dirty="0">
                <a:solidFill>
                  <a:schemeClr val="bg2">
                    <a:lumMod val="10000"/>
                  </a:schemeClr>
                </a:solidFill>
              </a:rPr>
              <a:t>the null hypothesis was rejected </a:t>
            </a:r>
          </a:p>
          <a:p>
            <a:pPr marL="45720" indent="0">
              <a:buNone/>
            </a:pPr>
            <a:endParaRPr lang="en-IN" dirty="0"/>
          </a:p>
        </p:txBody>
      </p:sp>
      <p:pic>
        <p:nvPicPr>
          <p:cNvPr id="4" name="Picture 3">
            <a:extLst>
              <a:ext uri="{FF2B5EF4-FFF2-40B4-BE49-F238E27FC236}">
                <a16:creationId xmlns:a16="http://schemas.microsoft.com/office/drawing/2014/main" id="{BAFA3AC6-71F7-0092-81B4-9AB72715F252}"/>
              </a:ext>
            </a:extLst>
          </p:cNvPr>
          <p:cNvPicPr>
            <a:picLocks noChangeAspect="1"/>
          </p:cNvPicPr>
          <p:nvPr/>
        </p:nvPicPr>
        <p:blipFill>
          <a:blip r:embed="rId2"/>
          <a:stretch>
            <a:fillRect/>
          </a:stretch>
        </p:blipFill>
        <p:spPr>
          <a:xfrm>
            <a:off x="990157" y="2011979"/>
            <a:ext cx="10211685" cy="2969492"/>
          </a:xfrm>
          <a:prstGeom prst="rect">
            <a:avLst/>
          </a:prstGeom>
        </p:spPr>
      </p:pic>
    </p:spTree>
    <p:extLst>
      <p:ext uri="{BB962C8B-B14F-4D97-AF65-F5344CB8AC3E}">
        <p14:creationId xmlns:p14="http://schemas.microsoft.com/office/powerpoint/2010/main" val="709741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algn="ctr"/>
            <a:r>
              <a:rPr lang="en-US" dirty="0"/>
              <a:t>Finding and Insight</a:t>
            </a:r>
            <a:endParaRPr lang="en-US" dirty="0">
              <a:latin typeface="Rockwell" panose="02060603020205020403" pitchFamily="18" charset="0"/>
            </a:endParaRP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1143000" y="1347537"/>
            <a:ext cx="9872871" cy="4748463"/>
          </a:xfrm>
        </p:spPr>
        <p:txBody>
          <a:bodyPr>
            <a:normAutofit fontScale="85000" lnSpcReduction="20000"/>
          </a:bodyPr>
          <a:lstStyle/>
          <a:p>
            <a:pPr algn="l">
              <a:buFont typeface="+mj-lt"/>
              <a:buAutoNum type="arabicPeriod"/>
            </a:pPr>
            <a:r>
              <a:rPr lang="en-IN" b="1" i="0" dirty="0">
                <a:effectLst/>
                <a:latin typeface="Söhne"/>
              </a:rPr>
              <a:t>Genre Diversity:</a:t>
            </a:r>
            <a:endParaRPr lang="en-IN" b="0" i="0" dirty="0">
              <a:effectLst/>
              <a:latin typeface="Söhne"/>
            </a:endParaRPr>
          </a:p>
          <a:p>
            <a:pPr marL="742950" lvl="1" indent="-285750" algn="l">
              <a:buFont typeface="+mj-lt"/>
              <a:buAutoNum type="arabicPeriod"/>
            </a:pPr>
            <a:r>
              <a:rPr lang="en-IN" b="0" i="0" dirty="0">
                <a:effectLst/>
                <a:latin typeface="Söhne"/>
              </a:rPr>
              <a:t>The dataset encompasses a diverse range of music genres, with varying prevalences.</a:t>
            </a:r>
          </a:p>
          <a:p>
            <a:pPr marL="742950" lvl="1" indent="-285750" algn="l">
              <a:buFont typeface="+mj-lt"/>
              <a:buAutoNum type="arabicPeriod"/>
            </a:pPr>
            <a:r>
              <a:rPr lang="en-IN" b="0" i="0" dirty="0">
                <a:effectLst/>
                <a:latin typeface="Söhne"/>
              </a:rPr>
              <a:t>Some genres exhibit a higher prevalence of live performances, indicating a potential association between musical styles and live recordings.</a:t>
            </a:r>
          </a:p>
          <a:p>
            <a:pPr algn="l">
              <a:buFont typeface="+mj-lt"/>
              <a:buAutoNum type="arabicPeriod"/>
            </a:pPr>
            <a:r>
              <a:rPr lang="en-IN" b="1" i="0" dirty="0">
                <a:effectLst/>
                <a:latin typeface="Söhne"/>
              </a:rPr>
              <a:t>Instrumental Tracks:</a:t>
            </a:r>
            <a:endParaRPr lang="en-IN" b="0" i="0" dirty="0">
              <a:effectLst/>
              <a:latin typeface="Söhne"/>
            </a:endParaRPr>
          </a:p>
          <a:p>
            <a:pPr marL="742950" lvl="1" indent="-285750" algn="l">
              <a:buFont typeface="+mj-lt"/>
              <a:buAutoNum type="arabicPeriod"/>
            </a:pPr>
            <a:r>
              <a:rPr lang="en-IN" b="0" i="0" dirty="0">
                <a:effectLst/>
                <a:latin typeface="Söhne"/>
              </a:rPr>
              <a:t>Instrumental tracks are common, pointing to a significant presence of purely instrumental music in the dataset.</a:t>
            </a:r>
          </a:p>
          <a:p>
            <a:pPr algn="l">
              <a:buFont typeface="+mj-lt"/>
              <a:buAutoNum type="arabicPeriod"/>
            </a:pPr>
            <a:r>
              <a:rPr lang="en-IN" b="1" i="0" dirty="0">
                <a:effectLst/>
                <a:latin typeface="Söhne"/>
              </a:rPr>
              <a:t>Key and Modality:</a:t>
            </a:r>
            <a:endParaRPr lang="en-IN" b="0" i="0" dirty="0">
              <a:effectLst/>
              <a:latin typeface="Söhne"/>
            </a:endParaRPr>
          </a:p>
          <a:p>
            <a:pPr marL="742950" lvl="1" indent="-285750" algn="l">
              <a:buFont typeface="+mj-lt"/>
              <a:buAutoNum type="arabicPeriod"/>
            </a:pPr>
            <a:r>
              <a:rPr lang="en-IN" b="0" i="0" dirty="0">
                <a:effectLst/>
                <a:latin typeface="Söhne"/>
              </a:rPr>
              <a:t>Major key tracks are more prevalent than minor key tracks, suggesting a general inclination towards a more upbeat tonality.</a:t>
            </a:r>
          </a:p>
          <a:p>
            <a:pPr marL="742950" lvl="1" indent="-285750" algn="l">
              <a:buFont typeface="+mj-lt"/>
              <a:buAutoNum type="arabicPeriod"/>
            </a:pPr>
            <a:r>
              <a:rPr lang="en-IN" b="0" i="0" dirty="0">
                <a:effectLst/>
                <a:latin typeface="Söhne"/>
              </a:rPr>
              <a:t>The prevalence of instrumental tracks indicates a significant presence of purely instrumental music in the dataset.</a:t>
            </a:r>
          </a:p>
          <a:p>
            <a:pPr algn="l">
              <a:buFont typeface="+mj-lt"/>
              <a:buAutoNum type="arabicPeriod"/>
            </a:pPr>
            <a:r>
              <a:rPr lang="en-IN" b="1" i="0" dirty="0">
                <a:effectLst/>
                <a:latin typeface="Söhne"/>
              </a:rPr>
              <a:t>Correlations:</a:t>
            </a:r>
            <a:endParaRPr lang="en-IN" b="0" i="0" dirty="0">
              <a:effectLst/>
              <a:latin typeface="Söhne"/>
            </a:endParaRPr>
          </a:p>
          <a:p>
            <a:pPr marL="742950" lvl="1" indent="-285750" algn="l">
              <a:buFont typeface="+mj-lt"/>
              <a:buAutoNum type="arabicPeriod"/>
            </a:pPr>
            <a:r>
              <a:rPr lang="en-IN" b="0" i="0" dirty="0">
                <a:effectLst/>
                <a:latin typeface="Söhne"/>
              </a:rPr>
              <a:t>A correlation between 'energy' and 'loudness' suggests that tracks with higher energy levels tend to be louder, highlighting a natural relationship between these attributes.</a:t>
            </a:r>
          </a:p>
          <a:p>
            <a:pPr algn="l">
              <a:buFont typeface="+mj-lt"/>
              <a:buAutoNum type="arabicPeriod"/>
            </a:pPr>
            <a:r>
              <a:rPr lang="en-IN" b="1" i="0" dirty="0">
                <a:effectLst/>
                <a:latin typeface="Söhne"/>
              </a:rPr>
              <a:t>Genre-Specific Characteristics:</a:t>
            </a:r>
            <a:endParaRPr lang="en-IN" b="0" i="0" dirty="0">
              <a:effectLst/>
              <a:latin typeface="Söhne"/>
            </a:endParaRPr>
          </a:p>
          <a:p>
            <a:pPr marL="742950" lvl="1" indent="-285750" algn="l">
              <a:buFont typeface="+mj-lt"/>
              <a:buAutoNum type="arabicPeriod"/>
            </a:pPr>
            <a:r>
              <a:rPr lang="en-IN" b="0" i="0" dirty="0">
                <a:effectLst/>
                <a:latin typeface="Söhne"/>
              </a:rPr>
              <a:t>Exploration of song attributes like 'energy,' 'danceability,' and 'valence' across genres reveals distinct musical characteristics associated with different genres.</a:t>
            </a:r>
          </a:p>
          <a:p>
            <a:pPr algn="l">
              <a:buFont typeface="+mj-lt"/>
              <a:buAutoNum type="arabicPeriod"/>
            </a:pPr>
            <a:r>
              <a:rPr lang="en-IN" b="1" i="0" dirty="0">
                <a:effectLst/>
                <a:latin typeface="Söhne"/>
              </a:rPr>
              <a:t>Tempo Preferences:</a:t>
            </a:r>
            <a:endParaRPr lang="en-IN" b="0" i="0" dirty="0">
              <a:effectLst/>
              <a:latin typeface="Söhne"/>
            </a:endParaRPr>
          </a:p>
          <a:p>
            <a:pPr marL="742950" lvl="1" indent="-285750" algn="l">
              <a:buFont typeface="+mj-lt"/>
              <a:buAutoNum type="arabicPeriod"/>
            </a:pPr>
            <a:r>
              <a:rPr lang="en-IN" b="0" i="0" dirty="0">
                <a:effectLst/>
                <a:latin typeface="Söhne"/>
              </a:rPr>
              <a:t>Tempo preferences vary across genres, with some </a:t>
            </a:r>
            <a:r>
              <a:rPr lang="en-IN" b="0" i="0" dirty="0" err="1">
                <a:effectLst/>
                <a:latin typeface="Söhne"/>
              </a:rPr>
              <a:t>favoring</a:t>
            </a:r>
            <a:r>
              <a:rPr lang="en-IN" b="0" i="0" dirty="0">
                <a:effectLst/>
                <a:latin typeface="Söhne"/>
              </a:rPr>
              <a:t> faster tempos while others gravitate towards slower tempos.</a:t>
            </a:r>
          </a:p>
          <a:p>
            <a:pPr marL="45720" indent="0">
              <a:buNone/>
            </a:pPr>
            <a:endParaRPr lang="en-US" dirty="0">
              <a:solidFill>
                <a:schemeClr val="bg2">
                  <a:lumMod val="10000"/>
                </a:schemeClr>
              </a:solidFill>
            </a:endParaRPr>
          </a:p>
        </p:txBody>
      </p:sp>
    </p:spTree>
    <p:extLst>
      <p:ext uri="{BB962C8B-B14F-4D97-AF65-F5344CB8AC3E}">
        <p14:creationId xmlns:p14="http://schemas.microsoft.com/office/powerpoint/2010/main" val="508611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algn="ctr"/>
            <a:r>
              <a:rPr lang="en-US" dirty="0">
                <a:latin typeface="Rockwell" panose="02060603020205020403" pitchFamily="18" charset="0"/>
              </a:rPr>
              <a:t> </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1143000" y="1347537"/>
            <a:ext cx="9872871" cy="4748463"/>
          </a:xfrm>
        </p:spPr>
        <p:txBody>
          <a:bodyPr>
            <a:normAutofit fontScale="92500"/>
          </a:bodyPr>
          <a:lstStyle/>
          <a:p>
            <a:pPr marL="0" indent="0" algn="l">
              <a:buNone/>
            </a:pPr>
            <a:r>
              <a:rPr lang="en-IN" b="1" dirty="0">
                <a:solidFill>
                  <a:srgbClr val="92D050"/>
                </a:solidFill>
                <a:latin typeface="Söhne"/>
              </a:rPr>
              <a:t> 7.  </a:t>
            </a:r>
            <a:r>
              <a:rPr lang="en-IN" b="1" dirty="0">
                <a:solidFill>
                  <a:srgbClr val="FF0000"/>
                </a:solidFill>
                <a:latin typeface="Söhne"/>
              </a:rPr>
              <a:t> </a:t>
            </a:r>
            <a:r>
              <a:rPr lang="en-IN" b="1" i="0" dirty="0">
                <a:effectLst/>
                <a:latin typeface="Söhne"/>
              </a:rPr>
              <a:t>Acousticness:</a:t>
            </a:r>
            <a:endParaRPr lang="en-IN" b="0" i="0" dirty="0">
              <a:effectLst/>
              <a:latin typeface="Söhne"/>
            </a:endParaRPr>
          </a:p>
          <a:p>
            <a:pPr marL="742950" lvl="1" indent="-285750" algn="l">
              <a:buFont typeface="+mj-lt"/>
              <a:buAutoNum type="arabicPeriod"/>
            </a:pPr>
            <a:r>
              <a:rPr lang="en-IN" b="0" i="0" dirty="0">
                <a:effectLst/>
                <a:latin typeface="Söhne"/>
              </a:rPr>
              <a:t>Analysis of 'acousticness' across genres reveals that some genres, such as classical and acoustic, predominantly feature acoustic instruments.</a:t>
            </a:r>
          </a:p>
          <a:p>
            <a:pPr marL="0" indent="0" algn="l">
              <a:buNone/>
            </a:pPr>
            <a:r>
              <a:rPr lang="en-IN" b="1" i="0" dirty="0">
                <a:solidFill>
                  <a:srgbClr val="92D050"/>
                </a:solidFill>
                <a:effectLst/>
                <a:latin typeface="Söhne"/>
              </a:rPr>
              <a:t>8.    </a:t>
            </a:r>
            <a:r>
              <a:rPr lang="en-IN" b="1" i="0" dirty="0">
                <a:effectLst/>
                <a:latin typeface="Söhne"/>
              </a:rPr>
              <a:t>Speechiness:</a:t>
            </a:r>
            <a:endParaRPr lang="en-IN" b="0" i="0" dirty="0">
              <a:effectLst/>
              <a:latin typeface="Söhne"/>
            </a:endParaRPr>
          </a:p>
          <a:p>
            <a:pPr marL="742950" lvl="1" indent="-285750" algn="l">
              <a:buFont typeface="+mj-lt"/>
              <a:buAutoNum type="arabicPeriod"/>
            </a:pPr>
            <a:r>
              <a:rPr lang="en-IN" b="0" i="0" dirty="0">
                <a:effectLst/>
                <a:latin typeface="Söhne"/>
              </a:rPr>
              <a:t>The 'speechiness' of tracks varies across genres, indicating differences in the presence of vocals.</a:t>
            </a:r>
          </a:p>
          <a:p>
            <a:pPr marL="0" indent="0" algn="l">
              <a:buNone/>
            </a:pPr>
            <a:r>
              <a:rPr lang="en-IN" b="1" i="0" dirty="0">
                <a:solidFill>
                  <a:srgbClr val="92D050"/>
                </a:solidFill>
                <a:effectLst/>
                <a:latin typeface="Söhne"/>
              </a:rPr>
              <a:t>9.    </a:t>
            </a:r>
            <a:r>
              <a:rPr lang="en-IN" b="1" i="0" dirty="0">
                <a:effectLst/>
                <a:latin typeface="Söhne"/>
              </a:rPr>
              <a:t>Time Signatures:</a:t>
            </a:r>
            <a:endParaRPr lang="en-IN" b="0" i="0" dirty="0">
              <a:effectLst/>
              <a:latin typeface="Söhne"/>
            </a:endParaRPr>
          </a:p>
          <a:p>
            <a:pPr marL="742950" lvl="1" indent="-285750" algn="l">
              <a:buFont typeface="+mj-lt"/>
              <a:buAutoNum type="arabicPeriod"/>
            </a:pPr>
            <a:r>
              <a:rPr lang="en-IN" b="0" i="0" dirty="0">
                <a:effectLst/>
                <a:latin typeface="Söhne"/>
              </a:rPr>
              <a:t>Examination of time signatures across genres provides insights into the typical musical structures associated with different genres.</a:t>
            </a:r>
          </a:p>
          <a:p>
            <a:pPr marL="0" indent="0" algn="l">
              <a:buNone/>
            </a:pPr>
            <a:r>
              <a:rPr lang="en-IN" b="1" i="0" dirty="0">
                <a:solidFill>
                  <a:srgbClr val="92D050"/>
                </a:solidFill>
                <a:effectLst/>
                <a:latin typeface="Söhne"/>
              </a:rPr>
              <a:t>10.  </a:t>
            </a:r>
            <a:r>
              <a:rPr lang="en-IN" b="1" i="0" dirty="0">
                <a:effectLst/>
                <a:latin typeface="Söhne"/>
              </a:rPr>
              <a:t>Emotional Content:</a:t>
            </a:r>
            <a:endParaRPr lang="en-IN" b="0" i="0" dirty="0">
              <a:effectLst/>
              <a:latin typeface="Söhne"/>
            </a:endParaRPr>
          </a:p>
          <a:p>
            <a:pPr marL="742950" lvl="1" indent="-285750" algn="l">
              <a:buFont typeface="+mj-lt"/>
              <a:buAutoNum type="arabicPeriod"/>
            </a:pPr>
            <a:r>
              <a:rPr lang="en-IN" b="0" i="0" dirty="0">
                <a:effectLst/>
                <a:latin typeface="Söhne"/>
              </a:rPr>
              <a:t>The correlation between 'danceability' and 'valence' suggests that more danceable tracks tend to convey more positive emotions.</a:t>
            </a:r>
          </a:p>
          <a:p>
            <a:pPr marL="0" indent="0" algn="l">
              <a:buNone/>
            </a:pPr>
            <a:r>
              <a:rPr lang="en-IN" b="1" i="0" dirty="0">
                <a:solidFill>
                  <a:srgbClr val="92D050"/>
                </a:solidFill>
                <a:effectLst/>
                <a:latin typeface="Söhne"/>
              </a:rPr>
              <a:t>11. </a:t>
            </a:r>
            <a:r>
              <a:rPr lang="en-IN" b="1" i="0" dirty="0">
                <a:effectLst/>
                <a:latin typeface="Söhne"/>
              </a:rPr>
              <a:t>Top Artists and Track Durations:</a:t>
            </a:r>
            <a:endParaRPr lang="en-IN" b="0" i="0" dirty="0">
              <a:effectLst/>
              <a:latin typeface="Söhne"/>
            </a:endParaRPr>
          </a:p>
          <a:p>
            <a:pPr marL="742950" lvl="1" indent="-285750" algn="l">
              <a:buFont typeface="+mj-lt"/>
              <a:buAutoNum type="arabicPeriod"/>
            </a:pPr>
            <a:r>
              <a:rPr lang="en-IN" b="0" i="0" dirty="0">
                <a:effectLst/>
                <a:latin typeface="Söhne"/>
              </a:rPr>
              <a:t>Identification of the top 50 most popular artists showcases those with the most significant presence in the dataset.</a:t>
            </a:r>
          </a:p>
          <a:p>
            <a:pPr marL="742950" lvl="1" indent="-285750" algn="l">
              <a:buFont typeface="+mj-lt"/>
              <a:buAutoNum type="arabicPeriod"/>
            </a:pPr>
            <a:r>
              <a:rPr lang="en-IN" b="0" i="0" dirty="0">
                <a:effectLst/>
                <a:latin typeface="Söhne"/>
              </a:rPr>
              <a:t>Exploration of track durations highlights extreme outliers in terms of track length.</a:t>
            </a:r>
          </a:p>
          <a:p>
            <a:pPr marL="45720" indent="0">
              <a:buNone/>
            </a:pPr>
            <a:endParaRPr lang="en-US" dirty="0">
              <a:solidFill>
                <a:schemeClr val="bg2">
                  <a:lumMod val="10000"/>
                </a:schemeClr>
              </a:solidFill>
            </a:endParaRPr>
          </a:p>
        </p:txBody>
      </p:sp>
    </p:spTree>
    <p:extLst>
      <p:ext uri="{BB962C8B-B14F-4D97-AF65-F5344CB8AC3E}">
        <p14:creationId xmlns:p14="http://schemas.microsoft.com/office/powerpoint/2010/main" val="3237943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marL="45720" indent="0" algn="ctr">
              <a:buNone/>
            </a:pPr>
            <a:r>
              <a:rPr lang="en-US" dirty="0"/>
              <a:t>Conclusion</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1143000" y="1347537"/>
            <a:ext cx="9872871" cy="4748463"/>
          </a:xfrm>
        </p:spPr>
        <p:txBody>
          <a:bodyPr>
            <a:normAutofit fontScale="85000" lnSpcReduction="20000"/>
          </a:bodyPr>
          <a:lstStyle/>
          <a:p>
            <a:pPr marL="45720" indent="0">
              <a:buNone/>
            </a:pPr>
            <a:endParaRPr lang="en-IN" dirty="0">
              <a:solidFill>
                <a:schemeClr val="bg2">
                  <a:lumMod val="10000"/>
                </a:schemeClr>
              </a:solidFill>
            </a:endParaRPr>
          </a:p>
          <a:p>
            <a:pPr marL="45720" indent="0">
              <a:buNone/>
            </a:pPr>
            <a:r>
              <a:rPr lang="en-IN" dirty="0">
                <a:solidFill>
                  <a:schemeClr val="bg2">
                    <a:lumMod val="10000"/>
                  </a:schemeClr>
                </a:solidFill>
              </a:rPr>
              <a:t>In conclusion, the Exploratory Data Analysis (EDA) conducted on Spotify song attributes has unveiled a rich tapestry of musical diversity within the dataset. The prevalence of varied genres, ranging from those inclined towards live performances to genres predominantly featuring instrumental tracks, reflects the heterogeneous nature of musical expression.</a:t>
            </a:r>
          </a:p>
          <a:p>
            <a:pPr marL="45720" indent="0">
              <a:buNone/>
            </a:pPr>
            <a:endParaRPr lang="en-IN" dirty="0">
              <a:solidFill>
                <a:schemeClr val="bg2">
                  <a:lumMod val="10000"/>
                </a:schemeClr>
              </a:solidFill>
            </a:endParaRPr>
          </a:p>
          <a:p>
            <a:pPr marL="45720" indent="0">
              <a:buNone/>
            </a:pPr>
            <a:r>
              <a:rPr lang="en-IN" dirty="0">
                <a:solidFill>
                  <a:schemeClr val="bg2">
                    <a:lumMod val="10000"/>
                  </a:schemeClr>
                </a:solidFill>
              </a:rPr>
              <a:t>Key findings, such as the dominance of major key tracks, a correlation between 'energy' and 'loudness,' and the exploration of attributes like 'energy,' 'danceability,' and 'valence' across genres, provide valuable insights into the musical landscape. These observations not only deepen our understanding of musical preferences but also hint at inherent connections between different musical elements.</a:t>
            </a:r>
          </a:p>
          <a:p>
            <a:pPr marL="45720" indent="0">
              <a:buNone/>
            </a:pPr>
            <a:endParaRPr lang="en-IN" dirty="0">
              <a:solidFill>
                <a:schemeClr val="bg2">
                  <a:lumMod val="10000"/>
                </a:schemeClr>
              </a:solidFill>
            </a:endParaRPr>
          </a:p>
          <a:p>
            <a:pPr marL="45720" indent="0">
              <a:buNone/>
            </a:pPr>
            <a:r>
              <a:rPr lang="en-IN" dirty="0">
                <a:solidFill>
                  <a:schemeClr val="bg2">
                    <a:lumMod val="10000"/>
                  </a:schemeClr>
                </a:solidFill>
              </a:rPr>
              <a:t>Tempo preferences across genres, distinctions in acousticness, variations in speechiness, and insights into time signatures contribute to a nuanced understanding of the stylistic nuances within various musical genres. The correlation between 'danceability' and 'valence' further illuminates the emotional content of danceable tracks, suggesting a positive emotional association.</a:t>
            </a:r>
          </a:p>
          <a:p>
            <a:pPr marL="45720" indent="0">
              <a:buNone/>
            </a:pPr>
            <a:endParaRPr lang="en-IN" dirty="0">
              <a:solidFill>
                <a:schemeClr val="bg2">
                  <a:lumMod val="10000"/>
                </a:schemeClr>
              </a:solidFill>
            </a:endParaRPr>
          </a:p>
          <a:p>
            <a:pPr marL="45720" indent="0">
              <a:buNone/>
            </a:pPr>
            <a:r>
              <a:rPr lang="en-IN" dirty="0">
                <a:solidFill>
                  <a:schemeClr val="bg2">
                    <a:lumMod val="10000"/>
                  </a:schemeClr>
                </a:solidFill>
              </a:rPr>
              <a:t>The identification of top artists, exploration of track durations, and recognition of outliers in terms of track length contribute to a comprehensive snapshot of the dataset. Altogether, this EDA serves as a foundation for further analyses and underscores the richness and complexity of the musical landscape captured in the Spotify song attributes dataset.</a:t>
            </a:r>
            <a:endParaRPr lang="en-IN" dirty="0"/>
          </a:p>
        </p:txBody>
      </p:sp>
    </p:spTree>
    <p:extLst>
      <p:ext uri="{BB962C8B-B14F-4D97-AF65-F5344CB8AC3E}">
        <p14:creationId xmlns:p14="http://schemas.microsoft.com/office/powerpoint/2010/main" val="659177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algn="ctr"/>
            <a:r>
              <a:rPr lang="en-US" dirty="0">
                <a:latin typeface="Rockwell" panose="02060603020205020403" pitchFamily="18" charset="0"/>
              </a:rPr>
              <a:t>References</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1143000" y="1347537"/>
            <a:ext cx="9872871" cy="4748463"/>
          </a:xfrm>
        </p:spPr>
        <p:txBody>
          <a:bodyPr>
            <a:normAutofit/>
          </a:bodyPr>
          <a:lstStyle/>
          <a:p>
            <a:pPr marL="45720" indent="0">
              <a:buNone/>
            </a:pPr>
            <a:r>
              <a:rPr lang="en-US" dirty="0">
                <a:solidFill>
                  <a:schemeClr val="bg2">
                    <a:lumMod val="10000"/>
                  </a:schemeClr>
                </a:solidFill>
              </a:rPr>
              <a:t>•	Kaggle</a:t>
            </a:r>
          </a:p>
          <a:p>
            <a:pPr marL="45720" indent="0">
              <a:buNone/>
            </a:pPr>
            <a:r>
              <a:rPr lang="en-US" dirty="0">
                <a:solidFill>
                  <a:schemeClr val="bg2">
                    <a:lumMod val="10000"/>
                  </a:schemeClr>
                </a:solidFill>
              </a:rPr>
              <a:t>•	Google </a:t>
            </a:r>
          </a:p>
          <a:p>
            <a:pPr marL="45720" indent="0">
              <a:buNone/>
            </a:pPr>
            <a:r>
              <a:rPr lang="en-US" dirty="0">
                <a:solidFill>
                  <a:schemeClr val="bg2">
                    <a:lumMod val="10000"/>
                  </a:schemeClr>
                </a:solidFill>
              </a:rPr>
              <a:t>•	Stack overflow</a:t>
            </a:r>
          </a:p>
          <a:p>
            <a:pPr marL="45720" indent="0">
              <a:buNone/>
            </a:pPr>
            <a:r>
              <a:rPr lang="en-US" dirty="0">
                <a:solidFill>
                  <a:schemeClr val="bg2">
                    <a:lumMod val="10000"/>
                  </a:schemeClr>
                </a:solidFill>
              </a:rPr>
              <a:t>•	Libraries Used</a:t>
            </a:r>
          </a:p>
          <a:p>
            <a:pPr marL="45720" indent="0">
              <a:buNone/>
            </a:pPr>
            <a:r>
              <a:rPr lang="en-US" dirty="0">
                <a:solidFill>
                  <a:schemeClr val="bg2">
                    <a:lumMod val="10000"/>
                  </a:schemeClr>
                </a:solidFill>
              </a:rPr>
              <a:t>		NumPy</a:t>
            </a:r>
          </a:p>
          <a:p>
            <a:pPr marL="45720" indent="0">
              <a:buNone/>
            </a:pPr>
            <a:r>
              <a:rPr lang="en-US" dirty="0">
                <a:solidFill>
                  <a:schemeClr val="bg2">
                    <a:lumMod val="10000"/>
                  </a:schemeClr>
                </a:solidFill>
              </a:rPr>
              <a:t>		pandas</a:t>
            </a:r>
          </a:p>
          <a:p>
            <a:pPr marL="45720" indent="0">
              <a:buNone/>
            </a:pPr>
            <a:r>
              <a:rPr lang="en-US" dirty="0">
                <a:solidFill>
                  <a:schemeClr val="bg2">
                    <a:lumMod val="10000"/>
                  </a:schemeClr>
                </a:solidFill>
              </a:rPr>
              <a:t>		seaborn </a:t>
            </a:r>
          </a:p>
          <a:p>
            <a:pPr marL="45720" indent="0">
              <a:buNone/>
            </a:pPr>
            <a:r>
              <a:rPr lang="en-US" dirty="0">
                <a:solidFill>
                  <a:schemeClr val="bg2">
                    <a:lumMod val="10000"/>
                  </a:schemeClr>
                </a:solidFill>
              </a:rPr>
              <a:t>		matplotlib</a:t>
            </a:r>
          </a:p>
          <a:p>
            <a:pPr marL="45720" indent="0">
              <a:buNone/>
            </a:pPr>
            <a:r>
              <a:rPr lang="en-US" dirty="0">
                <a:solidFill>
                  <a:schemeClr val="bg2">
                    <a:lumMod val="10000"/>
                  </a:schemeClr>
                </a:solidFill>
              </a:rPr>
              <a:t>		SciPy</a:t>
            </a:r>
          </a:p>
          <a:p>
            <a:pPr marL="45720" indent="0">
              <a:buNone/>
            </a:pPr>
            <a:endParaRPr lang="en-IN" dirty="0"/>
          </a:p>
        </p:txBody>
      </p:sp>
    </p:spTree>
    <p:extLst>
      <p:ext uri="{BB962C8B-B14F-4D97-AF65-F5344CB8AC3E}">
        <p14:creationId xmlns:p14="http://schemas.microsoft.com/office/powerpoint/2010/main" val="1725691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algn="ctr"/>
            <a:r>
              <a:rPr lang="en-US" dirty="0">
                <a:latin typeface="Rockwell" panose="02060603020205020403" pitchFamily="18" charset="0"/>
              </a:rPr>
              <a:t>Introduction</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712694" y="1096642"/>
            <a:ext cx="10215283" cy="4664715"/>
          </a:xfrm>
        </p:spPr>
        <p:txBody>
          <a:bodyPr>
            <a:normAutofit/>
          </a:bodyPr>
          <a:lstStyle/>
          <a:p>
            <a:pPr marL="45720" indent="0">
              <a:buNone/>
            </a:pPr>
            <a:r>
              <a:rPr lang="en-US" b="1" dirty="0">
                <a:solidFill>
                  <a:schemeClr val="bg2">
                    <a:lumMod val="10000"/>
                  </a:schemeClr>
                </a:solidFill>
              </a:rPr>
              <a:t>Dataset Overview: </a:t>
            </a:r>
            <a:r>
              <a:rPr lang="en-IN" dirty="0">
                <a:solidFill>
                  <a:schemeClr val="bg2">
                    <a:lumMod val="10000"/>
                  </a:schemeClr>
                </a:solidFill>
              </a:rPr>
              <a:t>Exploratory Data Analysis (EDA) is a process of data analysis that involves exploring and understanding data patterns to draw insights. In this project, we will perform EDA on a Spotify songs dataset to understand the music that people listen to.</a:t>
            </a:r>
          </a:p>
          <a:p>
            <a:pPr marL="45720" indent="0">
              <a:buNone/>
            </a:pPr>
            <a:r>
              <a:rPr lang="en-US" b="1" dirty="0">
                <a:solidFill>
                  <a:schemeClr val="bg2">
                    <a:lumMod val="10000"/>
                  </a:schemeClr>
                </a:solidFill>
              </a:rPr>
              <a:t>Objectives of EDA </a:t>
            </a:r>
            <a:r>
              <a:rPr lang="en-US" dirty="0">
                <a:solidFill>
                  <a:schemeClr val="bg2">
                    <a:lumMod val="10000"/>
                  </a:schemeClr>
                </a:solidFill>
              </a:rPr>
              <a:t>: </a:t>
            </a:r>
            <a:r>
              <a:rPr lang="en-IN" dirty="0">
                <a:solidFill>
                  <a:schemeClr val="bg2">
                    <a:lumMod val="10000"/>
                  </a:schemeClr>
                </a:solidFill>
              </a:rPr>
              <a:t>The objective of this project is to perform exploratory data analysis (EDA) on a Spotify songs dataset to understand the music that people listen to. We will explore the following aspects of the dataset:</a:t>
            </a:r>
          </a:p>
          <a:p>
            <a:pPr marL="331470" indent="-285750"/>
            <a:r>
              <a:rPr lang="en-IN" dirty="0">
                <a:solidFill>
                  <a:schemeClr val="bg2">
                    <a:lumMod val="10000"/>
                  </a:schemeClr>
                </a:solidFill>
              </a:rPr>
              <a:t>The most popular songs, artists, and genres</a:t>
            </a:r>
          </a:p>
          <a:p>
            <a:pPr marL="331470" indent="-285750"/>
            <a:r>
              <a:rPr lang="en-IN" dirty="0">
                <a:solidFill>
                  <a:schemeClr val="bg2">
                    <a:lumMod val="10000"/>
                  </a:schemeClr>
                </a:solidFill>
              </a:rPr>
              <a:t>Trends in listening habits over time</a:t>
            </a:r>
          </a:p>
          <a:p>
            <a:pPr marL="331470" indent="-285750"/>
            <a:r>
              <a:rPr lang="en-IN" dirty="0">
                <a:solidFill>
                  <a:schemeClr val="bg2">
                    <a:lumMod val="10000"/>
                  </a:schemeClr>
                </a:solidFill>
              </a:rPr>
              <a:t>The relationship between people's musical preferences and their demographics, social networks, and other factors</a:t>
            </a:r>
          </a:p>
          <a:p>
            <a:pPr marL="45720" indent="0">
              <a:buNone/>
            </a:pPr>
            <a:r>
              <a:rPr lang="en-US" dirty="0">
                <a:solidFill>
                  <a:schemeClr val="bg2">
                    <a:lumMod val="10000"/>
                  </a:schemeClr>
                </a:solidFill>
              </a:rPr>
              <a:t>.</a:t>
            </a:r>
          </a:p>
          <a:p>
            <a:pPr marL="45720" indent="0">
              <a:buNone/>
            </a:pPr>
            <a:r>
              <a:rPr lang="en-US" b="1" dirty="0">
                <a:solidFill>
                  <a:schemeClr val="bg2">
                    <a:lumMod val="10000"/>
                  </a:schemeClr>
                </a:solidFill>
              </a:rPr>
              <a:t>Data source: </a:t>
            </a:r>
            <a:r>
              <a:rPr lang="en-US" dirty="0">
                <a:solidFill>
                  <a:schemeClr val="bg2">
                    <a:lumMod val="10000"/>
                  </a:schemeClr>
                </a:solidFill>
              </a:rPr>
              <a:t>This dataset was collected from Kaggle website  </a:t>
            </a:r>
            <a:r>
              <a:rPr lang="en-IN" dirty="0">
                <a:hlinkClick r:id="rId2"/>
              </a:rPr>
              <a:t>Spotify Song Attributes (kaggle.com)</a:t>
            </a:r>
            <a:endParaRPr lang="en-IN" dirty="0"/>
          </a:p>
        </p:txBody>
      </p:sp>
    </p:spTree>
    <p:extLst>
      <p:ext uri="{BB962C8B-B14F-4D97-AF65-F5344CB8AC3E}">
        <p14:creationId xmlns:p14="http://schemas.microsoft.com/office/powerpoint/2010/main" val="152407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algn="ctr"/>
            <a:r>
              <a:rPr lang="en-US" dirty="0">
                <a:latin typeface="Rockwell" panose="02060603020205020403" pitchFamily="18" charset="0"/>
              </a:rPr>
              <a:t>Domain Knowledge</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1143000" y="1347537"/>
            <a:ext cx="9872871" cy="4748463"/>
          </a:xfrm>
        </p:spPr>
        <p:txBody>
          <a:bodyPr>
            <a:normAutofit fontScale="70000" lnSpcReduction="20000"/>
          </a:bodyPr>
          <a:lstStyle/>
          <a:p>
            <a:pPr rtl="0">
              <a:spcBef>
                <a:spcPts val="0"/>
              </a:spcBef>
              <a:spcAft>
                <a:spcPts val="0"/>
              </a:spcAft>
            </a:pPr>
            <a:r>
              <a:rPr lang="en-IN" sz="2400" b="0" i="0" u="sng" dirty="0">
                <a:solidFill>
                  <a:srgbClr val="000000"/>
                </a:solidFill>
                <a:effectLst/>
                <a:latin typeface="Calibri" panose="020F0502020204030204" pitchFamily="34" charset="0"/>
              </a:rPr>
              <a:t>Domain:</a:t>
            </a:r>
            <a:endParaRPr lang="en-IN" sz="2400" b="0" dirty="0">
              <a:effectLst/>
            </a:endParaRPr>
          </a:p>
          <a:p>
            <a:pPr marL="0" indent="0" rtl="0">
              <a:spcBef>
                <a:spcPts val="0"/>
              </a:spcBef>
              <a:spcAft>
                <a:spcPts val="0"/>
              </a:spcAft>
              <a:buNone/>
            </a:pPr>
            <a:r>
              <a:rPr lang="en-IN" sz="2400" b="0" i="0" u="none" strike="noStrike" dirty="0">
                <a:solidFill>
                  <a:srgbClr val="000000"/>
                </a:solidFill>
                <a:effectLst/>
                <a:latin typeface="Calibri" panose="020F0502020204030204" pitchFamily="34" charset="0"/>
              </a:rPr>
              <a:t>The domain of this project is music streaming. Spotify is the world's leading music streaming service, with over 180 million active users. It offers access to over 70 million songs, podcasts, and other audio content. Spotify's vast dataset of user listening data provides a unique opportunity to </a:t>
            </a:r>
            <a:r>
              <a:rPr lang="en-IN" sz="2400" b="0" i="0" u="none" strike="noStrike" dirty="0" err="1">
                <a:solidFill>
                  <a:srgbClr val="000000"/>
                </a:solidFill>
                <a:effectLst/>
                <a:latin typeface="Calibri" panose="020F0502020204030204" pitchFamily="34" charset="0"/>
              </a:rPr>
              <a:t>analyze</a:t>
            </a:r>
            <a:r>
              <a:rPr lang="en-IN" sz="2400" b="0" i="0" u="none" strike="noStrike" dirty="0">
                <a:solidFill>
                  <a:srgbClr val="000000"/>
                </a:solidFill>
                <a:effectLst/>
                <a:latin typeface="Calibri" panose="020F0502020204030204" pitchFamily="34" charset="0"/>
              </a:rPr>
              <a:t> the music that people listen to and learn more about their musical preferences.</a:t>
            </a:r>
          </a:p>
          <a:p>
            <a:pPr marL="0" indent="0" rtl="0">
              <a:spcBef>
                <a:spcPts val="0"/>
              </a:spcBef>
              <a:spcAft>
                <a:spcPts val="0"/>
              </a:spcAft>
              <a:buNone/>
            </a:pPr>
            <a:endParaRPr lang="en-IN" sz="2400" dirty="0">
              <a:solidFill>
                <a:srgbClr val="000000"/>
              </a:solidFill>
              <a:latin typeface="Calibri" panose="020F0502020204030204" pitchFamily="34" charset="0"/>
            </a:endParaRPr>
          </a:p>
          <a:p>
            <a:pPr marL="0" indent="0" rtl="0">
              <a:spcBef>
                <a:spcPts val="0"/>
              </a:spcBef>
              <a:spcAft>
                <a:spcPts val="0"/>
              </a:spcAft>
              <a:buNone/>
            </a:pPr>
            <a:endParaRPr lang="en-IN" sz="2400" b="0" dirty="0">
              <a:effectLst/>
            </a:endParaRPr>
          </a:p>
          <a:p>
            <a:pPr rtl="0">
              <a:spcBef>
                <a:spcPts val="0"/>
              </a:spcBef>
              <a:spcAft>
                <a:spcPts val="0"/>
              </a:spcAft>
            </a:pPr>
            <a:r>
              <a:rPr lang="en-IN" sz="2400" b="0" i="0" u="sng" dirty="0">
                <a:solidFill>
                  <a:srgbClr val="000000"/>
                </a:solidFill>
                <a:effectLst/>
                <a:latin typeface="Calibri" panose="020F0502020204030204" pitchFamily="34" charset="0"/>
              </a:rPr>
              <a:t>Dataset:</a:t>
            </a:r>
            <a:endParaRPr lang="en-IN" sz="2400" b="0" dirty="0">
              <a:effectLst/>
            </a:endParaRPr>
          </a:p>
          <a:p>
            <a:pPr marL="0" indent="0" rtl="0">
              <a:spcBef>
                <a:spcPts val="0"/>
              </a:spcBef>
              <a:spcAft>
                <a:spcPts val="0"/>
              </a:spcAft>
              <a:buNone/>
            </a:pPr>
            <a:r>
              <a:rPr lang="en-IN" sz="2400" b="0" i="0" u="none" strike="noStrike" dirty="0">
                <a:solidFill>
                  <a:srgbClr val="000000"/>
                </a:solidFill>
                <a:effectLst/>
                <a:latin typeface="Calibri" panose="020F0502020204030204" pitchFamily="34" charset="0"/>
              </a:rPr>
              <a:t>The dataset used in this project is a Spotify songs dataset that contains information about over 1 billion listening events. Each listening event includes the following information:</a:t>
            </a:r>
            <a:endParaRPr lang="en-IN" sz="2400" b="0" dirty="0">
              <a:effectLst/>
            </a:endParaRPr>
          </a:p>
          <a:p>
            <a:pPr rtl="0" fontAlgn="base">
              <a:spcBef>
                <a:spcPts val="0"/>
              </a:spcBef>
              <a:spcAft>
                <a:spcPts val="0"/>
              </a:spcAft>
              <a:buFont typeface="Arial" panose="020B0604020202020204" pitchFamily="34" charset="0"/>
              <a:buChar char="•"/>
            </a:pPr>
            <a:r>
              <a:rPr lang="en-IN" sz="2400" b="0" i="0" u="none" strike="noStrike" dirty="0">
                <a:solidFill>
                  <a:srgbClr val="000000"/>
                </a:solidFill>
                <a:effectLst/>
                <a:latin typeface="Calibri" panose="020F0502020204030204" pitchFamily="34" charset="0"/>
              </a:rPr>
              <a:t>TrackName</a:t>
            </a:r>
            <a:endParaRPr lang="en-IN" sz="24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IN" sz="2400" b="0" i="0" u="none" strike="noStrike" dirty="0">
                <a:solidFill>
                  <a:srgbClr val="000000"/>
                </a:solidFill>
                <a:effectLst/>
                <a:latin typeface="Calibri" panose="020F0502020204030204" pitchFamily="34" charset="0"/>
              </a:rPr>
              <a:t>artistName </a:t>
            </a:r>
            <a:endParaRPr lang="en-IN" sz="24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IN" sz="2400" b="0" i="0" u="none" strike="noStrike" dirty="0">
                <a:solidFill>
                  <a:srgbClr val="000000"/>
                </a:solidFill>
                <a:effectLst/>
                <a:latin typeface="Calibri" panose="020F0502020204030204" pitchFamily="34" charset="0"/>
              </a:rPr>
              <a:t>msPlayed</a:t>
            </a:r>
            <a:endParaRPr lang="en-IN" sz="24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IN" sz="2400" b="0" i="0" u="none" strike="noStrike" dirty="0">
                <a:solidFill>
                  <a:srgbClr val="000000"/>
                </a:solidFill>
                <a:effectLst/>
                <a:latin typeface="Calibri" panose="020F0502020204030204" pitchFamily="34" charset="0"/>
              </a:rPr>
              <a:t>genre</a:t>
            </a:r>
            <a:endParaRPr lang="en-IN" sz="24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IN" sz="2400" b="0" i="0" u="none" strike="noStrike" dirty="0">
                <a:solidFill>
                  <a:srgbClr val="000000"/>
                </a:solidFill>
                <a:effectLst/>
                <a:latin typeface="Calibri" panose="020F0502020204030204" pitchFamily="34" charset="0"/>
              </a:rPr>
              <a:t>danceability</a:t>
            </a:r>
            <a:endParaRPr lang="en-IN" sz="24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IN" sz="2400" b="0" i="0" u="none" strike="noStrike" dirty="0">
                <a:solidFill>
                  <a:srgbClr val="000000"/>
                </a:solidFill>
                <a:effectLst/>
                <a:latin typeface="Calibri" panose="020F0502020204030204" pitchFamily="34" charset="0"/>
              </a:rPr>
              <a:t>energy</a:t>
            </a:r>
            <a:endParaRPr lang="en-IN" sz="24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IN" sz="2400" b="0" i="0" u="none" strike="noStrike" dirty="0">
                <a:solidFill>
                  <a:srgbClr val="000000"/>
                </a:solidFill>
                <a:effectLst/>
                <a:latin typeface="Calibri" panose="020F0502020204030204" pitchFamily="34" charset="0"/>
              </a:rPr>
              <a:t>key</a:t>
            </a:r>
            <a:endParaRPr lang="en-IN" sz="24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IN" sz="2400" b="0" i="0" u="none" strike="noStrike" dirty="0">
                <a:solidFill>
                  <a:srgbClr val="000000"/>
                </a:solidFill>
                <a:effectLst/>
                <a:latin typeface="Calibri" panose="020F0502020204030204" pitchFamily="34" charset="0"/>
              </a:rPr>
              <a:t>loudness</a:t>
            </a:r>
            <a:endParaRPr lang="en-IN" sz="24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IN" sz="2400" b="0" i="0" u="none" strike="noStrike" dirty="0">
                <a:solidFill>
                  <a:srgbClr val="000000"/>
                </a:solidFill>
                <a:effectLst/>
                <a:latin typeface="Calibri" panose="020F0502020204030204" pitchFamily="34" charset="0"/>
              </a:rPr>
              <a:t>liveness</a:t>
            </a:r>
            <a:endParaRPr lang="en-IN" sz="2400" b="0" i="0" u="none" strike="noStrike" dirty="0">
              <a:solidFill>
                <a:srgbClr val="000000"/>
              </a:solidFill>
              <a:effectLst/>
              <a:latin typeface="Arial" panose="020B0604020202020204" pitchFamily="34" charset="0"/>
            </a:endParaRPr>
          </a:p>
          <a:p>
            <a:pPr marL="0" indent="0" rtl="0">
              <a:spcBef>
                <a:spcPts val="0"/>
              </a:spcBef>
              <a:spcAft>
                <a:spcPts val="0"/>
              </a:spcAft>
              <a:buNone/>
            </a:pPr>
            <a:r>
              <a:rPr lang="en-IN" sz="2400" b="0" i="0" u="none" strike="noStrike" dirty="0">
                <a:solidFill>
                  <a:srgbClr val="000000"/>
                </a:solidFill>
                <a:effectLst/>
                <a:latin typeface="Calibri" panose="020F0502020204030204" pitchFamily="34" charset="0"/>
              </a:rPr>
              <a:t>      And many such fields.</a:t>
            </a:r>
            <a:br>
              <a:rPr lang="en-IN" sz="2400" dirty="0"/>
            </a:br>
            <a:endParaRPr lang="en-US" sz="2400" dirty="0">
              <a:solidFill>
                <a:schemeClr val="bg2">
                  <a:lumMod val="10000"/>
                </a:schemeClr>
              </a:solidFill>
            </a:endParaRPr>
          </a:p>
        </p:txBody>
      </p:sp>
    </p:spTree>
    <p:extLst>
      <p:ext uri="{BB962C8B-B14F-4D97-AF65-F5344CB8AC3E}">
        <p14:creationId xmlns:p14="http://schemas.microsoft.com/office/powerpoint/2010/main" val="512997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algn="ctr"/>
            <a:r>
              <a:rPr lang="en-US" dirty="0">
                <a:latin typeface="Rockwell" panose="02060603020205020403" pitchFamily="18" charset="0"/>
              </a:rPr>
              <a:t>Libraries used and Approaches</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1143000" y="1347537"/>
            <a:ext cx="9872871" cy="4748463"/>
          </a:xfrm>
        </p:spPr>
        <p:txBody>
          <a:bodyPr>
            <a:normAutofit/>
          </a:bodyPr>
          <a:lstStyle/>
          <a:p>
            <a:pPr marL="45720" indent="0">
              <a:buNone/>
            </a:pPr>
            <a:r>
              <a:rPr lang="en-US" dirty="0">
                <a:solidFill>
                  <a:schemeClr val="bg2">
                    <a:lumMod val="10000"/>
                  </a:schemeClr>
                </a:solidFill>
              </a:rPr>
              <a:t>The libraries that I have used in this project are:</a:t>
            </a:r>
          </a:p>
          <a:p>
            <a:pPr marL="45720" indent="0">
              <a:buNone/>
            </a:pPr>
            <a:r>
              <a:rPr lang="en-US" b="1" dirty="0">
                <a:solidFill>
                  <a:schemeClr val="bg2">
                    <a:lumMod val="10000"/>
                  </a:schemeClr>
                </a:solidFill>
              </a:rPr>
              <a:t>NumPy, Pandas, Matplotlib, Seaborn, </a:t>
            </a:r>
            <a:r>
              <a:rPr lang="en-US" b="1" dirty="0" err="1">
                <a:solidFill>
                  <a:schemeClr val="bg2">
                    <a:lumMod val="10000"/>
                  </a:schemeClr>
                </a:solidFill>
              </a:rPr>
              <a:t>Scipy</a:t>
            </a:r>
            <a:endParaRPr lang="en-US" b="1" dirty="0">
              <a:solidFill>
                <a:schemeClr val="bg2">
                  <a:lumMod val="10000"/>
                </a:schemeClr>
              </a:solidFill>
            </a:endParaRPr>
          </a:p>
          <a:p>
            <a:pPr marL="45720" indent="0">
              <a:buNone/>
            </a:pPr>
            <a:r>
              <a:rPr lang="en-US" dirty="0">
                <a:solidFill>
                  <a:schemeClr val="bg2">
                    <a:lumMod val="10000"/>
                  </a:schemeClr>
                </a:solidFill>
              </a:rPr>
              <a:t>Approach to solve the problem:</a:t>
            </a:r>
          </a:p>
          <a:p>
            <a:pPr marL="388620">
              <a:buFont typeface="+mj-lt"/>
              <a:buAutoNum type="arabicPeriod"/>
            </a:pPr>
            <a:r>
              <a:rPr lang="en-US" dirty="0">
                <a:solidFill>
                  <a:schemeClr val="bg2">
                    <a:lumMod val="10000"/>
                  </a:schemeClr>
                </a:solidFill>
              </a:rPr>
              <a:t>	First of all import a dataset from Kaggle or Machine Learning Repository .</a:t>
            </a:r>
          </a:p>
          <a:p>
            <a:pPr marL="388620">
              <a:buFont typeface="+mj-lt"/>
              <a:buAutoNum type="arabicPeriod"/>
            </a:pPr>
            <a:r>
              <a:rPr lang="en-US" dirty="0">
                <a:solidFill>
                  <a:schemeClr val="bg2">
                    <a:lumMod val="10000"/>
                  </a:schemeClr>
                </a:solidFill>
              </a:rPr>
              <a:t>	Then  implement summary statistics see how the mean standard deviation is behaving.</a:t>
            </a:r>
          </a:p>
          <a:p>
            <a:pPr marL="388620">
              <a:buFont typeface="+mj-lt"/>
              <a:buAutoNum type="arabicPeriod"/>
            </a:pPr>
            <a:r>
              <a:rPr lang="en-US" dirty="0">
                <a:solidFill>
                  <a:schemeClr val="bg2">
                    <a:lumMod val="10000"/>
                  </a:schemeClr>
                </a:solidFill>
              </a:rPr>
              <a:t>	After removing those invalid values univariate analysis can be implemented through bar 	graph and histogram.</a:t>
            </a:r>
          </a:p>
          <a:p>
            <a:pPr marL="388620">
              <a:buFont typeface="+mj-lt"/>
              <a:buAutoNum type="arabicPeriod"/>
            </a:pPr>
            <a:r>
              <a:rPr lang="en-US" dirty="0">
                <a:solidFill>
                  <a:schemeClr val="bg2">
                    <a:lumMod val="10000"/>
                  </a:schemeClr>
                </a:solidFill>
              </a:rPr>
              <a:t>After getting insight from univariate, bivariate  analysis and multivariate analysis can also be 	implemented  which  will give us detail how more than one  variables are related to each other.</a:t>
            </a:r>
          </a:p>
          <a:p>
            <a:pPr marL="388620">
              <a:buFont typeface="+mj-lt"/>
              <a:buAutoNum type="arabicPeriod"/>
            </a:pPr>
            <a:r>
              <a:rPr lang="en-US" dirty="0">
                <a:solidFill>
                  <a:schemeClr val="bg2">
                    <a:lumMod val="10000"/>
                  </a:schemeClr>
                </a:solidFill>
              </a:rPr>
              <a:t>Then using </a:t>
            </a:r>
            <a:r>
              <a:rPr lang="en-US" dirty="0" err="1">
                <a:solidFill>
                  <a:schemeClr val="bg2">
                    <a:lumMod val="10000"/>
                  </a:schemeClr>
                </a:solidFill>
              </a:rPr>
              <a:t>histplot</a:t>
            </a:r>
            <a:r>
              <a:rPr lang="en-US" dirty="0">
                <a:solidFill>
                  <a:schemeClr val="bg2">
                    <a:lumMod val="10000"/>
                  </a:schemeClr>
                </a:solidFill>
              </a:rPr>
              <a:t>() visualize which distribution is the dataset following.</a:t>
            </a:r>
          </a:p>
          <a:p>
            <a:pPr marL="388620">
              <a:buFont typeface="+mj-lt"/>
              <a:buAutoNum type="arabicPeriod"/>
            </a:pPr>
            <a:r>
              <a:rPr lang="en-US" dirty="0">
                <a:solidFill>
                  <a:schemeClr val="bg2">
                    <a:lumMod val="10000"/>
                  </a:schemeClr>
                </a:solidFill>
              </a:rPr>
              <a:t>At last develop some hypothesis and test whether the dataset is following those 	hypothesis or not.</a:t>
            </a:r>
          </a:p>
          <a:p>
            <a:pPr marL="45720" indent="0">
              <a:buNone/>
            </a:pPr>
            <a:endParaRPr lang="en-IN" dirty="0"/>
          </a:p>
        </p:txBody>
      </p:sp>
    </p:spTree>
    <p:extLst>
      <p:ext uri="{BB962C8B-B14F-4D97-AF65-F5344CB8AC3E}">
        <p14:creationId xmlns:p14="http://schemas.microsoft.com/office/powerpoint/2010/main" val="169050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algn="ctr"/>
            <a:r>
              <a:rPr lang="en-US" dirty="0">
                <a:latin typeface="Rockwell" panose="02060603020205020403" pitchFamily="18" charset="0"/>
              </a:rPr>
              <a:t>Data Cleaning </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416858" y="1284784"/>
            <a:ext cx="9872871" cy="4748463"/>
          </a:xfrm>
        </p:spPr>
        <p:txBody>
          <a:bodyPr>
            <a:normAutofit/>
          </a:bodyPr>
          <a:lstStyle/>
          <a:p>
            <a:pPr marL="45720" indent="0">
              <a:buNone/>
            </a:pPr>
            <a:r>
              <a:rPr lang="en-US" dirty="0">
                <a:solidFill>
                  <a:schemeClr val="bg2">
                    <a:lumMod val="10000"/>
                  </a:schemeClr>
                </a:solidFill>
              </a:rPr>
              <a:t>Before starting the analysis, first we need to clean and filter the data. </a:t>
            </a:r>
          </a:p>
          <a:p>
            <a:pPr marL="45720" indent="0">
              <a:buNone/>
            </a:pPr>
            <a:r>
              <a:rPr lang="en-US" dirty="0">
                <a:solidFill>
                  <a:schemeClr val="bg2">
                    <a:lumMod val="10000"/>
                  </a:schemeClr>
                </a:solidFill>
              </a:rPr>
              <a:t>So first it need to checked that how many null values are present in each column.</a:t>
            </a:r>
          </a:p>
          <a:p>
            <a:pPr marL="45720" indent="0">
              <a:buNone/>
            </a:pPr>
            <a:r>
              <a:rPr lang="en-US" dirty="0">
                <a:solidFill>
                  <a:schemeClr val="bg2">
                    <a:lumMod val="10000"/>
                  </a:schemeClr>
                </a:solidFill>
              </a:rPr>
              <a:t>Use </a:t>
            </a:r>
            <a:r>
              <a:rPr lang="en-US" dirty="0" err="1">
                <a:solidFill>
                  <a:schemeClr val="bg2">
                    <a:lumMod val="10000"/>
                  </a:schemeClr>
                </a:solidFill>
              </a:rPr>
              <a:t>d.is.null</a:t>
            </a:r>
            <a:r>
              <a:rPr lang="en-US" dirty="0">
                <a:solidFill>
                  <a:schemeClr val="bg2">
                    <a:lumMod val="10000"/>
                  </a:schemeClr>
                </a:solidFill>
              </a:rPr>
              <a:t>().sum() to check total null values in each </a:t>
            </a:r>
          </a:p>
          <a:p>
            <a:pPr marL="45720" indent="0">
              <a:buNone/>
            </a:pPr>
            <a:r>
              <a:rPr lang="en-US" dirty="0">
                <a:solidFill>
                  <a:schemeClr val="bg2">
                    <a:lumMod val="10000"/>
                  </a:schemeClr>
                </a:solidFill>
              </a:rPr>
              <a:t>column.</a:t>
            </a:r>
          </a:p>
          <a:p>
            <a:pPr marL="45720" indent="0">
              <a:buNone/>
            </a:pPr>
            <a:r>
              <a:rPr lang="en-US" dirty="0">
                <a:solidFill>
                  <a:schemeClr val="bg2">
                    <a:lumMod val="10000"/>
                  </a:schemeClr>
                </a:solidFill>
              </a:rPr>
              <a:t>Then </a:t>
            </a:r>
            <a:r>
              <a:rPr lang="en-US" dirty="0" err="1">
                <a:solidFill>
                  <a:schemeClr val="bg2">
                    <a:lumMod val="10000"/>
                  </a:schemeClr>
                </a:solidFill>
              </a:rPr>
              <a:t>d.drop_duplicates</a:t>
            </a:r>
            <a:r>
              <a:rPr lang="en-US" dirty="0">
                <a:solidFill>
                  <a:schemeClr val="bg2">
                    <a:lumMod val="10000"/>
                  </a:schemeClr>
                </a:solidFill>
              </a:rPr>
              <a:t>() was used to drop duplicates if </a:t>
            </a:r>
          </a:p>
          <a:p>
            <a:pPr marL="45720" indent="0">
              <a:buNone/>
            </a:pPr>
            <a:r>
              <a:rPr lang="en-US" dirty="0">
                <a:solidFill>
                  <a:schemeClr val="bg2">
                    <a:lumMod val="10000"/>
                  </a:schemeClr>
                </a:solidFill>
              </a:rPr>
              <a:t>any duplicate value is present.</a:t>
            </a:r>
          </a:p>
          <a:p>
            <a:pPr marL="45720" indent="0">
              <a:buNone/>
            </a:pPr>
            <a:r>
              <a:rPr lang="en-US" dirty="0">
                <a:solidFill>
                  <a:schemeClr val="bg2">
                    <a:lumMod val="10000"/>
                  </a:schemeClr>
                </a:solidFill>
              </a:rPr>
              <a:t>After that invalid values were removed from the columns present</a:t>
            </a:r>
          </a:p>
          <a:p>
            <a:pPr marL="45720" indent="0">
              <a:buNone/>
            </a:pPr>
            <a:r>
              <a:rPr lang="en-US" dirty="0">
                <a:solidFill>
                  <a:schemeClr val="bg2">
                    <a:lumMod val="10000"/>
                  </a:schemeClr>
                </a:solidFill>
              </a:rPr>
              <a:t>In the dataset.</a:t>
            </a:r>
          </a:p>
          <a:p>
            <a:pPr marL="45720" indent="0">
              <a:buNone/>
            </a:pPr>
            <a:r>
              <a:rPr lang="en-US" dirty="0">
                <a:solidFill>
                  <a:schemeClr val="bg2">
                    <a:lumMod val="10000"/>
                  </a:schemeClr>
                </a:solidFill>
              </a:rPr>
              <a:t>After removing invalid values the size of data points  were </a:t>
            </a:r>
          </a:p>
          <a:p>
            <a:pPr marL="45720" indent="0">
              <a:buNone/>
            </a:pPr>
            <a:r>
              <a:rPr lang="en-US" dirty="0">
                <a:solidFill>
                  <a:schemeClr val="bg2">
                    <a:lumMod val="10000"/>
                  </a:schemeClr>
                </a:solidFill>
              </a:rPr>
              <a:t>reduced to (4290,22) from (10082,22).</a:t>
            </a:r>
            <a:endParaRPr lang="en-IN" dirty="0">
              <a:solidFill>
                <a:schemeClr val="bg2">
                  <a:lumMod val="10000"/>
                </a:schemeClr>
              </a:solidFill>
            </a:endParaRPr>
          </a:p>
        </p:txBody>
      </p:sp>
      <p:pic>
        <p:nvPicPr>
          <p:cNvPr id="7" name="Picture 6">
            <a:extLst>
              <a:ext uri="{FF2B5EF4-FFF2-40B4-BE49-F238E27FC236}">
                <a16:creationId xmlns:a16="http://schemas.microsoft.com/office/drawing/2014/main" id="{03F1DE1D-E0C0-5D59-D041-E71D9FBAAAD5}"/>
              </a:ext>
            </a:extLst>
          </p:cNvPr>
          <p:cNvPicPr>
            <a:picLocks noChangeAspect="1"/>
          </p:cNvPicPr>
          <p:nvPr/>
        </p:nvPicPr>
        <p:blipFill>
          <a:blip r:embed="rId2"/>
          <a:stretch>
            <a:fillRect/>
          </a:stretch>
        </p:blipFill>
        <p:spPr>
          <a:xfrm>
            <a:off x="7261412" y="2169459"/>
            <a:ext cx="4419600" cy="4320988"/>
          </a:xfrm>
          <a:prstGeom prst="rect">
            <a:avLst/>
          </a:prstGeom>
        </p:spPr>
      </p:pic>
    </p:spTree>
    <p:extLst>
      <p:ext uri="{BB962C8B-B14F-4D97-AF65-F5344CB8AC3E}">
        <p14:creationId xmlns:p14="http://schemas.microsoft.com/office/powerpoint/2010/main" val="1935170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algn="ctr"/>
            <a:r>
              <a:rPr lang="en-US" dirty="0">
                <a:latin typeface="Rockwell" panose="02060603020205020403" pitchFamily="18" charset="0"/>
              </a:rPr>
              <a:t>Data Exploration</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1143000" y="1347537"/>
            <a:ext cx="9872871" cy="4748463"/>
          </a:xfrm>
        </p:spPr>
        <p:txBody>
          <a:bodyPr>
            <a:normAutofit/>
          </a:bodyPr>
          <a:lstStyle/>
          <a:p>
            <a:pPr marL="45720" indent="0">
              <a:buNone/>
            </a:pPr>
            <a:r>
              <a:rPr lang="en-US" dirty="0">
                <a:solidFill>
                  <a:schemeClr val="bg2">
                    <a:lumMod val="10000"/>
                  </a:schemeClr>
                </a:solidFill>
              </a:rPr>
              <a:t>.</a:t>
            </a:r>
          </a:p>
          <a:p>
            <a:pPr marL="45720" indent="0">
              <a:buNone/>
            </a:pPr>
            <a:r>
              <a:rPr lang="en-US" dirty="0">
                <a:solidFill>
                  <a:schemeClr val="bg2">
                    <a:lumMod val="10000"/>
                  </a:schemeClr>
                </a:solidFill>
              </a:rPr>
              <a:t>Then summary statistics was perform using </a:t>
            </a:r>
            <a:r>
              <a:rPr lang="en-US" dirty="0" err="1">
                <a:solidFill>
                  <a:schemeClr val="bg2">
                    <a:lumMod val="10000"/>
                  </a:schemeClr>
                </a:solidFill>
              </a:rPr>
              <a:t>d.describe</a:t>
            </a:r>
            <a:r>
              <a:rPr lang="en-US" dirty="0">
                <a:solidFill>
                  <a:schemeClr val="bg2">
                    <a:lumMod val="10000"/>
                  </a:schemeClr>
                </a:solidFill>
              </a:rPr>
              <a:t>() to find the count, mean, standard deviation, min, max, 25 percentile, 50 percentile and  75 percentile of the dataset.</a:t>
            </a:r>
          </a:p>
          <a:p>
            <a:pPr marL="45720" indent="0">
              <a:buNone/>
            </a:pPr>
            <a:endParaRPr lang="en-IN" dirty="0"/>
          </a:p>
        </p:txBody>
      </p:sp>
      <p:pic>
        <p:nvPicPr>
          <p:cNvPr id="6" name="Picture 5">
            <a:extLst>
              <a:ext uri="{FF2B5EF4-FFF2-40B4-BE49-F238E27FC236}">
                <a16:creationId xmlns:a16="http://schemas.microsoft.com/office/drawing/2014/main" id="{EF023E8F-7D54-163F-652C-BE2CE787FC7E}"/>
              </a:ext>
            </a:extLst>
          </p:cNvPr>
          <p:cNvPicPr>
            <a:picLocks noChangeAspect="1"/>
          </p:cNvPicPr>
          <p:nvPr/>
        </p:nvPicPr>
        <p:blipFill>
          <a:blip r:embed="rId2"/>
          <a:stretch>
            <a:fillRect/>
          </a:stretch>
        </p:blipFill>
        <p:spPr>
          <a:xfrm>
            <a:off x="860445" y="2703897"/>
            <a:ext cx="10434918" cy="3353091"/>
          </a:xfrm>
          <a:prstGeom prst="rect">
            <a:avLst/>
          </a:prstGeom>
        </p:spPr>
      </p:pic>
    </p:spTree>
    <p:extLst>
      <p:ext uri="{BB962C8B-B14F-4D97-AF65-F5344CB8AC3E}">
        <p14:creationId xmlns:p14="http://schemas.microsoft.com/office/powerpoint/2010/main" val="2338005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algn="ctr"/>
            <a:r>
              <a:rPr lang="en-US" dirty="0">
                <a:latin typeface="Rockwell" panose="02060603020205020403" pitchFamily="18" charset="0"/>
              </a:rPr>
              <a:t>Univariate Analysis</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1143000" y="1347537"/>
            <a:ext cx="9872871" cy="4748463"/>
          </a:xfrm>
        </p:spPr>
        <p:txBody>
          <a:bodyPr>
            <a:normAutofit/>
          </a:bodyPr>
          <a:lstStyle/>
          <a:p>
            <a:pPr marL="45720" indent="0">
              <a:buNone/>
            </a:pPr>
            <a:r>
              <a:rPr lang="en-IN" dirty="0">
                <a:solidFill>
                  <a:schemeClr val="bg2">
                    <a:lumMod val="10000"/>
                  </a:schemeClr>
                </a:solidFill>
              </a:rPr>
              <a:t>Univariate analysis on various fields such as genres, popularity, danceability, energy level and so on are performed.</a:t>
            </a:r>
            <a:endParaRPr lang="en-US" dirty="0">
              <a:solidFill>
                <a:schemeClr val="bg2">
                  <a:lumMod val="10000"/>
                </a:schemeClr>
              </a:solidFill>
            </a:endParaRPr>
          </a:p>
        </p:txBody>
      </p:sp>
      <p:pic>
        <p:nvPicPr>
          <p:cNvPr id="6" name="Picture 5">
            <a:extLst>
              <a:ext uri="{FF2B5EF4-FFF2-40B4-BE49-F238E27FC236}">
                <a16:creationId xmlns:a16="http://schemas.microsoft.com/office/drawing/2014/main" id="{7BCD9C7E-1F1D-45E8-E057-B7221693A216}"/>
              </a:ext>
            </a:extLst>
          </p:cNvPr>
          <p:cNvPicPr>
            <a:picLocks noChangeAspect="1"/>
          </p:cNvPicPr>
          <p:nvPr/>
        </p:nvPicPr>
        <p:blipFill>
          <a:blip r:embed="rId2"/>
          <a:stretch>
            <a:fillRect/>
          </a:stretch>
        </p:blipFill>
        <p:spPr>
          <a:xfrm>
            <a:off x="905437" y="2559269"/>
            <a:ext cx="4921624" cy="2894716"/>
          </a:xfrm>
          <a:prstGeom prst="rect">
            <a:avLst/>
          </a:prstGeom>
        </p:spPr>
      </p:pic>
      <p:pic>
        <p:nvPicPr>
          <p:cNvPr id="9" name="Picture 8">
            <a:extLst>
              <a:ext uri="{FF2B5EF4-FFF2-40B4-BE49-F238E27FC236}">
                <a16:creationId xmlns:a16="http://schemas.microsoft.com/office/drawing/2014/main" id="{3ED3B502-9CDE-B9ED-C790-FE8B565E9C80}"/>
              </a:ext>
            </a:extLst>
          </p:cNvPr>
          <p:cNvPicPr>
            <a:picLocks noChangeAspect="1"/>
          </p:cNvPicPr>
          <p:nvPr/>
        </p:nvPicPr>
        <p:blipFill>
          <a:blip r:embed="rId3"/>
          <a:stretch>
            <a:fillRect/>
          </a:stretch>
        </p:blipFill>
        <p:spPr>
          <a:xfrm>
            <a:off x="5827061" y="2559269"/>
            <a:ext cx="5509033" cy="3033016"/>
          </a:xfrm>
          <a:prstGeom prst="rect">
            <a:avLst/>
          </a:prstGeom>
        </p:spPr>
      </p:pic>
    </p:spTree>
    <p:extLst>
      <p:ext uri="{BB962C8B-B14F-4D97-AF65-F5344CB8AC3E}">
        <p14:creationId xmlns:p14="http://schemas.microsoft.com/office/powerpoint/2010/main" val="1695241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algn="ctr"/>
            <a:r>
              <a:rPr lang="en-US" dirty="0">
                <a:latin typeface="Rockwell" panose="02060603020205020403" pitchFamily="18" charset="0"/>
              </a:rPr>
              <a:t>Bivariate Analysis</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1143000" y="1347537"/>
            <a:ext cx="9872871" cy="4748463"/>
          </a:xfrm>
        </p:spPr>
        <p:txBody>
          <a:bodyPr>
            <a:normAutofit/>
          </a:bodyPr>
          <a:lstStyle/>
          <a:p>
            <a:pPr marL="45720" indent="0">
              <a:buNone/>
            </a:pPr>
            <a:r>
              <a:rPr lang="en-IN" dirty="0">
                <a:solidFill>
                  <a:schemeClr val="bg2">
                    <a:lumMod val="10000"/>
                  </a:schemeClr>
                </a:solidFill>
              </a:rPr>
              <a:t>Bivariate analysis on various fields are performed and scatterplots and </a:t>
            </a:r>
            <a:r>
              <a:rPr lang="en-IN" dirty="0" err="1">
                <a:solidFill>
                  <a:schemeClr val="bg2">
                    <a:lumMod val="10000"/>
                  </a:schemeClr>
                </a:solidFill>
              </a:rPr>
              <a:t>countplots</a:t>
            </a:r>
            <a:r>
              <a:rPr lang="en-IN" dirty="0">
                <a:solidFill>
                  <a:schemeClr val="bg2">
                    <a:lumMod val="10000"/>
                  </a:schemeClr>
                </a:solidFill>
              </a:rPr>
              <a:t> are used for analysis.</a:t>
            </a:r>
          </a:p>
          <a:p>
            <a:pPr marL="45720" indent="0">
              <a:buNone/>
            </a:pPr>
            <a:endParaRPr lang="en-US" dirty="0">
              <a:solidFill>
                <a:schemeClr val="bg2">
                  <a:lumMod val="10000"/>
                </a:schemeClr>
              </a:solidFill>
            </a:endParaRPr>
          </a:p>
          <a:p>
            <a:pPr marL="502920" indent="-457200">
              <a:buAutoNum type="arabicPeriod"/>
            </a:pPr>
            <a:endParaRPr lang="en-IN" dirty="0">
              <a:solidFill>
                <a:schemeClr val="bg2">
                  <a:lumMod val="10000"/>
                </a:schemeClr>
              </a:solidFill>
            </a:endParaRPr>
          </a:p>
        </p:txBody>
      </p:sp>
      <p:pic>
        <p:nvPicPr>
          <p:cNvPr id="6" name="Picture 5">
            <a:extLst>
              <a:ext uri="{FF2B5EF4-FFF2-40B4-BE49-F238E27FC236}">
                <a16:creationId xmlns:a16="http://schemas.microsoft.com/office/drawing/2014/main" id="{53B4DEA5-088C-515A-BBF9-28B2B465F08A}"/>
              </a:ext>
            </a:extLst>
          </p:cNvPr>
          <p:cNvPicPr>
            <a:picLocks noChangeAspect="1"/>
          </p:cNvPicPr>
          <p:nvPr/>
        </p:nvPicPr>
        <p:blipFill>
          <a:blip r:embed="rId2"/>
          <a:stretch>
            <a:fillRect/>
          </a:stretch>
        </p:blipFill>
        <p:spPr>
          <a:xfrm>
            <a:off x="609600" y="2380779"/>
            <a:ext cx="5082987" cy="3715221"/>
          </a:xfrm>
          <a:prstGeom prst="rect">
            <a:avLst/>
          </a:prstGeom>
        </p:spPr>
      </p:pic>
      <p:pic>
        <p:nvPicPr>
          <p:cNvPr id="8" name="Picture 7">
            <a:extLst>
              <a:ext uri="{FF2B5EF4-FFF2-40B4-BE49-F238E27FC236}">
                <a16:creationId xmlns:a16="http://schemas.microsoft.com/office/drawing/2014/main" id="{93737FBF-43AD-C54F-691F-97C50337A0AA}"/>
              </a:ext>
            </a:extLst>
          </p:cNvPr>
          <p:cNvPicPr>
            <a:picLocks noChangeAspect="1"/>
          </p:cNvPicPr>
          <p:nvPr/>
        </p:nvPicPr>
        <p:blipFill>
          <a:blip r:embed="rId3"/>
          <a:stretch>
            <a:fillRect/>
          </a:stretch>
        </p:blipFill>
        <p:spPr>
          <a:xfrm>
            <a:off x="5878016" y="2309061"/>
            <a:ext cx="4952426" cy="3715221"/>
          </a:xfrm>
          <a:prstGeom prst="rect">
            <a:avLst/>
          </a:prstGeom>
        </p:spPr>
      </p:pic>
    </p:spTree>
    <p:extLst>
      <p:ext uri="{BB962C8B-B14F-4D97-AF65-F5344CB8AC3E}">
        <p14:creationId xmlns:p14="http://schemas.microsoft.com/office/powerpoint/2010/main" val="2451619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algn="ctr"/>
            <a:r>
              <a:rPr lang="en-US" dirty="0">
                <a:latin typeface="Rockwell" panose="02060603020205020403" pitchFamily="18" charset="0"/>
              </a:rPr>
              <a:t>Multivariate Analysis</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1143000" y="1347537"/>
            <a:ext cx="9872871" cy="4748463"/>
          </a:xfrm>
        </p:spPr>
        <p:txBody>
          <a:bodyPr>
            <a:normAutofit/>
          </a:bodyPr>
          <a:lstStyle/>
          <a:p>
            <a:pPr marL="45720" indent="0">
              <a:buNone/>
            </a:pPr>
            <a:r>
              <a:rPr lang="en-US" dirty="0"/>
              <a:t>  </a:t>
            </a:r>
            <a:endParaRPr lang="en-IN" dirty="0"/>
          </a:p>
        </p:txBody>
      </p:sp>
      <p:sp>
        <p:nvSpPr>
          <p:cNvPr id="3" name="TextBox 2">
            <a:extLst>
              <a:ext uri="{FF2B5EF4-FFF2-40B4-BE49-F238E27FC236}">
                <a16:creationId xmlns:a16="http://schemas.microsoft.com/office/drawing/2014/main" id="{C2CBFDF3-59FB-7BC2-3574-B00AF2290C10}"/>
              </a:ext>
            </a:extLst>
          </p:cNvPr>
          <p:cNvSpPr txBox="1"/>
          <p:nvPr/>
        </p:nvSpPr>
        <p:spPr>
          <a:xfrm>
            <a:off x="1685948" y="1024371"/>
            <a:ext cx="8237981" cy="646331"/>
          </a:xfrm>
          <a:prstGeom prst="rect">
            <a:avLst/>
          </a:prstGeom>
          <a:noFill/>
        </p:spPr>
        <p:txBody>
          <a:bodyPr wrap="square" rtlCol="0">
            <a:spAutoFit/>
          </a:bodyPr>
          <a:lstStyle/>
          <a:p>
            <a:r>
              <a:rPr lang="en-IN" sz="1800" b="0" i="0" u="none" strike="noStrike" dirty="0">
                <a:solidFill>
                  <a:srgbClr val="000000"/>
                </a:solidFill>
                <a:effectLst/>
                <a:latin typeface="Calibri" panose="020F0502020204030204" pitchFamily="34" charset="0"/>
              </a:rPr>
              <a:t>Multivariate analysis on various fields are performed and heatmaps are used for analysis.</a:t>
            </a:r>
            <a:endParaRPr lang="en-IN" dirty="0"/>
          </a:p>
        </p:txBody>
      </p:sp>
      <p:pic>
        <p:nvPicPr>
          <p:cNvPr id="7" name="Picture 6">
            <a:extLst>
              <a:ext uri="{FF2B5EF4-FFF2-40B4-BE49-F238E27FC236}">
                <a16:creationId xmlns:a16="http://schemas.microsoft.com/office/drawing/2014/main" id="{A0113812-B8E0-02EF-DD29-DF2862CB5FEB}"/>
              </a:ext>
            </a:extLst>
          </p:cNvPr>
          <p:cNvPicPr>
            <a:picLocks noChangeAspect="1"/>
          </p:cNvPicPr>
          <p:nvPr/>
        </p:nvPicPr>
        <p:blipFill>
          <a:blip r:embed="rId2"/>
          <a:stretch>
            <a:fillRect/>
          </a:stretch>
        </p:blipFill>
        <p:spPr>
          <a:xfrm>
            <a:off x="2036521" y="1789295"/>
            <a:ext cx="7536833" cy="4629871"/>
          </a:xfrm>
          <a:prstGeom prst="rect">
            <a:avLst/>
          </a:prstGeom>
        </p:spPr>
      </p:pic>
    </p:spTree>
    <p:extLst>
      <p:ext uri="{BB962C8B-B14F-4D97-AF65-F5344CB8AC3E}">
        <p14:creationId xmlns:p14="http://schemas.microsoft.com/office/powerpoint/2010/main" val="40538365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6CA70E-ED75-4FF0-A862-8EF12B7377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F1ABED-93B7-45AC-A513-2CB1FF159AFF}">
  <ds:schemaRefs>
    <ds:schemaRef ds:uri="http://schemas.microsoft.com/sharepoint/v3/contenttype/forms"/>
  </ds:schemaRefs>
</ds:datastoreItem>
</file>

<file path=customXml/itemProps3.xml><?xml version="1.0" encoding="utf-8"?>
<ds:datastoreItem xmlns:ds="http://schemas.openxmlformats.org/officeDocument/2006/customXml" ds:itemID="{79B27744-7857-4992-B755-05855FC591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1211</TotalTime>
  <Words>1457</Words>
  <Application>Microsoft Office PowerPoint</Application>
  <PresentationFormat>Widescreen</PresentationFormat>
  <Paragraphs>145</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Rockwell</vt:lpstr>
      <vt:lpstr>Söhne</vt:lpstr>
      <vt:lpstr>Tahoma</vt:lpstr>
      <vt:lpstr>Trebuchet MS</vt:lpstr>
      <vt:lpstr>Wingdings 3</vt:lpstr>
      <vt:lpstr>Facet</vt:lpstr>
      <vt:lpstr> EDA PROJECT </vt:lpstr>
      <vt:lpstr>Introduction</vt:lpstr>
      <vt:lpstr>Domain Knowledge</vt:lpstr>
      <vt:lpstr>Libraries used and Approaches</vt:lpstr>
      <vt:lpstr>Data Cleaning </vt:lpstr>
      <vt:lpstr>Data Exploration</vt:lpstr>
      <vt:lpstr>Univariate Analysis</vt:lpstr>
      <vt:lpstr>Bivariate Analysis</vt:lpstr>
      <vt:lpstr>Multivariate Analysis</vt:lpstr>
      <vt:lpstr>Distributions</vt:lpstr>
      <vt:lpstr>Hypothesis Testing </vt:lpstr>
      <vt:lpstr>Hypothesis Testing </vt:lpstr>
      <vt:lpstr>Finding and Insight</vt:lpstr>
      <vt:lpstr>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INT353 CA-3 EDA PROJECT</dc:title>
  <dc:creator>NIKHIL KAUNDAL</dc:creator>
  <cp:lastModifiedBy>aman verma</cp:lastModifiedBy>
  <cp:revision>11</cp:revision>
  <dcterms:created xsi:type="dcterms:W3CDTF">2023-11-10T10:16:48Z</dcterms:created>
  <dcterms:modified xsi:type="dcterms:W3CDTF">2023-11-18T06:47:50Z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