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35" r:id="rId9"/>
    <p:sldId id="16140637" r:id="rId10"/>
    <p:sldId id="16140638" r:id="rId11"/>
    <p:sldId id="16140630" r:id="rId12"/>
    <p:sldId id="1614062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95"/>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1553210"/>
            <a:ext cx="9144000" cy="1246505"/>
          </a:xfrm>
        </p:spPr>
        <p:txBody>
          <a:bodyPr>
            <a:normAutofit/>
          </a:bodyPr>
          <a:lstStyle/>
          <a:p>
            <a:pPr algn="ctr"/>
            <a:r>
              <a:rPr lang="en-US" altLang="en-US" sz="3200" b="1" dirty="0">
                <a:solidFill>
                  <a:schemeClr val="accent1"/>
                </a:solidFill>
                <a:latin typeface="Arial" panose="020B0604020202020204" pitchFamily="34" charset="0"/>
                <a:cs typeface="Arial" panose="020B0604020202020204" pitchFamily="34" charset="0"/>
              </a:rPr>
              <a:t>Secure Data Hiding in Image Using Steganography</a:t>
            </a:r>
            <a:endParaRPr lang="en-US" altLang="en-US" sz="32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62915" y="781050"/>
            <a:ext cx="12860020" cy="435610"/>
          </a:xfrm>
          <a:prstGeom prst="rect">
            <a:avLst/>
          </a:prstGeom>
          <a:noFill/>
        </p:spPr>
        <p:txBody>
          <a:bodyPr wrap="square" lIns="91440" tIns="45720" rIns="91440" bIns="45720" rtlCol="0" anchor="t">
            <a:no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312349" y="406439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Anu B Prashanth</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Anu B Prashanth</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 Sri Siddhartha Institute Of Technology</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sym typeface="+mn-ea"/>
              </a:rPr>
              <a:t>Department : </a:t>
            </a:r>
            <a:r>
              <a:rPr lang="en-US" sz="2000" b="1" dirty="0">
                <a:solidFill>
                  <a:schemeClr val="accent1">
                    <a:lumMod val="75000"/>
                  </a:schemeClr>
                </a:solidFill>
                <a:latin typeface="Arial" panose="020B0604020202020204"/>
                <a:cs typeface="Arial" panose="020B0604020202020204"/>
              </a:rPr>
              <a:t>Artificial Intelligence and Machine Learning</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025" y="1301750"/>
            <a:ext cx="11029315" cy="2303780"/>
          </a:xfrm>
        </p:spPr>
        <p:txBody>
          <a:bodyPr/>
          <a:lstStyle/>
          <a:p>
            <a:r>
              <a:rPr lang="en-US" altLang="en-US" sz="2400" dirty="0">
                <a:solidFill>
                  <a:schemeClr val="tx1"/>
                </a:solidFill>
                <a:latin typeface="Times New Roman" panose="02020603050405020304" charset="0"/>
                <a:cs typeface="Times New Roman" panose="02020603050405020304" charset="0"/>
              </a:rPr>
              <a:t>This project successfully enhances secure data transmission by embedding encrypted data in images using steganography. The combination of encryption and LSB technique ensures high security while maintaining image integrity. The method is efficient, lightweight, and suitable for various secure communication applications.</a:t>
            </a:r>
            <a:endParaRPr lang="en-US" altLang="en-US" sz="2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025" y="1301750"/>
            <a:ext cx="11029315" cy="1633220"/>
          </a:xfrm>
        </p:spPr>
        <p:txBody>
          <a:bodyPr/>
          <a:lstStyle/>
          <a:p>
            <a:r>
              <a:rPr lang="en-US" altLang="en-US" sz="2000" dirty="0">
                <a:solidFill>
                  <a:schemeClr val="tx1"/>
                </a:solidFill>
                <a:latin typeface="Times New Roman" panose="02020603050405020304" charset="0"/>
                <a:cs typeface="Times New Roman" panose="02020603050405020304" charset="0"/>
              </a:rPr>
              <a:t>https://github.com/Anubprashanth/Secure-Data-Hiding-in-Image-Using-Steganography</a:t>
            </a:r>
            <a:endParaRPr lang="en-US" altLang="en-US" sz="2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2766060"/>
            <a:ext cx="9298940" cy="937895"/>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738505"/>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969010"/>
            <a:ext cx="11029315" cy="4481195"/>
          </a:xfrm>
        </p:spPr>
        <p:txBody>
          <a:bodyPr/>
          <a:lstStyle/>
          <a:p>
            <a:pPr marL="0" indent="0" algn="just">
              <a:buNone/>
            </a:pPr>
            <a:r>
              <a:rPr lang="en-US" altLang="en-US" sz="2800" dirty="0">
                <a:solidFill>
                  <a:schemeClr val="tx1"/>
                </a:solidFill>
                <a:latin typeface="Times New Roman" panose="02020603050405020304" charset="0"/>
                <a:cs typeface="Times New Roman" panose="02020603050405020304" charset="0"/>
              </a:rPr>
              <a:t>The need for secure communication has increased due to cyber threats. Traditional encryption makes data transmission detectable, raising security concerns. This project utilizes steganography to embed secret data within images using the Least Significant Bit (LSB) technique, ensuring undetectability while maintaining image quality. To enhance security, encryption is applied before embedding, making unauthorized extraction difficult.</a:t>
            </a:r>
            <a:endParaRPr lang="en-US" altLang="en-US" sz="28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881380"/>
            <a:ext cx="11029315" cy="81343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1694180"/>
            <a:ext cx="11613515" cy="2646680"/>
          </a:xfrm>
        </p:spPr>
        <p:txBody>
          <a:bodyPr vert="horz" lIns="91440" tIns="45720" rIns="91440" bIns="45720" rtlCol="0" anchor="ctr">
            <a:noAutofit/>
          </a:bodyPr>
          <a:lstStyle/>
          <a:p>
            <a:r>
              <a:rPr lang="en-US" altLang="en-US" sz="2400" dirty="0">
                <a:solidFill>
                  <a:schemeClr val="tx1"/>
                </a:solidFill>
                <a:latin typeface="Times New Roman" panose="02020603050405020304" charset="0"/>
                <a:cs typeface="Times New Roman" panose="02020603050405020304" charset="0"/>
              </a:rPr>
              <a:t>Programming Language: Python</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Libraries: OpenCV, NumPy, Pillow</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Steganography Techniques: Least Significant Bit (LSB)</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Encryption Algorithm: AES (Advanced Encryption Standard)</a:t>
            </a:r>
            <a:endParaRPr lang="en-US" altLang="en-US" sz="2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2179320"/>
            <a:ext cx="11029315" cy="1380490"/>
          </a:xfrm>
        </p:spPr>
        <p:txBody>
          <a:bodyPr>
            <a:noAutofit/>
          </a:bodyPr>
          <a:lstStyle/>
          <a:p>
            <a:r>
              <a:rPr lang="en-US" altLang="en-US" sz="2400" dirty="0">
                <a:solidFill>
                  <a:schemeClr val="tx1"/>
                </a:solidFill>
                <a:latin typeface="Times New Roman" panose="02020603050405020304" charset="0"/>
                <a:cs typeface="Times New Roman" panose="02020603050405020304" charset="0"/>
              </a:rPr>
              <a:t>Dual-layer security: Combines encryption with steganography for enhanced protection.</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Minimal distortion: Ensures hidden data is undetectable to the human eye.</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User-friendly GUI: Allows users to hide and extract data easily.</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Robust detection resistance: Difficult to detect or extract without the encryption key.</a:t>
            </a:r>
            <a:endParaRPr lang="en-US" altLang="en-US" sz="2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581025" y="1301750"/>
            <a:ext cx="11029315" cy="2586355"/>
          </a:xfrm>
        </p:spPr>
        <p:txBody>
          <a:bodyPr/>
          <a:lstStyle/>
          <a:p>
            <a:r>
              <a:rPr lang="en-US" altLang="en-US" sz="2400" dirty="0">
                <a:solidFill>
                  <a:schemeClr val="tx1"/>
                </a:solidFill>
                <a:latin typeface="Times New Roman" panose="02020603050405020304" charset="0"/>
                <a:cs typeface="Times New Roman" panose="02020603050405020304" charset="0"/>
              </a:rPr>
              <a:t>Government &amp; Defense Organizations for secure message transmission.</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Corporate Sectors for protecting confidential data.</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Journalists &amp; Whistleblowers for safe information sharing.</a:t>
            </a:r>
            <a:endParaRPr lang="en-US" altLang="en-US" sz="2400" dirty="0">
              <a:solidFill>
                <a:schemeClr val="tx1"/>
              </a:solidFill>
              <a:latin typeface="Times New Roman" panose="02020603050405020304" charset="0"/>
              <a:cs typeface="Times New Roman" panose="02020603050405020304" charset="0"/>
            </a:endParaRPr>
          </a:p>
          <a:p>
            <a:r>
              <a:rPr lang="en-US" altLang="en-US" sz="2400" dirty="0">
                <a:solidFill>
                  <a:schemeClr val="tx1"/>
                </a:solidFill>
                <a:latin typeface="Times New Roman" panose="02020603050405020304" charset="0"/>
                <a:cs typeface="Times New Roman" panose="02020603050405020304" charset="0"/>
              </a:rPr>
              <a:t>Individuals seeking secure personal communication.</a:t>
            </a:r>
            <a:endParaRPr lang="en-US" altLang="en-US" sz="2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chemeClr val="accent1"/>
                </a:solidFill>
                <a:latin typeface="Times New Roman" panose="02020603050405020304" charset="0"/>
                <a:cs typeface="Times New Roman" panose="02020603050405020304" charset="0"/>
              </a:rPr>
              <a:t>Results</a:t>
            </a:r>
            <a:endParaRPr lang="en-IN" sz="2400" b="1" dirty="0">
              <a:solidFill>
                <a:schemeClr val="accent1"/>
              </a:solidFill>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581193" y="1497600"/>
            <a:ext cx="4879807" cy="4321743"/>
          </a:xfrm>
          <a:prstGeom prst="rect">
            <a:avLst/>
          </a:prstGeom>
        </p:spPr>
      </p:pic>
      <p:sp>
        <p:nvSpPr>
          <p:cNvPr id="5" name="TextBox 4"/>
          <p:cNvSpPr txBox="1"/>
          <p:nvPr/>
        </p:nvSpPr>
        <p:spPr>
          <a:xfrm>
            <a:off x="1212618" y="5819180"/>
            <a:ext cx="3686476" cy="369332"/>
          </a:xfrm>
          <a:prstGeom prst="rect">
            <a:avLst/>
          </a:prstGeom>
          <a:noFill/>
        </p:spPr>
        <p:txBody>
          <a:bodyPr wrap="square" rtlCol="0">
            <a:spAutoFit/>
          </a:bodyPr>
          <a:lstStyle/>
          <a:p>
            <a:r>
              <a:rPr lang="en-US" b="1" dirty="0"/>
              <a:t>Figure1 : Code for Encryption</a:t>
            </a:r>
            <a:endParaRPr lang="en-IN" b="1" dirty="0"/>
          </a:p>
        </p:txBody>
      </p:sp>
      <p:pic>
        <p:nvPicPr>
          <p:cNvPr id="6" name="Picture 5"/>
          <p:cNvPicPr>
            <a:picLocks noChangeAspect="1"/>
          </p:cNvPicPr>
          <p:nvPr/>
        </p:nvPicPr>
        <p:blipFill>
          <a:blip r:embed="rId2"/>
          <a:stretch>
            <a:fillRect/>
          </a:stretch>
        </p:blipFill>
        <p:spPr>
          <a:xfrm>
            <a:off x="6731000" y="1497600"/>
            <a:ext cx="4879808" cy="4402225"/>
          </a:xfrm>
          <a:prstGeom prst="rect">
            <a:avLst/>
          </a:prstGeom>
        </p:spPr>
      </p:pic>
      <p:sp>
        <p:nvSpPr>
          <p:cNvPr id="7" name="TextBox 6"/>
          <p:cNvSpPr txBox="1"/>
          <p:nvPr/>
        </p:nvSpPr>
        <p:spPr>
          <a:xfrm>
            <a:off x="7772634" y="5819405"/>
            <a:ext cx="3124200" cy="369332"/>
          </a:xfrm>
          <a:prstGeom prst="rect">
            <a:avLst/>
          </a:prstGeom>
          <a:noFill/>
        </p:spPr>
        <p:txBody>
          <a:bodyPr wrap="square" rtlCol="0">
            <a:spAutoFit/>
          </a:bodyPr>
          <a:lstStyle/>
          <a:p>
            <a:r>
              <a:rPr lang="en-US" b="1" dirty="0"/>
              <a:t>Figure2 : Code for Decryption</a:t>
            </a:r>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02644" y="4255804"/>
            <a:ext cx="10741793" cy="1578543"/>
          </a:xfrm>
          <a:prstGeom prst="rect">
            <a:avLst/>
          </a:prstGeom>
        </p:spPr>
      </p:pic>
      <p:sp>
        <p:nvSpPr>
          <p:cNvPr id="3" name="TextBox 2"/>
          <p:cNvSpPr txBox="1"/>
          <p:nvPr/>
        </p:nvSpPr>
        <p:spPr>
          <a:xfrm>
            <a:off x="3728720" y="5963285"/>
            <a:ext cx="5582920" cy="431800"/>
          </a:xfrm>
          <a:prstGeom prst="rect">
            <a:avLst/>
          </a:prstGeom>
          <a:noFill/>
        </p:spPr>
        <p:txBody>
          <a:bodyPr wrap="square" rtlCol="0">
            <a:noAutofit/>
          </a:bodyPr>
          <a:lstStyle/>
          <a:p>
            <a:r>
              <a:rPr lang="en-US" sz="2000" b="1" dirty="0"/>
              <a:t> Output for Encryption and Decryption </a:t>
            </a:r>
            <a:endParaRPr lang="en-IN" sz="2000" b="1" dirty="0"/>
          </a:p>
        </p:txBody>
      </p:sp>
      <p:sp>
        <p:nvSpPr>
          <p:cNvPr id="8" name="TextBox 7"/>
          <p:cNvSpPr txBox="1"/>
          <p:nvPr/>
        </p:nvSpPr>
        <p:spPr>
          <a:xfrm>
            <a:off x="4475480" y="3429000"/>
            <a:ext cx="3580765" cy="400050"/>
          </a:xfrm>
          <a:prstGeom prst="rect">
            <a:avLst/>
          </a:prstGeom>
          <a:noFill/>
        </p:spPr>
        <p:txBody>
          <a:bodyPr wrap="square" rtlCol="0">
            <a:noAutofit/>
          </a:bodyPr>
          <a:lstStyle/>
          <a:p>
            <a:r>
              <a:rPr lang="en-US" sz="2000" b="1" dirty="0"/>
              <a:t>         Encrypted Image</a:t>
            </a:r>
            <a:endParaRPr lang="en-IN" sz="2000" b="1" dirty="0"/>
          </a:p>
        </p:txBody>
      </p:sp>
      <p:pic>
        <p:nvPicPr>
          <p:cNvPr id="10" name="Picture 9"/>
          <p:cNvPicPr/>
          <p:nvPr/>
        </p:nvPicPr>
        <p:blipFill>
          <a:blip r:embed="rId2"/>
          <a:stretch>
            <a:fillRect/>
          </a:stretch>
        </p:blipFill>
        <p:spPr>
          <a:xfrm>
            <a:off x="4188460" y="785495"/>
            <a:ext cx="3975735" cy="26435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chemeClr val="accent1"/>
                </a:solidFill>
                <a:sym typeface="+mn-ea"/>
              </a:rPr>
              <a:t>Passcode stored in a text file</a:t>
            </a:r>
            <a:endParaRPr lang="en-US" b="1" dirty="0">
              <a:solidFill>
                <a:schemeClr val="accent1"/>
              </a:solidFill>
              <a:sym typeface="+mn-ea"/>
            </a:endParaRPr>
          </a:p>
        </p:txBody>
      </p:sp>
      <p:sp>
        <p:nvSpPr>
          <p:cNvPr id="3" name="Content Placeholder 2"/>
          <p:cNvSpPr>
            <a:spLocks noGrp="1"/>
          </p:cNvSpPr>
          <p:nvPr>
            <p:ph idx="1"/>
          </p:nvPr>
        </p:nvSpPr>
        <p:spPr/>
        <p:txBody>
          <a:bodyPr/>
          <a:p>
            <a:endParaRPr lang="en-US"/>
          </a:p>
        </p:txBody>
      </p:sp>
      <p:pic>
        <p:nvPicPr>
          <p:cNvPr id="5" name="Picture 4"/>
          <p:cNvPicPr>
            <a:picLocks noChangeAspect="1"/>
          </p:cNvPicPr>
          <p:nvPr/>
        </p:nvPicPr>
        <p:blipFill>
          <a:blip r:embed="rId1"/>
          <a:stretch>
            <a:fillRect/>
          </a:stretch>
        </p:blipFill>
        <p:spPr>
          <a:xfrm>
            <a:off x="841208" y="1773939"/>
            <a:ext cx="10227845" cy="4364807"/>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2115</Words>
  <Application>WPS Presentation</Application>
  <PresentationFormat>Custom</PresentationFormat>
  <Paragraphs>72</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Arial Black</vt:lpstr>
      <vt:lpstr>Arial Narrow</vt:lpstr>
      <vt:lpstr>Times New Roman</vt:lpstr>
      <vt:lpstr>Agency FB</vt:lpstr>
      <vt:lpstr>DividendVTI</vt:lpstr>
      <vt:lpstr>Secure Data Hiding in Image Using Steganography </vt:lpstr>
      <vt:lpstr>OUTLINE</vt:lpstr>
      <vt:lpstr>Problem Statement</vt:lpstr>
      <vt:lpstr>Technology  used</vt:lpstr>
      <vt:lpstr>Wow factors</vt:lpstr>
      <vt:lpstr>End users</vt:lpstr>
      <vt:lpstr>Results</vt:lpstr>
      <vt:lpstr>PowerPoint 演示文稿</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B Prashanth</cp:lastModifiedBy>
  <cp:revision>27</cp:revision>
  <dcterms:created xsi:type="dcterms:W3CDTF">2021-05-26T16:50:00Z</dcterms:created>
  <dcterms:modified xsi:type="dcterms:W3CDTF">2025-02-25T09:13:37Z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26122568FBC244BFBADADD62720D5B4C_12</vt:lpwstr>
  </property>
  <property fmtid="{D5CDD505-2E9C-101B-9397-08002B2CF9AE}" pid="4" name="KSOProductBuildVer">
    <vt:lpwstr>1033-12.2.0.19805</vt:lpwstr>
  </property>
</Properties>
</file>