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Poppins" panose="000005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jdVCa7HHfct1a5Azo3NwHPxxa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day Srivastava" userId="ca9ea01e0d55dbd3" providerId="LiveId" clId="{1B286207-9219-41FD-AA2C-F2DB963B5219}"/>
    <pc:docChg chg="modSld">
      <pc:chgData name="Anuday Srivastava" userId="ca9ea01e0d55dbd3" providerId="LiveId" clId="{1B286207-9219-41FD-AA2C-F2DB963B5219}" dt="2025-01-05T17:20:22.836" v="1" actId="1076"/>
      <pc:docMkLst>
        <pc:docMk/>
      </pc:docMkLst>
      <pc:sldChg chg="modSp mod">
        <pc:chgData name="Anuday Srivastava" userId="ca9ea01e0d55dbd3" providerId="LiveId" clId="{1B286207-9219-41FD-AA2C-F2DB963B5219}" dt="2025-01-05T17:20:22.836" v="1" actId="1076"/>
        <pc:sldMkLst>
          <pc:docMk/>
          <pc:sldMk cId="0" sldId="259"/>
        </pc:sldMkLst>
        <pc:picChg chg="mod">
          <ac:chgData name="Anuday Srivastava" userId="ca9ea01e0d55dbd3" providerId="LiveId" clId="{1B286207-9219-41FD-AA2C-F2DB963B5219}" dt="2025-01-05T17:20:22.836" v="1" actId="1076"/>
          <ac:picMkLst>
            <pc:docMk/>
            <pc:sldMk cId="0" sldId="259"/>
            <ac:picMk id="12" creationId="{7B42F4D2-C5FA-0C03-AE15-C6E734FD958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18" Type="http://schemas.openxmlformats.org/officeDocument/2006/relationships/image" Target="../media/image19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17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5" Type="http://schemas.openxmlformats.org/officeDocument/2006/relationships/image" Target="../media/image16.jpg"/><Relationship Id="rId10" Type="http://schemas.openxmlformats.org/officeDocument/2006/relationships/image" Target="../media/image11.png"/><Relationship Id="rId19" Type="http://schemas.openxmlformats.org/officeDocument/2006/relationships/image" Target="../media/image20.jpg"/><Relationship Id="rId4" Type="http://schemas.openxmlformats.org/officeDocument/2006/relationships/image" Target="../media/image3.png"/><Relationship Id="rId9" Type="http://schemas.openxmlformats.org/officeDocument/2006/relationships/image" Target="../media/image10.jpg"/><Relationship Id="rId1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3.png"/><Relationship Id="rId9" Type="http://schemas.openxmlformats.org/officeDocument/2006/relationships/hyperlink" Target="https://1by22cs184.wixstudio.com/carbongrov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-74606" y="295062"/>
            <a:ext cx="4918200" cy="1195417"/>
          </a:xfrm>
          <a:custGeom>
            <a:avLst/>
            <a:gdLst/>
            <a:ahLst/>
            <a:cxnLst/>
            <a:rect l="l" t="t" r="r" b="b"/>
            <a:pathLst>
              <a:path w="4918200" h="1195417" extrusionOk="0">
                <a:moveTo>
                  <a:pt x="0" y="0"/>
                </a:moveTo>
                <a:lnTo>
                  <a:pt x="4918200" y="0"/>
                </a:lnTo>
                <a:lnTo>
                  <a:pt x="4918200" y="1195417"/>
                </a:lnTo>
                <a:lnTo>
                  <a:pt x="0" y="11954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940" b="-939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>
            <a:off x="16373978" y="9149040"/>
            <a:ext cx="1770644" cy="1026973"/>
          </a:xfrm>
          <a:custGeom>
            <a:avLst/>
            <a:gdLst/>
            <a:ahLst/>
            <a:cxnLst/>
            <a:rect l="l" t="t" r="r" b="b"/>
            <a:pathLst>
              <a:path w="1770644" h="1026973" extrusionOk="0">
                <a:moveTo>
                  <a:pt x="0" y="0"/>
                </a:moveTo>
                <a:lnTo>
                  <a:pt x="1770644" y="0"/>
                </a:lnTo>
                <a:lnTo>
                  <a:pt x="1770644" y="1026973"/>
                </a:lnTo>
                <a:lnTo>
                  <a:pt x="0" y="10269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>
            <a:off x="15849397" y="117989"/>
            <a:ext cx="1049162" cy="1133145"/>
          </a:xfrm>
          <a:custGeom>
            <a:avLst/>
            <a:gdLst/>
            <a:ahLst/>
            <a:cxnLst/>
            <a:rect l="l" t="t" r="r" b="b"/>
            <a:pathLst>
              <a:path w="1049162" h="1133145" extrusionOk="0">
                <a:moveTo>
                  <a:pt x="0" y="0"/>
                </a:moveTo>
                <a:lnTo>
                  <a:pt x="1049162" y="0"/>
                </a:lnTo>
                <a:lnTo>
                  <a:pt x="1049162" y="1133145"/>
                </a:lnTo>
                <a:lnTo>
                  <a:pt x="0" y="11331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l="-57444" t="-69217" r="-44066" b="-94718"/>
            </a:stretch>
          </a:blipFill>
          <a:ln>
            <a:noFill/>
          </a:ln>
        </p:spPr>
      </p:sp>
      <p:grpSp>
        <p:nvGrpSpPr>
          <p:cNvPr id="88" name="Google Shape;88;p1"/>
          <p:cNvGrpSpPr/>
          <p:nvPr/>
        </p:nvGrpSpPr>
        <p:grpSpPr>
          <a:xfrm>
            <a:off x="17057062" y="-90316"/>
            <a:ext cx="1087560" cy="1303080"/>
            <a:chOff x="0" y="-328900"/>
            <a:chExt cx="1450081" cy="1737439"/>
          </a:xfrm>
        </p:grpSpPr>
        <p:grpSp>
          <p:nvGrpSpPr>
            <p:cNvPr id="89" name="Google Shape;89;p1"/>
            <p:cNvGrpSpPr/>
            <p:nvPr/>
          </p:nvGrpSpPr>
          <p:grpSpPr>
            <a:xfrm>
              <a:off x="0" y="-328900"/>
              <a:ext cx="1450081" cy="1737439"/>
              <a:chOff x="0" y="-114300"/>
              <a:chExt cx="503934" cy="603798"/>
            </a:xfrm>
          </p:grpSpPr>
          <p:sp>
            <p:nvSpPr>
              <p:cNvPr id="90" name="Google Shape;90;p1"/>
              <p:cNvSpPr/>
              <p:nvPr/>
            </p:nvSpPr>
            <p:spPr>
              <a:xfrm>
                <a:off x="0" y="0"/>
                <a:ext cx="503934" cy="489498"/>
              </a:xfrm>
              <a:custGeom>
                <a:avLst/>
                <a:gdLst/>
                <a:ahLst/>
                <a:cxnLst/>
                <a:rect l="l" t="t" r="r" b="b"/>
                <a:pathLst>
                  <a:path w="503934" h="489498" extrusionOk="0">
                    <a:moveTo>
                      <a:pt x="244749" y="0"/>
                    </a:moveTo>
                    <a:lnTo>
                      <a:pt x="259185" y="0"/>
                    </a:lnTo>
                    <a:cubicBezTo>
                      <a:pt x="324097" y="0"/>
                      <a:pt x="386349" y="25786"/>
                      <a:pt x="432249" y="71685"/>
                    </a:cubicBezTo>
                    <a:cubicBezTo>
                      <a:pt x="478148" y="117585"/>
                      <a:pt x="503934" y="179837"/>
                      <a:pt x="503934" y="244749"/>
                    </a:cubicBezTo>
                    <a:lnTo>
                      <a:pt x="503934" y="244749"/>
                    </a:lnTo>
                    <a:cubicBezTo>
                      <a:pt x="503934" y="379920"/>
                      <a:pt x="394356" y="489498"/>
                      <a:pt x="259185" y="489498"/>
                    </a:cubicBezTo>
                    <a:lnTo>
                      <a:pt x="244749" y="489498"/>
                    </a:lnTo>
                    <a:cubicBezTo>
                      <a:pt x="109578" y="489498"/>
                      <a:pt x="0" y="379920"/>
                      <a:pt x="0" y="244749"/>
                    </a:cubicBezTo>
                    <a:lnTo>
                      <a:pt x="0" y="244749"/>
                    </a:lnTo>
                    <a:cubicBezTo>
                      <a:pt x="0" y="109578"/>
                      <a:pt x="109578" y="0"/>
                      <a:pt x="24474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6A6A6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"/>
              <p:cNvSpPr txBox="1"/>
              <p:nvPr/>
            </p:nvSpPr>
            <p:spPr>
              <a:xfrm>
                <a:off x="0" y="-114300"/>
                <a:ext cx="503934" cy="6037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3375" tIns="13375" rIns="13375" bIns="133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482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2" name="Google Shape;92;p1"/>
            <p:cNvSpPr/>
            <p:nvPr/>
          </p:nvSpPr>
          <p:spPr>
            <a:xfrm>
              <a:off x="67934" y="121945"/>
              <a:ext cx="1314213" cy="1164650"/>
            </a:xfrm>
            <a:custGeom>
              <a:avLst/>
              <a:gdLst/>
              <a:ahLst/>
              <a:cxnLst/>
              <a:rect l="l" t="t" r="r" b="b"/>
              <a:pathLst>
                <a:path w="1314213" h="1164650" extrusionOk="0">
                  <a:moveTo>
                    <a:pt x="0" y="0"/>
                  </a:moveTo>
                  <a:lnTo>
                    <a:pt x="1314213" y="0"/>
                  </a:lnTo>
                  <a:lnTo>
                    <a:pt x="1314213" y="1164650"/>
                  </a:lnTo>
                  <a:lnTo>
                    <a:pt x="0" y="11646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t="-3273" b="-3274"/>
              </a:stretch>
            </a:blipFill>
            <a:ln>
              <a:noFill/>
            </a:ln>
          </p:spPr>
        </p:sp>
      </p:grpSp>
      <p:sp>
        <p:nvSpPr>
          <p:cNvPr id="93" name="Google Shape;93;p1"/>
          <p:cNvSpPr txBox="1"/>
          <p:nvPr/>
        </p:nvSpPr>
        <p:spPr>
          <a:xfrm>
            <a:off x="673085" y="7933682"/>
            <a:ext cx="6823774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200" b="0" i="0" u="none" strike="noStrike" cap="none" dirty="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Team Name:</a:t>
            </a:r>
            <a:r>
              <a:rPr lang="en-US" sz="3200" dirty="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 HOUSE OF VOID</a:t>
            </a:r>
            <a:endParaRPr dirty="0"/>
          </a:p>
        </p:txBody>
      </p:sp>
      <p:sp>
        <p:nvSpPr>
          <p:cNvPr id="94" name="Google Shape;94;p1"/>
          <p:cNvSpPr txBox="1"/>
          <p:nvPr/>
        </p:nvSpPr>
        <p:spPr>
          <a:xfrm>
            <a:off x="673085" y="8480467"/>
            <a:ext cx="9330112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200" b="0" i="0" u="none" strike="noStrike" cap="none" dirty="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Team Leader Name:</a:t>
            </a:r>
            <a:r>
              <a:rPr lang="en-US" sz="3200" dirty="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 ANUDAY SRIVASTAVA</a:t>
            </a:r>
            <a:endParaRPr dirty="0"/>
          </a:p>
        </p:txBody>
      </p:sp>
      <p:sp>
        <p:nvSpPr>
          <p:cNvPr id="95" name="Google Shape;95;p1"/>
          <p:cNvSpPr txBox="1"/>
          <p:nvPr/>
        </p:nvSpPr>
        <p:spPr>
          <a:xfrm>
            <a:off x="673085" y="9164962"/>
            <a:ext cx="13778172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200" dirty="0">
                <a:solidFill>
                  <a:srgbClr val="E5E1DA"/>
                </a:solidFill>
                <a:latin typeface="Poppins"/>
                <a:cs typeface="Poppins"/>
              </a:rPr>
              <a:t>Institution Name: BMS INSTITUTE OF TECHNOLOGY AND MANAGEMENT</a:t>
            </a:r>
            <a:endParaRPr lang="en-US" dirty="0"/>
          </a:p>
        </p:txBody>
      </p:sp>
      <p:sp>
        <p:nvSpPr>
          <p:cNvPr id="96" name="Google Shape;96;p1"/>
          <p:cNvSpPr txBox="1"/>
          <p:nvPr/>
        </p:nvSpPr>
        <p:spPr>
          <a:xfrm>
            <a:off x="496639" y="3112051"/>
            <a:ext cx="11411477" cy="29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 b="1" i="0" u="none" strike="noStrike" cap="none">
                <a:solidFill>
                  <a:srgbClr val="FBF9F1"/>
                </a:solidFill>
                <a:latin typeface="Poppins"/>
                <a:ea typeface="Poppins"/>
                <a:cs typeface="Poppins"/>
                <a:sym typeface="Poppins"/>
              </a:rPr>
              <a:t>SOLUTION</a:t>
            </a:r>
            <a:endParaRPr/>
          </a:p>
          <a:p>
            <a:pPr marL="0" marR="0" lvl="0" indent="0" algn="l" rtl="0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 b="1" i="0" u="none" strike="noStrike" cap="none">
                <a:solidFill>
                  <a:srgbClr val="FBF9F1"/>
                </a:solidFill>
                <a:latin typeface="Poppins"/>
                <a:ea typeface="Poppins"/>
                <a:cs typeface="Poppins"/>
                <a:sym typeface="Poppins"/>
              </a:rPr>
              <a:t>OUTLINE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673085" y="7249186"/>
            <a:ext cx="9963582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200" b="0" i="0" u="none" strike="noStrike" cap="none" dirty="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Problem Statement </a:t>
            </a:r>
            <a:r>
              <a:rPr lang="en-US" sz="3200" dirty="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Code: CR01</a:t>
            </a:r>
            <a:endParaRPr lang="en-US" sz="3200" dirty="0">
              <a:solidFill>
                <a:srgbClr val="E5E1DA"/>
              </a:solidFill>
              <a:latin typeface="Poppins"/>
              <a:cs typeface="Poppins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5176977" y="-120125"/>
            <a:ext cx="4632300" cy="18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70" b="0" i="0" u="none" strike="noStrike" cap="none">
                <a:solidFill>
                  <a:srgbClr val="FFFFFC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9339925" y="-144950"/>
            <a:ext cx="40509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12380214" y="61050"/>
            <a:ext cx="2737200" cy="14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475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5275372" y="1612120"/>
            <a:ext cx="42510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36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CODE TILL YOU DROP...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/>
          <p:nvPr/>
        </p:nvSpPr>
        <p:spPr>
          <a:xfrm>
            <a:off x="-46994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7" name="Google Shape;107;p2"/>
          <p:cNvSpPr txBox="1"/>
          <p:nvPr/>
        </p:nvSpPr>
        <p:spPr>
          <a:xfrm>
            <a:off x="380744" y="0"/>
            <a:ext cx="17526511" cy="142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u="sng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Carbon Grove: </a:t>
            </a:r>
            <a:r>
              <a:rPr lang="en-US" sz="4000" u="sng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Rewarding Sustainability By Personalized Digital         Gardens and Real-World Impact</a:t>
            </a:r>
            <a:endParaRPr sz="4000" u="sng">
              <a:solidFill>
                <a:schemeClr val="bg1"/>
              </a:solidFill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16373978" y="9173650"/>
            <a:ext cx="1770644" cy="1026973"/>
          </a:xfrm>
          <a:custGeom>
            <a:avLst/>
            <a:gdLst/>
            <a:ahLst/>
            <a:cxnLst/>
            <a:rect l="l" t="t" r="r" b="b"/>
            <a:pathLst>
              <a:path w="1770644" h="1026973" extrusionOk="0">
                <a:moveTo>
                  <a:pt x="0" y="0"/>
                </a:moveTo>
                <a:lnTo>
                  <a:pt x="1770644" y="0"/>
                </a:lnTo>
                <a:lnTo>
                  <a:pt x="1770644" y="1026973"/>
                </a:lnTo>
                <a:lnTo>
                  <a:pt x="0" y="10269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8E97C9-3AF7-FF3E-DD6D-BFEB08936A44}"/>
              </a:ext>
            </a:extLst>
          </p:cNvPr>
          <p:cNvSpPr txBox="1"/>
          <p:nvPr/>
        </p:nvSpPr>
        <p:spPr>
          <a:xfrm>
            <a:off x="380744" y="1000572"/>
            <a:ext cx="1736156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Problem:</a:t>
            </a:r>
          </a:p>
          <a:p>
            <a:pPr marL="342900" indent="-342900"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sz="240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accent3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Carbon Footprint Reduction</a:t>
            </a:r>
            <a:r>
              <a:rPr lang="en-US" sz="2400">
                <a:solidFill>
                  <a:schemeClr val="accent3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Tracking and reducing personal environmental impact is a major challenge.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accent3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Waste Mismanagement</a:t>
            </a:r>
            <a:r>
              <a:rPr lang="en-US" sz="2400">
                <a:solidFill>
                  <a:schemeClr val="accent3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Frequently organic waste is dumped  instead of being composted for farming.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accent3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Energy Misuse</a:t>
            </a:r>
            <a:r>
              <a:rPr lang="en-US" sz="2400">
                <a:solidFill>
                  <a:schemeClr val="accent3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 Lack of incentives for people  to save energy in households</a:t>
            </a:r>
            <a:r>
              <a:rPr lang="en-IN" sz="2400">
                <a:solidFill>
                  <a:schemeClr val="accent3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accent3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Access to Organic Products</a:t>
            </a:r>
            <a:r>
              <a:rPr lang="en-US" sz="2400">
                <a:solidFill>
                  <a:schemeClr val="accent3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In some regions organic fruits and vegetables are expensive and not accessible.</a:t>
            </a:r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1CFF34-611A-C1F2-DBC8-0653B592B42B}"/>
              </a:ext>
            </a:extLst>
          </p:cNvPr>
          <p:cNvSpPr/>
          <p:nvPr/>
        </p:nvSpPr>
        <p:spPr>
          <a:xfrm>
            <a:off x="7296374" y="3420903"/>
            <a:ext cx="5985838" cy="6386776"/>
          </a:xfrm>
          <a:prstGeom prst="roundRect">
            <a:avLst>
              <a:gd name="adj" fmla="val 748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800" b="1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Its Working</a:t>
            </a:r>
          </a:p>
          <a:p>
            <a:pPr algn="ctr"/>
            <a:r>
              <a:rPr lang="en-US" sz="1800" b="1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</a:t>
            </a:r>
          </a:p>
          <a:p>
            <a:pPr algn="ctr"/>
            <a:endParaRPr lang="en-US" sz="1800" b="1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endParaRPr lang="en-US" sz="1800" b="1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endParaRPr lang="en-US" sz="1800" b="1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endParaRPr lang="en-US" sz="1800" b="1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endParaRPr lang="en-US" sz="1800" b="1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endParaRPr lang="en-US" sz="1800" b="1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endParaRPr lang="en-US" sz="1800" b="1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endParaRPr lang="en-US" sz="1800" b="1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endParaRPr lang="en-US" sz="1800" b="1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endParaRPr lang="en-US" sz="1800" b="1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endParaRPr lang="en-US" sz="1800" b="1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endParaRPr lang="en-US" sz="1800" b="1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endParaRPr lang="en-US" sz="1800" b="1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endParaRPr lang="en-US" sz="1800" b="1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endParaRPr lang="en-US" sz="1800" b="1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endParaRPr lang="en-US" sz="1800" b="1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endParaRPr lang="en-US" sz="1800" b="1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endParaRPr lang="en-US" sz="1800" b="1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endParaRPr lang="en-US" sz="1800" b="1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endParaRPr lang="en-US" sz="1800" b="1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B330590-7300-FE68-A279-799EB4057CBE}"/>
              </a:ext>
            </a:extLst>
          </p:cNvPr>
          <p:cNvSpPr/>
          <p:nvPr/>
        </p:nvSpPr>
        <p:spPr>
          <a:xfrm>
            <a:off x="-46822" y="3420903"/>
            <a:ext cx="7178251" cy="6386776"/>
          </a:xfrm>
          <a:prstGeom prst="roundRect">
            <a:avLst>
              <a:gd name="adj" fmla="val 748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Our Solution</a:t>
            </a:r>
          </a:p>
          <a:p>
            <a:pPr algn="ctr"/>
            <a:endParaRPr lang="en-US" sz="1600" b="1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800" b="1">
                <a:latin typeface="Poppins" panose="00000500000000000000" pitchFamily="2" charset="0"/>
                <a:cs typeface="Poppins" panose="00000500000000000000" pitchFamily="2" charset="0"/>
              </a:rPr>
              <a:t>Carbon Grove</a:t>
            </a:r>
            <a:r>
              <a:rPr lang="en-US" sz="1800">
                <a:latin typeface="Poppins" panose="00000500000000000000" pitchFamily="2" charset="0"/>
                <a:cs typeface="Poppins" panose="00000500000000000000" pitchFamily="2" charset="0"/>
              </a:rPr>
              <a:t> is an intuitive soluton that benefits and 	guides  users to take up eco-friendly activities  by:</a:t>
            </a:r>
          </a:p>
          <a:p>
            <a:pPr marL="457200" lvl="1"/>
            <a:r>
              <a:rPr lang="en-US" sz="1800" b="1">
                <a:latin typeface="Poppins" panose="00000500000000000000" pitchFamily="2" charset="0"/>
                <a:cs typeface="Poppins" panose="00000500000000000000" pitchFamily="2" charset="0"/>
              </a:rPr>
              <a:t>Rewarding Energy Conservation</a:t>
            </a:r>
            <a:r>
              <a:rPr lang="en-US" sz="180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br>
              <a:rPr lang="en-US" sz="180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1800">
                <a:latin typeface="Poppins" panose="00000500000000000000" pitchFamily="2" charset="0"/>
                <a:cs typeface="Poppins" panose="00000500000000000000" pitchFamily="2" charset="0"/>
              </a:rPr>
              <a:t>Users can upload their electricity bills inorder to track energy consumption and earn points for lowering their monthly usage.</a:t>
            </a:r>
          </a:p>
          <a:p>
            <a:pPr marL="457200" lvl="1"/>
            <a:r>
              <a:rPr lang="en-US" sz="1800" b="1">
                <a:latin typeface="Poppins" panose="00000500000000000000" pitchFamily="2" charset="0"/>
                <a:cs typeface="Poppins" panose="00000500000000000000" pitchFamily="2" charset="0"/>
              </a:rPr>
              <a:t>Handing out Household Organic Waste </a:t>
            </a:r>
            <a:r>
              <a:rPr lang="en-US" sz="180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br>
              <a:rPr lang="en-US" sz="180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1800">
                <a:latin typeface="Poppins" panose="00000500000000000000" pitchFamily="2" charset="0"/>
                <a:cs typeface="Poppins" panose="00000500000000000000" pitchFamily="2" charset="0"/>
              </a:rPr>
              <a:t>Users can hand out household  waste to partnered associations for composting to gain extra points.</a:t>
            </a:r>
          </a:p>
          <a:p>
            <a:pPr marL="457200" lvl="1"/>
            <a:r>
              <a:rPr lang="en-US" sz="1800" b="1">
                <a:latin typeface="Poppins" panose="00000500000000000000" pitchFamily="2" charset="0"/>
                <a:cs typeface="Poppins" panose="00000500000000000000" pitchFamily="2" charset="0"/>
              </a:rPr>
              <a:t>Personalized Digital Gardens</a:t>
            </a:r>
            <a:r>
              <a:rPr lang="en-US" sz="180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br>
              <a:rPr lang="en-US" sz="180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1800">
                <a:latin typeface="Poppins" panose="00000500000000000000" pitchFamily="2" charset="0"/>
                <a:cs typeface="Poppins" panose="00000500000000000000" pitchFamily="2" charset="0"/>
              </a:rPr>
              <a:t>Points are used to grow virtual Fruits, vegetables and plants in a gamified garden.</a:t>
            </a:r>
          </a:p>
          <a:p>
            <a:pPr marL="457200" lvl="1"/>
            <a:r>
              <a:rPr lang="en-US" sz="1800" b="1">
                <a:latin typeface="Poppins" panose="00000500000000000000" pitchFamily="2" charset="0"/>
                <a:cs typeface="Poppins" panose="00000500000000000000" pitchFamily="2" charset="0"/>
              </a:rPr>
              <a:t>Effect in the Real-World</a:t>
            </a:r>
            <a:r>
              <a:rPr lang="en-US" sz="180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br>
              <a:rPr lang="en-US" sz="180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1800">
                <a:latin typeface="Poppins" panose="00000500000000000000" pitchFamily="2" charset="0"/>
                <a:cs typeface="Poppins" panose="00000500000000000000" pitchFamily="2" charset="0"/>
              </a:rPr>
              <a:t>Fruits and vegetables are delivered to user as planted in the virtual garden and the household waste is composted for organic farming .</a:t>
            </a:r>
          </a:p>
          <a:p>
            <a:pPr marL="457200" lvl="1"/>
            <a:r>
              <a:rPr lang="en-US" sz="1800" b="1">
                <a:latin typeface="Poppins" panose="00000500000000000000" pitchFamily="2" charset="0"/>
                <a:cs typeface="Poppins" panose="00000500000000000000" pitchFamily="2" charset="0"/>
              </a:rPr>
              <a:t>Creating Awareness among users</a:t>
            </a:r>
          </a:p>
          <a:p>
            <a:pPr marL="457200" lvl="1"/>
            <a:r>
              <a:rPr lang="en-US" sz="1800">
                <a:latin typeface="Poppins" panose="00000500000000000000" pitchFamily="2" charset="0"/>
                <a:cs typeface="Poppins" panose="00000500000000000000" pitchFamily="2" charset="0"/>
              </a:rPr>
              <a:t>A gamified approach to increase alertness on personal carbon footprint reduction.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C0C4FA7-485F-8CB3-964B-A52497068DBB}"/>
              </a:ext>
            </a:extLst>
          </p:cNvPr>
          <p:cNvSpPr/>
          <p:nvPr/>
        </p:nvSpPr>
        <p:spPr>
          <a:xfrm>
            <a:off x="13447157" y="4190650"/>
            <a:ext cx="4793848" cy="4842960"/>
          </a:xfrm>
          <a:prstGeom prst="roundRect">
            <a:avLst>
              <a:gd name="adj" fmla="val 748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IN" sz="1600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2800" b="1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And Its Use Cases</a:t>
            </a:r>
          </a:p>
          <a:p>
            <a:r>
              <a:rPr lang="en-US" sz="1800" b="1">
                <a:latin typeface="Poppins" panose="00000500000000000000" pitchFamily="2" charset="0"/>
                <a:cs typeface="Poppins" panose="00000500000000000000" pitchFamily="2" charset="0"/>
              </a:rPr>
              <a:t>Households</a:t>
            </a:r>
            <a:r>
              <a:rPr lang="en-US" sz="180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>
                <a:latin typeface="Poppins" panose="00000500000000000000" pitchFamily="2" charset="0"/>
                <a:cs typeface="Poppins" panose="00000500000000000000" pitchFamily="2" charset="0"/>
              </a:rPr>
              <a:t>Helps in recycling of waste, reducing the energy consumption, and enjoy fresh, organic fruits and vegetables.</a:t>
            </a:r>
          </a:p>
          <a:p>
            <a:r>
              <a:rPr lang="en-US" sz="1800" b="1">
                <a:latin typeface="Poppins" panose="00000500000000000000" pitchFamily="2" charset="0"/>
                <a:cs typeface="Poppins" panose="00000500000000000000" pitchFamily="2" charset="0"/>
              </a:rPr>
              <a:t>Communities</a:t>
            </a:r>
            <a:r>
              <a:rPr lang="en-US" sz="180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>
                <a:latin typeface="Poppins" panose="00000500000000000000" pitchFamily="2" charset="0"/>
                <a:cs typeface="Poppins" panose="00000500000000000000" pitchFamily="2" charset="0"/>
              </a:rPr>
              <a:t>We focus on connecting users with local organic farms and waste management programs by promoting collective sustainability actions.</a:t>
            </a:r>
          </a:p>
          <a:p>
            <a:r>
              <a:rPr lang="en-US" sz="1800" b="1">
                <a:latin typeface="Poppins" panose="00000500000000000000" pitchFamily="2" charset="0"/>
                <a:cs typeface="Poppins" panose="00000500000000000000" pitchFamily="2" charset="0"/>
              </a:rPr>
              <a:t>Corporate and NGO Partnerships</a:t>
            </a:r>
            <a:r>
              <a:rPr lang="en-US" sz="180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>
                <a:latin typeface="Poppins" panose="00000500000000000000" pitchFamily="2" charset="0"/>
                <a:cs typeface="Poppins" panose="00000500000000000000" pitchFamily="2" charset="0"/>
              </a:rPr>
              <a:t>Businesses can reward eco-friendly behaviour by enabling CSR prgrams.</a:t>
            </a:r>
            <a:endParaRPr lang="en-IN" sz="1800"/>
          </a:p>
          <a:p>
            <a:pPr algn="just"/>
            <a:endParaRPr lang="en-IN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EC6F50-8CA3-2815-08E6-B14067E1E257}"/>
              </a:ext>
            </a:extLst>
          </p:cNvPr>
          <p:cNvCxnSpPr>
            <a:cxnSpLocks/>
          </p:cNvCxnSpPr>
          <p:nvPr/>
        </p:nvCxnSpPr>
        <p:spPr>
          <a:xfrm>
            <a:off x="213104" y="4418299"/>
            <a:ext cx="0" cy="4674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3F053A-483B-C0A4-E3BE-4670875F5B5A}"/>
              </a:ext>
            </a:extLst>
          </p:cNvPr>
          <p:cNvCxnSpPr>
            <a:cxnSpLocks/>
          </p:cNvCxnSpPr>
          <p:nvPr/>
        </p:nvCxnSpPr>
        <p:spPr>
          <a:xfrm>
            <a:off x="243840" y="5019040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E0D39A-4EF7-6B8F-A47E-0745ACD4EE31}"/>
              </a:ext>
            </a:extLst>
          </p:cNvPr>
          <p:cNvCxnSpPr>
            <a:cxnSpLocks/>
          </p:cNvCxnSpPr>
          <p:nvPr/>
        </p:nvCxnSpPr>
        <p:spPr>
          <a:xfrm>
            <a:off x="243840" y="6116320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30E05E-BB18-EEA4-BCB6-2195DE3BCF3E}"/>
              </a:ext>
            </a:extLst>
          </p:cNvPr>
          <p:cNvCxnSpPr>
            <a:cxnSpLocks/>
          </p:cNvCxnSpPr>
          <p:nvPr/>
        </p:nvCxnSpPr>
        <p:spPr>
          <a:xfrm>
            <a:off x="264160" y="6939280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0A1A69-8A01-4E94-73A9-86AE4684924D}"/>
              </a:ext>
            </a:extLst>
          </p:cNvPr>
          <p:cNvCxnSpPr>
            <a:cxnSpLocks/>
          </p:cNvCxnSpPr>
          <p:nvPr/>
        </p:nvCxnSpPr>
        <p:spPr>
          <a:xfrm>
            <a:off x="274320" y="7767320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B2FA5B-A152-B4AA-D956-B9E51C8678A1}"/>
              </a:ext>
            </a:extLst>
          </p:cNvPr>
          <p:cNvCxnSpPr>
            <a:cxnSpLocks/>
          </p:cNvCxnSpPr>
          <p:nvPr/>
        </p:nvCxnSpPr>
        <p:spPr>
          <a:xfrm>
            <a:off x="269732" y="8859360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3087FC8-758A-A146-543A-96130F94D15C}"/>
              </a:ext>
            </a:extLst>
          </p:cNvPr>
          <p:cNvSpPr/>
          <p:nvPr/>
        </p:nvSpPr>
        <p:spPr>
          <a:xfrm>
            <a:off x="7864553" y="4601494"/>
            <a:ext cx="1835592" cy="2740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Eco-Friendly Actions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1B3203-E071-E13B-A5AA-EDB8012EE784}"/>
              </a:ext>
            </a:extLst>
          </p:cNvPr>
          <p:cNvSpPr/>
          <p:nvPr/>
        </p:nvSpPr>
        <p:spPr>
          <a:xfrm>
            <a:off x="7485389" y="5324098"/>
            <a:ext cx="1835592" cy="2740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Energy Saving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F77D78-C33A-546F-32F9-00DC61D289D1}"/>
              </a:ext>
            </a:extLst>
          </p:cNvPr>
          <p:cNvSpPr/>
          <p:nvPr/>
        </p:nvSpPr>
        <p:spPr>
          <a:xfrm>
            <a:off x="11156573" y="5338037"/>
            <a:ext cx="1835592" cy="2740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Composting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7352FA-2FD6-44BB-7E1A-73351E7C6212}"/>
              </a:ext>
            </a:extLst>
          </p:cNvPr>
          <p:cNvSpPr/>
          <p:nvPr/>
        </p:nvSpPr>
        <p:spPr>
          <a:xfrm>
            <a:off x="9320981" y="6140984"/>
            <a:ext cx="1835592" cy="2740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Earn Points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53C591-9098-9DE2-9170-81A2493EE72F}"/>
              </a:ext>
            </a:extLst>
          </p:cNvPr>
          <p:cNvSpPr/>
          <p:nvPr/>
        </p:nvSpPr>
        <p:spPr>
          <a:xfrm>
            <a:off x="9320981" y="6774677"/>
            <a:ext cx="1835592" cy="2740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Virtual Garden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AB69B9-68AA-63D1-21A0-56918AB6C8BC}"/>
              </a:ext>
            </a:extLst>
          </p:cNvPr>
          <p:cNvSpPr/>
          <p:nvPr/>
        </p:nvSpPr>
        <p:spPr>
          <a:xfrm>
            <a:off x="9320981" y="7399837"/>
            <a:ext cx="1835592" cy="2740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Garden Growth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A71206-FC16-C14C-C098-B90C6461D8E2}"/>
              </a:ext>
            </a:extLst>
          </p:cNvPr>
          <p:cNvSpPr/>
          <p:nvPr/>
        </p:nvSpPr>
        <p:spPr>
          <a:xfrm>
            <a:off x="7485389" y="8152411"/>
            <a:ext cx="1835592" cy="2740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Organic Produce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A0389C-54C8-CFB4-79EE-0645ED950780}"/>
              </a:ext>
            </a:extLst>
          </p:cNvPr>
          <p:cNvSpPr/>
          <p:nvPr/>
        </p:nvSpPr>
        <p:spPr>
          <a:xfrm>
            <a:off x="11156573" y="8181910"/>
            <a:ext cx="1835592" cy="2740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Community Share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14F765-1D2A-B882-4AF8-E2C48D242BC6}"/>
              </a:ext>
            </a:extLst>
          </p:cNvPr>
          <p:cNvSpPr/>
          <p:nvPr/>
        </p:nvSpPr>
        <p:spPr>
          <a:xfrm>
            <a:off x="11156573" y="9033610"/>
            <a:ext cx="1835592" cy="2740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Leaderboards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A72548-B8F8-C034-237F-90C320D0B452}"/>
              </a:ext>
            </a:extLst>
          </p:cNvPr>
          <p:cNvSpPr/>
          <p:nvPr/>
        </p:nvSpPr>
        <p:spPr>
          <a:xfrm>
            <a:off x="10880948" y="4585679"/>
            <a:ext cx="1835592" cy="2740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Garden Growth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C5294CA-F767-D003-E914-317D1856C01C}"/>
              </a:ext>
            </a:extLst>
          </p:cNvPr>
          <p:cNvCxnSpPr/>
          <p:nvPr/>
        </p:nvCxnSpPr>
        <p:spPr>
          <a:xfrm flipV="1">
            <a:off x="9700145" y="4722680"/>
            <a:ext cx="1178297" cy="1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BB8686D-DA2E-4402-272E-06F17CEAC245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8782349" y="5019040"/>
            <a:ext cx="3292020" cy="3189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FA6373C-C5B3-4B64-24BF-FEE4ED49C74A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8492781" y="5508504"/>
            <a:ext cx="688458" cy="8676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FA5782C-A633-9D2F-1248-8E05CC9AFBEF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>
            <a:off x="11303708" y="5515050"/>
            <a:ext cx="673673" cy="8676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B7C1CD2-4CFC-A34D-85A1-8D065DB1E68B}"/>
              </a:ext>
            </a:extLst>
          </p:cNvPr>
          <p:cNvCxnSpPr>
            <a:endCxn id="19" idx="0"/>
          </p:cNvCxnSpPr>
          <p:nvPr/>
        </p:nvCxnSpPr>
        <p:spPr>
          <a:xfrm rot="5400000">
            <a:off x="8368466" y="4910215"/>
            <a:ext cx="448602" cy="379164"/>
          </a:xfrm>
          <a:prstGeom prst="bentConnector3">
            <a:avLst>
              <a:gd name="adj1" fmla="val 319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7EF4B6-28EC-6658-BE4A-91B1A5F4F82B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10238777" y="6414986"/>
            <a:ext cx="0" cy="35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55783C8-AC20-21DE-1136-A5EBDA52C972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10238777" y="7048679"/>
            <a:ext cx="0" cy="35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4FBA002-AB1A-18F5-A949-29802BAFFA96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rot="16200000" flipH="1">
            <a:off x="10902538" y="7010078"/>
            <a:ext cx="508071" cy="18355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5A9605B-AADE-5E9A-19E8-2C10CB5230A9}"/>
              </a:ext>
            </a:extLst>
          </p:cNvPr>
          <p:cNvCxnSpPr>
            <a:cxnSpLocks/>
            <a:endCxn id="25" idx="0"/>
          </p:cNvCxnSpPr>
          <p:nvPr/>
        </p:nvCxnSpPr>
        <p:spPr>
          <a:xfrm rot="10800000" flipV="1">
            <a:off x="8403185" y="7927873"/>
            <a:ext cx="1835592" cy="224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F960153-E69E-8AE2-8F1E-75BDD69656A9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12074369" y="8455912"/>
            <a:ext cx="0" cy="57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17" name="Google Shape;117;p3"/>
          <p:cNvSpPr/>
          <p:nvPr/>
        </p:nvSpPr>
        <p:spPr>
          <a:xfrm>
            <a:off x="16373978" y="9173650"/>
            <a:ext cx="1770644" cy="1026973"/>
          </a:xfrm>
          <a:custGeom>
            <a:avLst/>
            <a:gdLst/>
            <a:ahLst/>
            <a:cxnLst/>
            <a:rect l="l" t="t" r="r" b="b"/>
            <a:pathLst>
              <a:path w="1770644" h="1026973" extrusionOk="0">
                <a:moveTo>
                  <a:pt x="0" y="0"/>
                </a:moveTo>
                <a:lnTo>
                  <a:pt x="1770644" y="0"/>
                </a:lnTo>
                <a:lnTo>
                  <a:pt x="1770644" y="1026973"/>
                </a:lnTo>
                <a:lnTo>
                  <a:pt x="0" y="10269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4053F3BA-958D-8101-3F90-AB7DF4946E9C}"/>
              </a:ext>
            </a:extLst>
          </p:cNvPr>
          <p:cNvSpPr txBox="1"/>
          <p:nvPr/>
        </p:nvSpPr>
        <p:spPr>
          <a:xfrm>
            <a:off x="333061" y="260147"/>
            <a:ext cx="16405951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4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Show Stopper and your </a:t>
            </a:r>
            <a:r>
              <a:rPr lang="en-US" sz="340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Dependencies                 </a:t>
            </a:r>
            <a:r>
              <a:rPr lang="en-US" sz="34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340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 Technology </a:t>
            </a:r>
            <a:r>
              <a:rPr lang="en-US" sz="34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Stack</a:t>
            </a:r>
            <a:endParaRPr sz="3400" dirty="0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6E5B95-5288-1554-C72A-D33F86E49C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0040" y="893012"/>
            <a:ext cx="2694318" cy="26943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C99B46-C4AC-7485-CD1D-D32954EDB0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6181" y="7049030"/>
            <a:ext cx="2101117" cy="2515187"/>
          </a:xfrm>
          <a:prstGeom prst="rect">
            <a:avLst/>
          </a:prstGeom>
          <a:noFill/>
        </p:spPr>
      </p:pic>
      <p:pic>
        <p:nvPicPr>
          <p:cNvPr id="5" name="Picture 6" descr="Introduction To Express Framework">
            <a:extLst>
              <a:ext uri="{FF2B5EF4-FFF2-40B4-BE49-F238E27FC236}">
                <a16:creationId xmlns:a16="http://schemas.microsoft.com/office/drawing/2014/main" id="{A21E699C-DC89-9EC2-C36C-2ACBE65E9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t="31532" r="11033" b="21216"/>
          <a:stretch/>
        </p:blipFill>
        <p:spPr bwMode="auto">
          <a:xfrm>
            <a:off x="9650727" y="3716261"/>
            <a:ext cx="3235014" cy="107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A005BB-25DB-99B3-78FB-CFB6130E5C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6037" y="1066784"/>
            <a:ext cx="4349704" cy="2446708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bg1">
                <a:alpha val="40000"/>
              </a:schemeClr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15FC2B-F003-C32A-914E-7A7AD41FAAA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9757" t="13422" r="17850" b="21216"/>
          <a:stretch/>
        </p:blipFill>
        <p:spPr>
          <a:xfrm>
            <a:off x="11424085" y="8669553"/>
            <a:ext cx="2314566" cy="13913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4357E4-38D7-EEF8-1843-5E5B5237D8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16694" y="8007208"/>
            <a:ext cx="3058856" cy="82206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9E64A8-A3D1-A949-2C3A-74233E2EE5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3400" y="3192162"/>
            <a:ext cx="2046472" cy="20464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6C76DB-08D9-3C2B-FE5A-65BB40A4CE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799" y="5417148"/>
            <a:ext cx="2318924" cy="13913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A9E5CE-0991-82C8-D197-3EFE223E92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8449" y="3702139"/>
            <a:ext cx="2857500" cy="1600200"/>
          </a:xfrm>
          <a:prstGeom prst="rect">
            <a:avLst/>
          </a:prstGeom>
        </p:spPr>
      </p:pic>
      <p:pic>
        <p:nvPicPr>
          <p:cNvPr id="16" name="Picture 24" descr="Understanding OAuth 2.0. This is a beginner's guide for… | by Sahil | The  Startup | Medium">
            <a:extLst>
              <a:ext uri="{FF2B5EF4-FFF2-40B4-BE49-F238E27FC236}">
                <a16:creationId xmlns:a16="http://schemas.microsoft.com/office/drawing/2014/main" id="{DE66634B-E0D3-F282-60FC-49E94C38BD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3" r="15682"/>
          <a:stretch/>
        </p:blipFill>
        <p:spPr bwMode="auto">
          <a:xfrm>
            <a:off x="16289410" y="5613263"/>
            <a:ext cx="1693009" cy="164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022473-9420-37A9-A96D-46449FD4680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3304" y="5531958"/>
            <a:ext cx="1870526" cy="18705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B900818-95B8-D0AC-E73A-8CA8607EEEF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714" y="7632103"/>
            <a:ext cx="1130970" cy="16002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3332ED0-37FA-4A67-EF04-50F9B79DBCD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10734" y="4927751"/>
            <a:ext cx="2857500" cy="19859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B17D98A-4982-FB7C-DAE5-8646D490427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841839" y="7049030"/>
            <a:ext cx="2949484" cy="144178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107A0A5-C9F3-0622-B1A0-1CFDCE9A9DE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806" y="830531"/>
            <a:ext cx="2046472" cy="204647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9EF9DC5-5F42-5F44-1563-B84DEA812EF3}"/>
              </a:ext>
            </a:extLst>
          </p:cNvPr>
          <p:cNvSpPr txBox="1"/>
          <p:nvPr/>
        </p:nvSpPr>
        <p:spPr>
          <a:xfrm>
            <a:off x="237832" y="715149"/>
            <a:ext cx="7718579" cy="1000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8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DEPENDENCY ON PARTNERSHIPS: </a:t>
            </a:r>
            <a:r>
              <a:rPr lang="en-US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Joining hands with NGOs, organic farming groups and waste management groups is very important to make the app work correctly and smoothly.</a:t>
            </a:r>
          </a:p>
          <a:p>
            <a:pPr>
              <a:buClr>
                <a:schemeClr val="bg1"/>
              </a:buClr>
            </a:pPr>
            <a:endParaRPr lang="en-US" sz="28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 OF  CARBON FOOTPRINT CALCULATION :  </a:t>
            </a:r>
            <a:r>
              <a:rPr lang="en-US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to make sure that the carbon footprints are calculated properly from the electricity bills in order to earn and maintain the trust of the users.</a:t>
            </a:r>
          </a:p>
          <a:p>
            <a:pPr>
              <a:buClr>
                <a:schemeClr val="bg1"/>
              </a:buClr>
            </a:pPr>
            <a:endParaRPr lang="en-US" sz="28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 IN OPERATION AND REGULATION</a:t>
            </a:r>
            <a:r>
              <a:rPr lang="en-US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Managing distribution and collection as well as regulating point redemption system along with keeping the data privacy policies in check.</a:t>
            </a:r>
          </a:p>
          <a:p>
            <a:pPr>
              <a:buClr>
                <a:schemeClr val="bg1"/>
              </a:buClr>
            </a:pPr>
            <a:endParaRPr lang="en-US" sz="28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UPTAKE AND RETENTION</a:t>
            </a:r>
            <a:r>
              <a:rPr lang="en-US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:Ensuring user interest which requires engaging rewards, smooth experiences, and motivation to log inorder to perform eco-friendly actions regularly.</a:t>
            </a:r>
          </a:p>
          <a:p>
            <a:pPr>
              <a:buClr>
                <a:schemeClr val="bg1"/>
              </a:buClr>
            </a:pPr>
            <a:endParaRPr lang="en-US" sz="28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2949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5" name="Google Shape;125;p4"/>
          <p:cNvSpPr/>
          <p:nvPr/>
        </p:nvSpPr>
        <p:spPr>
          <a:xfrm>
            <a:off x="16373978" y="9173650"/>
            <a:ext cx="1770644" cy="1026973"/>
          </a:xfrm>
          <a:custGeom>
            <a:avLst/>
            <a:gdLst/>
            <a:ahLst/>
            <a:cxnLst/>
            <a:rect l="l" t="t" r="r" b="b"/>
            <a:pathLst>
              <a:path w="1770644" h="1026973" extrusionOk="0">
                <a:moveTo>
                  <a:pt x="0" y="0"/>
                </a:moveTo>
                <a:lnTo>
                  <a:pt x="1770644" y="0"/>
                </a:lnTo>
                <a:lnTo>
                  <a:pt x="1770644" y="1026973"/>
                </a:lnTo>
                <a:lnTo>
                  <a:pt x="0" y="10269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A8EB9-ED18-F99F-094F-81B0B6CC7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145" y="673200"/>
            <a:ext cx="7593770" cy="7187687"/>
          </a:xfrm>
          <a:prstGeom prst="rect">
            <a:avLst/>
          </a:prstGeom>
          <a:solidFill>
            <a:schemeClr val="accent5">
              <a:alpha val="34000"/>
            </a:schemeClr>
          </a:solidFill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F0073A-7A18-57D0-46BD-520274EB4A0B}"/>
              </a:ext>
            </a:extLst>
          </p:cNvPr>
          <p:cNvSpPr txBox="1"/>
          <p:nvPr/>
        </p:nvSpPr>
        <p:spPr>
          <a:xfrm>
            <a:off x="546181" y="88438"/>
            <a:ext cx="6341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FLOWCHART &amp; DESIGN</a:t>
            </a:r>
            <a:r>
              <a:rPr lang="en-IN" sz="44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4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DEE895-9C41-69DF-DE6C-CA4AB6F154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94982" y="117984"/>
            <a:ext cx="3554918" cy="77429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42F4D2-C5FA-0C03-AE15-C6E734FD95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4063" y="88438"/>
            <a:ext cx="3703495" cy="74245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B3EA4E-02F4-C34B-61EB-F2F807C78F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7264" y="2634760"/>
            <a:ext cx="3559617" cy="74355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05FFFD-91C2-1C61-ED4C-A881FE76FD87}"/>
              </a:ext>
            </a:extLst>
          </p:cNvPr>
          <p:cNvSpPr txBox="1"/>
          <p:nvPr/>
        </p:nvSpPr>
        <p:spPr>
          <a:xfrm>
            <a:off x="988294" y="8431185"/>
            <a:ext cx="10399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9"/>
              </a:rPr>
              <a:t>Click here to visit our website!!!</a:t>
            </a:r>
            <a:endParaRPr lang="en-IN" sz="400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>
            <a:off x="0" y="-82627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1" name="Google Shape;131;p5"/>
          <p:cNvSpPr txBox="1"/>
          <p:nvPr/>
        </p:nvSpPr>
        <p:spPr>
          <a:xfrm>
            <a:off x="443349" y="427745"/>
            <a:ext cx="6251592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TEAM</a:t>
            </a:r>
            <a:r>
              <a:rPr lang="en-US" sz="6000" b="1" i="0" u="none" strike="noStrike" cap="none">
                <a:solidFill>
                  <a:srgbClr val="FBF9F1"/>
                </a:solidFill>
                <a:latin typeface="Poppins"/>
                <a:ea typeface="Poppins"/>
                <a:cs typeface="Poppins"/>
                <a:sym typeface="Poppins"/>
              </a:rPr>
              <a:t> DETAILS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443349" y="2568689"/>
            <a:ext cx="4909595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200" b="0" i="0" u="none" strike="noStrike" cap="none" dirty="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Student ID:</a:t>
            </a:r>
            <a:r>
              <a:rPr lang="en-US" sz="3200" dirty="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 1BY22CS023</a:t>
            </a:r>
            <a:endParaRPr dirty="0"/>
          </a:p>
        </p:txBody>
      </p:sp>
      <p:sp>
        <p:nvSpPr>
          <p:cNvPr id="133" name="Google Shape;133;p5"/>
          <p:cNvSpPr txBox="1"/>
          <p:nvPr/>
        </p:nvSpPr>
        <p:spPr>
          <a:xfrm>
            <a:off x="443349" y="3129245"/>
            <a:ext cx="1373686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200" b="0" i="0" u="none" strike="noStrike" cap="none" dirty="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Institution Name:</a:t>
            </a:r>
            <a:r>
              <a:rPr lang="en-US" sz="3200" dirty="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 BMS INSTITUTE OF TECHNOLOGY AND MANAGEMENT</a:t>
            </a:r>
            <a:endParaRPr dirty="0"/>
          </a:p>
        </p:txBody>
      </p:sp>
      <p:sp>
        <p:nvSpPr>
          <p:cNvPr id="134" name="Google Shape;134;p5"/>
          <p:cNvSpPr txBox="1"/>
          <p:nvPr/>
        </p:nvSpPr>
        <p:spPr>
          <a:xfrm>
            <a:off x="443349" y="3813740"/>
            <a:ext cx="5928655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200" b="0" i="0" u="none" strike="noStrike" cap="none" dirty="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Phone Number:</a:t>
            </a:r>
            <a:r>
              <a:rPr lang="en-US" sz="3200" dirty="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 8073408064</a:t>
            </a:r>
            <a:endParaRPr dirty="0"/>
          </a:p>
        </p:txBody>
      </p:sp>
      <p:sp>
        <p:nvSpPr>
          <p:cNvPr id="135" name="Google Shape;135;p5"/>
          <p:cNvSpPr txBox="1"/>
          <p:nvPr/>
        </p:nvSpPr>
        <p:spPr>
          <a:xfrm>
            <a:off x="443349" y="1899560"/>
            <a:ext cx="842122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200" b="0" i="0" u="none" strike="noStrike" cap="none" dirty="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Team Leader Name:</a:t>
            </a:r>
            <a:r>
              <a:rPr lang="en-US" sz="3200" dirty="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 ANUDAY SRIVASTAVA</a:t>
            </a:r>
            <a:endParaRPr dirty="0"/>
          </a:p>
        </p:txBody>
      </p:sp>
      <p:sp>
        <p:nvSpPr>
          <p:cNvPr id="136" name="Google Shape;136;p5"/>
          <p:cNvSpPr txBox="1"/>
          <p:nvPr/>
        </p:nvSpPr>
        <p:spPr>
          <a:xfrm>
            <a:off x="443349" y="6487115"/>
            <a:ext cx="7773979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200" b="0" i="0" u="none" strike="noStrike" cap="none" dirty="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Member 1 Name : </a:t>
            </a:r>
            <a:r>
              <a:rPr lang="en-US" sz="3200" dirty="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 SWITHIN FERNANDES</a:t>
            </a:r>
            <a:endParaRPr dirty="0"/>
          </a:p>
        </p:txBody>
      </p:sp>
      <p:sp>
        <p:nvSpPr>
          <p:cNvPr id="137" name="Google Shape;137;p5"/>
          <p:cNvSpPr txBox="1"/>
          <p:nvPr/>
        </p:nvSpPr>
        <p:spPr>
          <a:xfrm>
            <a:off x="443349" y="4358930"/>
            <a:ext cx="8132028" cy="703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200" b="0" i="0" u="none" strike="noStrike" cap="none" dirty="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Email ID:</a:t>
            </a:r>
            <a:r>
              <a:rPr lang="en-US" sz="3200" dirty="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 Srivastava061025@gmail.com</a:t>
            </a:r>
            <a:endParaRPr dirty="0"/>
          </a:p>
        </p:txBody>
      </p:sp>
      <p:sp>
        <p:nvSpPr>
          <p:cNvPr id="138" name="Google Shape;138;p5"/>
          <p:cNvSpPr txBox="1"/>
          <p:nvPr/>
        </p:nvSpPr>
        <p:spPr>
          <a:xfrm>
            <a:off x="443349" y="7605985"/>
            <a:ext cx="7360847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200" b="0" i="0" u="none" strike="noStrike" cap="none" dirty="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Member 2 Name : </a:t>
            </a:r>
            <a:r>
              <a:rPr lang="en-US" sz="3200" dirty="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 DHRUV C SHETTY</a:t>
            </a:r>
            <a:endParaRPr dirty="0"/>
          </a:p>
        </p:txBody>
      </p:sp>
      <p:sp>
        <p:nvSpPr>
          <p:cNvPr id="139" name="Google Shape;139;p5"/>
          <p:cNvSpPr txBox="1"/>
          <p:nvPr/>
        </p:nvSpPr>
        <p:spPr>
          <a:xfrm>
            <a:off x="443349" y="8724855"/>
            <a:ext cx="752610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200" b="0" i="0" u="none" strike="noStrike" cap="none" dirty="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Member 3 Name : </a:t>
            </a:r>
            <a:r>
              <a:rPr lang="en-US" sz="3200" dirty="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 VANSHAM BHATIA</a:t>
            </a:r>
            <a:endParaRPr dirty="0"/>
          </a:p>
        </p:txBody>
      </p:sp>
      <p:sp>
        <p:nvSpPr>
          <p:cNvPr id="140" name="Google Shape;140;p5"/>
          <p:cNvSpPr/>
          <p:nvPr/>
        </p:nvSpPr>
        <p:spPr>
          <a:xfrm>
            <a:off x="16373978" y="9173650"/>
            <a:ext cx="1770644" cy="1026973"/>
          </a:xfrm>
          <a:custGeom>
            <a:avLst/>
            <a:gdLst/>
            <a:ahLst/>
            <a:cxnLst/>
            <a:rect l="l" t="t" r="r" b="b"/>
            <a:pathLst>
              <a:path w="1770644" h="1026973" extrusionOk="0">
                <a:moveTo>
                  <a:pt x="0" y="0"/>
                </a:moveTo>
                <a:lnTo>
                  <a:pt x="1770644" y="0"/>
                </a:lnTo>
                <a:lnTo>
                  <a:pt x="1770644" y="1026973"/>
                </a:lnTo>
                <a:lnTo>
                  <a:pt x="0" y="10269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4186</TotalTime>
  <Words>519</Words>
  <Application>Microsoft Office PowerPoint</Application>
  <PresentationFormat>Custom</PresentationFormat>
  <Paragraphs>85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Poppins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Anuday Srivastava</dc:creator>
  <cp:lastModifiedBy>Anuday Srivastava</cp:lastModifiedBy>
  <cp:revision>87</cp:revision>
  <dcterms:created xsi:type="dcterms:W3CDTF">2006-08-16T00:00:00Z</dcterms:created>
  <dcterms:modified xsi:type="dcterms:W3CDTF">2025-01-05T17:20:33Z</dcterms:modified>
</cp:coreProperties>
</file>