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Times New Roman Bold" panose="02020803070505020304" pitchFamily="18"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7" d="100"/>
          <a:sy n="47" d="100"/>
        </p:scale>
        <p:origin x="1066"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hyperlink" Target="https://doi.org/10.1186/s42408-023-00189-0" TargetMode="External"/><Relationship Id="rId4" Type="http://schemas.openxmlformats.org/officeDocument/2006/relationships/hyperlink" Target="https://doi.org/10.1007/s00521-023-08809-1"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0" y="0"/>
            <a:ext cx="18288000" cy="5166360"/>
          </a:xfrm>
          <a:custGeom>
            <a:avLst/>
            <a:gdLst/>
            <a:ahLst/>
            <a:cxnLst/>
            <a:rect l="l" t="t" r="r" b="b"/>
            <a:pathLst>
              <a:path w="18288000" h="5166360">
                <a:moveTo>
                  <a:pt x="0" y="0"/>
                </a:moveTo>
                <a:lnTo>
                  <a:pt x="18288000" y="0"/>
                </a:lnTo>
                <a:lnTo>
                  <a:pt x="18288000" y="5166360"/>
                </a:lnTo>
                <a:lnTo>
                  <a:pt x="0" y="5166360"/>
                </a:lnTo>
                <a:lnTo>
                  <a:pt x="0" y="0"/>
                </a:lnTo>
                <a:close/>
              </a:path>
            </a:pathLst>
          </a:custGeom>
          <a:blipFill>
            <a:blip r:embed="rId4"/>
            <a:stretch>
              <a:fillRect/>
            </a:stretch>
          </a:blipFill>
        </p:spPr>
      </p:sp>
      <p:sp>
        <p:nvSpPr>
          <p:cNvPr id="4" name="TextBox 4"/>
          <p:cNvSpPr txBox="1"/>
          <p:nvPr/>
        </p:nvSpPr>
        <p:spPr>
          <a:xfrm>
            <a:off x="3593414" y="5591733"/>
            <a:ext cx="11509892"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High-Accuracy Smoke and Fire Detection</a:t>
            </a:r>
          </a:p>
        </p:txBody>
      </p:sp>
      <p:sp>
        <p:nvSpPr>
          <p:cNvPr id="5" name="TextBox 5"/>
          <p:cNvSpPr txBox="1"/>
          <p:nvPr/>
        </p:nvSpPr>
        <p:spPr>
          <a:xfrm>
            <a:off x="0" y="6450253"/>
            <a:ext cx="14890763" cy="3647440"/>
          </a:xfrm>
          <a:prstGeom prst="rect">
            <a:avLst/>
          </a:prstGeom>
        </p:spPr>
        <p:txBody>
          <a:bodyPr lIns="0" tIns="0" rIns="0" bIns="0" rtlCol="0" anchor="t">
            <a:spAutoFit/>
          </a:bodyPr>
          <a:lstStyle/>
          <a:p>
            <a:pPr algn="ctr">
              <a:lnSpc>
                <a:spcPts val="4759"/>
              </a:lnSpc>
            </a:pPr>
            <a:endParaRPr/>
          </a:p>
          <a:p>
            <a:pPr marL="734059" lvl="1" indent="-367030" algn="l">
              <a:lnSpc>
                <a:spcPts val="4759"/>
              </a:lnSpc>
              <a:buFont typeface="Arial"/>
              <a:buChar char="•"/>
            </a:pPr>
            <a:r>
              <a:rPr lang="en-US" sz="3399" b="1">
                <a:solidFill>
                  <a:srgbClr val="000000"/>
                </a:solidFill>
                <a:latin typeface="Times New Roman Bold"/>
                <a:ea typeface="Times New Roman Bold"/>
                <a:cs typeface="Times New Roman Bold"/>
                <a:sym typeface="Times New Roman Bold"/>
              </a:rPr>
              <a:t>Presenter</a:t>
            </a:r>
            <a:r>
              <a:rPr lang="en-US" sz="3399">
                <a:solidFill>
                  <a:srgbClr val="000000"/>
                </a:solidFill>
                <a:latin typeface="Times New Roman"/>
                <a:ea typeface="Times New Roman"/>
                <a:cs typeface="Times New Roman"/>
                <a:sym typeface="Times New Roman"/>
              </a:rPr>
              <a:t>: Anudeep, Student, MGIT</a:t>
            </a:r>
          </a:p>
          <a:p>
            <a:pPr marL="734059" lvl="1" indent="-367030" algn="l">
              <a:lnSpc>
                <a:spcPts val="4759"/>
              </a:lnSpc>
              <a:buFont typeface="Arial"/>
              <a:buChar char="•"/>
            </a:pPr>
            <a:r>
              <a:rPr lang="en-US" sz="3399" b="1">
                <a:solidFill>
                  <a:srgbClr val="000000"/>
                </a:solidFill>
                <a:latin typeface="Times New Roman Bold"/>
                <a:ea typeface="Times New Roman Bold"/>
                <a:cs typeface="Times New Roman Bold"/>
                <a:sym typeface="Times New Roman Bold"/>
              </a:rPr>
              <a:t>Guide</a:t>
            </a:r>
            <a:r>
              <a:rPr lang="en-US" sz="3399">
                <a:solidFill>
                  <a:srgbClr val="000000"/>
                </a:solidFill>
                <a:latin typeface="Times New Roman"/>
                <a:ea typeface="Times New Roman"/>
                <a:cs typeface="Times New Roman"/>
                <a:sym typeface="Times New Roman"/>
              </a:rPr>
              <a:t>: Dr. Barnali, Associate Professor, MGIT</a:t>
            </a:r>
          </a:p>
          <a:p>
            <a:pPr marL="734059" lvl="1" indent="-367030" algn="l">
              <a:lnSpc>
                <a:spcPts val="4759"/>
              </a:lnSpc>
              <a:buFont typeface="Arial"/>
              <a:buChar char="•"/>
            </a:pPr>
            <a:r>
              <a:rPr lang="en-US" sz="3399" b="1">
                <a:solidFill>
                  <a:srgbClr val="000000"/>
                </a:solidFill>
                <a:latin typeface="Times New Roman Bold"/>
                <a:ea typeface="Times New Roman Bold"/>
                <a:cs typeface="Times New Roman Bold"/>
                <a:sym typeface="Times New Roman Bold"/>
              </a:rPr>
              <a:t>Date</a:t>
            </a:r>
            <a:r>
              <a:rPr lang="en-US" sz="3399">
                <a:solidFill>
                  <a:srgbClr val="000000"/>
                </a:solidFill>
                <a:latin typeface="Times New Roman"/>
                <a:ea typeface="Times New Roman"/>
                <a:cs typeface="Times New Roman"/>
                <a:sym typeface="Times New Roman"/>
              </a:rPr>
              <a:t>: 14-12-2024</a:t>
            </a:r>
          </a:p>
          <a:p>
            <a:pPr marL="734059" lvl="1" indent="-367030" algn="l">
              <a:lnSpc>
                <a:spcPts val="4759"/>
              </a:lnSpc>
              <a:buFont typeface="Arial"/>
              <a:buChar char="•"/>
            </a:pPr>
            <a:r>
              <a:rPr lang="en-US" sz="3399" b="1">
                <a:solidFill>
                  <a:srgbClr val="000000"/>
                </a:solidFill>
                <a:latin typeface="Times New Roman Bold"/>
                <a:ea typeface="Times New Roman Bold"/>
                <a:cs typeface="Times New Roman Bold"/>
                <a:sym typeface="Times New Roman Bold"/>
              </a:rPr>
              <a:t>Paper ID</a:t>
            </a:r>
            <a:r>
              <a:rPr lang="en-US" sz="3399">
                <a:solidFill>
                  <a:srgbClr val="000000"/>
                </a:solidFill>
                <a:latin typeface="Times New Roman"/>
                <a:ea typeface="Times New Roman"/>
                <a:cs typeface="Times New Roman"/>
                <a:sym typeface="Times New Roman"/>
              </a:rPr>
              <a:t>: 197</a:t>
            </a:r>
          </a:p>
          <a:p>
            <a:pPr algn="l">
              <a:lnSpc>
                <a:spcPts val="4759"/>
              </a:lnSpc>
            </a:pPr>
            <a:endParaRPr lang="en-US" sz="3399">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5287964" y="161925"/>
            <a:ext cx="6548990" cy="866775"/>
          </a:xfrm>
          <a:prstGeom prst="rect">
            <a:avLst/>
          </a:prstGeom>
        </p:spPr>
        <p:txBody>
          <a:bodyPr lIns="0" tIns="0" rIns="0" bIns="0" rtlCol="0" anchor="t">
            <a:spAutoFit/>
          </a:bodyPr>
          <a:lstStyle/>
          <a:p>
            <a:pPr algn="l">
              <a:lnSpc>
                <a:spcPts val="6000"/>
              </a:lnSpc>
            </a:pPr>
            <a:r>
              <a:rPr lang="en-US" sz="5000" b="1">
                <a:solidFill>
                  <a:srgbClr val="262626"/>
                </a:solidFill>
                <a:latin typeface="Times New Roman Bold"/>
                <a:ea typeface="Times New Roman Bold"/>
                <a:cs typeface="Times New Roman Bold"/>
                <a:sym typeface="Times New Roman Bold"/>
              </a:rPr>
              <a:t>Technical Specifications</a:t>
            </a:r>
          </a:p>
        </p:txBody>
      </p:sp>
      <p:sp>
        <p:nvSpPr>
          <p:cNvPr id="4" name="TextBox 4"/>
          <p:cNvSpPr txBox="1"/>
          <p:nvPr/>
        </p:nvSpPr>
        <p:spPr>
          <a:xfrm>
            <a:off x="1716104" y="2199924"/>
            <a:ext cx="14407418" cy="4638675"/>
          </a:xfrm>
          <a:prstGeom prst="rect">
            <a:avLst/>
          </a:prstGeom>
        </p:spPr>
        <p:txBody>
          <a:bodyPr lIns="0" tIns="0" rIns="0" bIns="0" rtlCol="0" anchor="t">
            <a:spAutoFit/>
          </a:bodyPr>
          <a:lstStyle/>
          <a:p>
            <a:pPr algn="just">
              <a:lnSpc>
                <a:spcPts val="3600"/>
              </a:lnSpc>
              <a:spcBef>
                <a:spcPct val="0"/>
              </a:spcBef>
            </a:pPr>
            <a:r>
              <a:rPr lang="en-US" sz="3000" b="1">
                <a:solidFill>
                  <a:srgbClr val="262626"/>
                </a:solidFill>
                <a:latin typeface="Times New Roman Bold"/>
                <a:ea typeface="Times New Roman Bold"/>
                <a:cs typeface="Times New Roman Bold"/>
                <a:sym typeface="Times New Roman Bold"/>
              </a:rPr>
              <a:t>Software Requirements:</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Operating System (OS): Windows, Linux, or macOS</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Frameworks: TensorFlow, Keras, OpenCV, NumPy, Matplotlib</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Tools: Python 3.x, Jupyter Notebook, CUDA (for GPU acceleration)</a:t>
            </a:r>
          </a:p>
          <a:p>
            <a:pPr algn="just">
              <a:lnSpc>
                <a:spcPts val="3600"/>
              </a:lnSpc>
            </a:pPr>
            <a:endParaRPr lang="en-US" sz="3000">
              <a:solidFill>
                <a:srgbClr val="262626"/>
              </a:solidFill>
              <a:latin typeface="Times New Roman"/>
              <a:ea typeface="Times New Roman"/>
              <a:cs typeface="Times New Roman"/>
              <a:sym typeface="Times New Roman"/>
            </a:endParaRPr>
          </a:p>
          <a:p>
            <a:pPr algn="just">
              <a:lnSpc>
                <a:spcPts val="3600"/>
              </a:lnSpc>
              <a:spcBef>
                <a:spcPct val="0"/>
              </a:spcBef>
            </a:pPr>
            <a:r>
              <a:rPr lang="en-US" sz="3000" b="1">
                <a:solidFill>
                  <a:srgbClr val="262626"/>
                </a:solidFill>
                <a:latin typeface="Times New Roman Bold"/>
                <a:ea typeface="Times New Roman Bold"/>
                <a:cs typeface="Times New Roman Bold"/>
                <a:sym typeface="Times New Roman Bold"/>
              </a:rPr>
              <a:t>Hardware Requirements:</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Processor: Intel i5/i7 or AMD Ryzen 5/7 (or equivalent)</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RAM: Minimum 8 GB (16 GB recommended for faster processing)</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GPU: NVIDIA GTX 1060 or higher (for model training and real-time detection)</a:t>
            </a:r>
          </a:p>
          <a:p>
            <a:pPr marL="647700" lvl="1" indent="-323850" algn="just">
              <a:lnSpc>
                <a:spcPts val="3600"/>
              </a:lnSpc>
              <a:buFont typeface="Arial"/>
              <a:buChar char="•"/>
            </a:pPr>
            <a:r>
              <a:rPr lang="en-US" sz="3000">
                <a:solidFill>
                  <a:srgbClr val="262626"/>
                </a:solidFill>
                <a:latin typeface="Times New Roman"/>
                <a:ea typeface="Times New Roman"/>
                <a:cs typeface="Times New Roman"/>
                <a:sym typeface="Times New Roman"/>
              </a:rPr>
              <a:t>Storage: Minimum 256 GB SSD (for faster read/write speeds)</a:t>
            </a:r>
          </a:p>
        </p:txBody>
      </p:sp>
      <p:sp>
        <p:nvSpPr>
          <p:cNvPr id="5" name="AutoShape 5"/>
          <p:cNvSpPr/>
          <p:nvPr/>
        </p:nvSpPr>
        <p:spPr>
          <a:xfrm>
            <a:off x="1028700" y="123053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966982" y="2942276"/>
            <a:ext cx="7815329" cy="2866143"/>
          </a:xfrm>
          <a:custGeom>
            <a:avLst/>
            <a:gdLst/>
            <a:ahLst/>
            <a:cxnLst/>
            <a:rect l="l" t="t" r="r" b="b"/>
            <a:pathLst>
              <a:path w="7815329" h="2866143">
                <a:moveTo>
                  <a:pt x="0" y="0"/>
                </a:moveTo>
                <a:lnTo>
                  <a:pt x="7815329" y="0"/>
                </a:lnTo>
                <a:lnTo>
                  <a:pt x="7815329" y="2866143"/>
                </a:lnTo>
                <a:lnTo>
                  <a:pt x="0" y="2866143"/>
                </a:lnTo>
                <a:lnTo>
                  <a:pt x="0" y="0"/>
                </a:lnTo>
                <a:close/>
              </a:path>
            </a:pathLst>
          </a:custGeom>
          <a:blipFill>
            <a:blip r:embed="rId2"/>
            <a:stretch>
              <a:fillRect/>
            </a:stretch>
          </a:blipFill>
        </p:spPr>
      </p:sp>
      <p:sp>
        <p:nvSpPr>
          <p:cNvPr id="3" name="TextBox 3"/>
          <p:cNvSpPr txBox="1"/>
          <p:nvPr/>
        </p:nvSpPr>
        <p:spPr>
          <a:xfrm>
            <a:off x="2223089" y="1560730"/>
            <a:ext cx="14139506" cy="1546931"/>
          </a:xfrm>
          <a:prstGeom prst="rect">
            <a:avLst/>
          </a:prstGeom>
        </p:spPr>
        <p:txBody>
          <a:bodyPr lIns="0" tIns="0" rIns="0" bIns="0" rtlCol="0" anchor="t">
            <a:spAutoFit/>
          </a:bodyPr>
          <a:lstStyle/>
          <a:p>
            <a:pPr algn="just">
              <a:lnSpc>
                <a:spcPts val="3986"/>
              </a:lnSpc>
            </a:pPr>
            <a:r>
              <a:rPr lang="en-US" sz="2847">
                <a:solidFill>
                  <a:srgbClr val="000000"/>
                </a:solidFill>
                <a:latin typeface="Times New Roman"/>
                <a:ea typeface="Times New Roman"/>
                <a:cs typeface="Times New Roman"/>
                <a:sym typeface="Times New Roman"/>
              </a:rPr>
              <a:t> I used a labeled dataset of forest fire and smoke images acquired from Kaggle, with the images categorized into two classes: "fire" and "smoke." </a:t>
            </a:r>
          </a:p>
          <a:p>
            <a:pPr algn="just">
              <a:lnSpc>
                <a:spcPts val="3986"/>
              </a:lnSpc>
            </a:pPr>
            <a:endParaRPr lang="en-US" sz="2847">
              <a:solidFill>
                <a:srgbClr val="000000"/>
              </a:solidFill>
              <a:latin typeface="Times New Roman"/>
              <a:ea typeface="Times New Roman"/>
              <a:cs typeface="Times New Roman"/>
              <a:sym typeface="Times New Roman"/>
            </a:endParaRPr>
          </a:p>
        </p:txBody>
      </p:sp>
      <p:sp>
        <p:nvSpPr>
          <p:cNvPr id="4" name="Freeform 4"/>
          <p:cNvSpPr/>
          <p:nvPr/>
        </p:nvSpPr>
        <p:spPr>
          <a:xfrm>
            <a:off x="4828965" y="6231326"/>
            <a:ext cx="8091364" cy="2448489"/>
          </a:xfrm>
          <a:custGeom>
            <a:avLst/>
            <a:gdLst/>
            <a:ahLst/>
            <a:cxnLst/>
            <a:rect l="l" t="t" r="r" b="b"/>
            <a:pathLst>
              <a:path w="8091364" h="2448489">
                <a:moveTo>
                  <a:pt x="0" y="0"/>
                </a:moveTo>
                <a:lnTo>
                  <a:pt x="8091364" y="0"/>
                </a:lnTo>
                <a:lnTo>
                  <a:pt x="8091364" y="2448489"/>
                </a:lnTo>
                <a:lnTo>
                  <a:pt x="0" y="2448489"/>
                </a:lnTo>
                <a:lnTo>
                  <a:pt x="0" y="0"/>
                </a:lnTo>
                <a:close/>
              </a:path>
            </a:pathLst>
          </a:custGeom>
          <a:blipFill>
            <a:blip r:embed="rId3"/>
            <a:stretch>
              <a:fillRect/>
            </a:stretch>
          </a:blipFill>
        </p:spPr>
      </p:sp>
      <p:sp>
        <p:nvSpPr>
          <p:cNvPr id="5" name="TextBox 5"/>
          <p:cNvSpPr txBox="1"/>
          <p:nvPr/>
        </p:nvSpPr>
        <p:spPr>
          <a:xfrm>
            <a:off x="7285162" y="36830"/>
            <a:ext cx="3178969"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DATASET</a:t>
            </a:r>
          </a:p>
        </p:txBody>
      </p:sp>
      <p:sp>
        <p:nvSpPr>
          <p:cNvPr id="6" name="AutoShape 6"/>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7" name="AutoShape 7"/>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8" name="AutoShape 8"/>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9" name="AutoShape 9"/>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33749" y="4795520"/>
            <a:ext cx="13420501" cy="3926640"/>
          </a:xfrm>
          <a:custGeom>
            <a:avLst/>
            <a:gdLst/>
            <a:ahLst/>
            <a:cxnLst/>
            <a:rect l="l" t="t" r="r" b="b"/>
            <a:pathLst>
              <a:path w="13420501" h="3926640">
                <a:moveTo>
                  <a:pt x="0" y="0"/>
                </a:moveTo>
                <a:lnTo>
                  <a:pt x="13420502" y="0"/>
                </a:lnTo>
                <a:lnTo>
                  <a:pt x="13420502" y="3926640"/>
                </a:lnTo>
                <a:lnTo>
                  <a:pt x="0" y="3926640"/>
                </a:lnTo>
                <a:lnTo>
                  <a:pt x="0" y="0"/>
                </a:lnTo>
                <a:close/>
              </a:path>
            </a:pathLst>
          </a:custGeom>
          <a:blipFill>
            <a:blip r:embed="rId2"/>
            <a:stretch>
              <a:fillRect/>
            </a:stretch>
          </a:blipFill>
        </p:spPr>
      </p:sp>
      <p:sp>
        <p:nvSpPr>
          <p:cNvPr id="3" name="TextBox 3"/>
          <p:cNvSpPr txBox="1"/>
          <p:nvPr/>
        </p:nvSpPr>
        <p:spPr>
          <a:xfrm>
            <a:off x="6322933" y="36830"/>
            <a:ext cx="5642134"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METHODOLOGY</a:t>
            </a:r>
          </a:p>
        </p:txBody>
      </p:sp>
      <p:sp>
        <p:nvSpPr>
          <p:cNvPr id="4" name="TextBox 4"/>
          <p:cNvSpPr txBox="1"/>
          <p:nvPr/>
        </p:nvSpPr>
        <p:spPr>
          <a:xfrm>
            <a:off x="1509149" y="2653030"/>
            <a:ext cx="15750151" cy="1792605"/>
          </a:xfrm>
          <a:prstGeom prst="rect">
            <a:avLst/>
          </a:prstGeom>
        </p:spPr>
        <p:txBody>
          <a:bodyPr lIns="0" tIns="0" rIns="0" bIns="0" rtlCol="0" anchor="t">
            <a:spAutoFit/>
          </a:bodyPr>
          <a:lstStyle/>
          <a:p>
            <a:pPr algn="just">
              <a:lnSpc>
                <a:spcPts val="4620"/>
              </a:lnSpc>
            </a:pPr>
            <a:r>
              <a:rPr lang="en-US" sz="3300">
                <a:solidFill>
                  <a:srgbClr val="000000"/>
                </a:solidFill>
                <a:latin typeface="Times New Roman"/>
                <a:ea typeface="Times New Roman"/>
                <a:cs typeface="Times New Roman"/>
                <a:sym typeface="Times New Roman"/>
              </a:rPr>
              <a:t>Data augmentation was used for the generalization of the model with prevention of overfitting. </a:t>
            </a:r>
          </a:p>
          <a:p>
            <a:pPr algn="just">
              <a:lnSpc>
                <a:spcPts val="4620"/>
              </a:lnSpc>
            </a:pPr>
            <a:endParaRPr lang="en-US" sz="3300">
              <a:solidFill>
                <a:srgbClr val="000000"/>
              </a:solidFill>
              <a:latin typeface="Times New Roman"/>
              <a:ea typeface="Times New Roman"/>
              <a:cs typeface="Times New Roman"/>
              <a:sym typeface="Times New Roman"/>
            </a:endParaRPr>
          </a:p>
        </p:txBody>
      </p:sp>
      <p:sp>
        <p:nvSpPr>
          <p:cNvPr id="5" name="TextBox 5"/>
          <p:cNvSpPr txBox="1"/>
          <p:nvPr/>
        </p:nvSpPr>
        <p:spPr>
          <a:xfrm>
            <a:off x="445236" y="1803400"/>
            <a:ext cx="5877697" cy="630555"/>
          </a:xfrm>
          <a:prstGeom prst="rect">
            <a:avLst/>
          </a:prstGeom>
        </p:spPr>
        <p:txBody>
          <a:bodyPr lIns="0" tIns="0" rIns="0" bIns="0" rtlCol="0" anchor="t">
            <a:spAutoFit/>
          </a:bodyPr>
          <a:lstStyle/>
          <a:p>
            <a:pPr algn="ctr">
              <a:lnSpc>
                <a:spcPts val="4620"/>
              </a:lnSpc>
            </a:pPr>
            <a:r>
              <a:rPr lang="en-US" sz="3300" b="1">
                <a:solidFill>
                  <a:srgbClr val="000000"/>
                </a:solidFill>
                <a:latin typeface="Times New Roman Bold"/>
                <a:ea typeface="Times New Roman Bold"/>
                <a:cs typeface="Times New Roman Bold"/>
                <a:sym typeface="Times New Roman Bold"/>
              </a:rPr>
              <a:t>Data Augmentation :</a:t>
            </a:r>
          </a:p>
        </p:txBody>
      </p:sp>
      <p:sp>
        <p:nvSpPr>
          <p:cNvPr id="6" name="AutoShape 6"/>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7" name="AutoShape 7"/>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8" name="AutoShape 8"/>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9" name="AutoShape 9"/>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914511" y="2611246"/>
            <a:ext cx="14436570" cy="1435871"/>
          </a:xfrm>
          <a:custGeom>
            <a:avLst/>
            <a:gdLst/>
            <a:ahLst/>
            <a:cxnLst/>
            <a:rect l="l" t="t" r="r" b="b"/>
            <a:pathLst>
              <a:path w="14436570" h="1435871">
                <a:moveTo>
                  <a:pt x="0" y="0"/>
                </a:moveTo>
                <a:lnTo>
                  <a:pt x="14436570" y="0"/>
                </a:lnTo>
                <a:lnTo>
                  <a:pt x="14436570" y="1435871"/>
                </a:lnTo>
                <a:lnTo>
                  <a:pt x="0" y="1435871"/>
                </a:lnTo>
                <a:lnTo>
                  <a:pt x="0" y="0"/>
                </a:lnTo>
                <a:close/>
              </a:path>
            </a:pathLst>
          </a:custGeom>
          <a:blipFill>
            <a:blip r:embed="rId2"/>
            <a:stretch>
              <a:fillRect t="-271" b="-271"/>
            </a:stretch>
          </a:blipFill>
        </p:spPr>
      </p:sp>
      <p:sp>
        <p:nvSpPr>
          <p:cNvPr id="3" name="Freeform 3"/>
          <p:cNvSpPr/>
          <p:nvPr/>
        </p:nvSpPr>
        <p:spPr>
          <a:xfrm>
            <a:off x="1914511" y="3828631"/>
            <a:ext cx="14436570" cy="1005110"/>
          </a:xfrm>
          <a:custGeom>
            <a:avLst/>
            <a:gdLst/>
            <a:ahLst/>
            <a:cxnLst/>
            <a:rect l="l" t="t" r="r" b="b"/>
            <a:pathLst>
              <a:path w="14436570" h="1005110">
                <a:moveTo>
                  <a:pt x="0" y="0"/>
                </a:moveTo>
                <a:lnTo>
                  <a:pt x="14436570" y="0"/>
                </a:lnTo>
                <a:lnTo>
                  <a:pt x="14436570" y="1005110"/>
                </a:lnTo>
                <a:lnTo>
                  <a:pt x="0" y="1005110"/>
                </a:lnTo>
                <a:lnTo>
                  <a:pt x="0" y="0"/>
                </a:lnTo>
                <a:close/>
              </a:path>
            </a:pathLst>
          </a:custGeom>
          <a:blipFill>
            <a:blip r:embed="rId3"/>
            <a:stretch>
              <a:fillRect t="-271" b="-271"/>
            </a:stretch>
          </a:blipFill>
        </p:spPr>
      </p:sp>
      <p:sp>
        <p:nvSpPr>
          <p:cNvPr id="4" name="Freeform 4"/>
          <p:cNvSpPr/>
          <p:nvPr/>
        </p:nvSpPr>
        <p:spPr>
          <a:xfrm>
            <a:off x="1914511" y="4833741"/>
            <a:ext cx="14436570" cy="1005110"/>
          </a:xfrm>
          <a:custGeom>
            <a:avLst/>
            <a:gdLst/>
            <a:ahLst/>
            <a:cxnLst/>
            <a:rect l="l" t="t" r="r" b="b"/>
            <a:pathLst>
              <a:path w="14436570" h="1005110">
                <a:moveTo>
                  <a:pt x="0" y="0"/>
                </a:moveTo>
                <a:lnTo>
                  <a:pt x="14436570" y="0"/>
                </a:lnTo>
                <a:lnTo>
                  <a:pt x="14436570" y="1005110"/>
                </a:lnTo>
                <a:lnTo>
                  <a:pt x="0" y="1005110"/>
                </a:lnTo>
                <a:lnTo>
                  <a:pt x="0" y="0"/>
                </a:lnTo>
                <a:close/>
              </a:path>
            </a:pathLst>
          </a:custGeom>
          <a:blipFill>
            <a:blip r:embed="rId4"/>
            <a:stretch>
              <a:fillRect t="-271" b="-271"/>
            </a:stretch>
          </a:blipFill>
        </p:spPr>
      </p:sp>
      <p:sp>
        <p:nvSpPr>
          <p:cNvPr id="5" name="Freeform 5"/>
          <p:cNvSpPr/>
          <p:nvPr/>
        </p:nvSpPr>
        <p:spPr>
          <a:xfrm>
            <a:off x="1914511" y="5838851"/>
            <a:ext cx="14436570" cy="789729"/>
          </a:xfrm>
          <a:custGeom>
            <a:avLst/>
            <a:gdLst/>
            <a:ahLst/>
            <a:cxnLst/>
            <a:rect l="l" t="t" r="r" b="b"/>
            <a:pathLst>
              <a:path w="14436570" h="789729">
                <a:moveTo>
                  <a:pt x="0" y="0"/>
                </a:moveTo>
                <a:lnTo>
                  <a:pt x="14436570" y="0"/>
                </a:lnTo>
                <a:lnTo>
                  <a:pt x="14436570" y="789729"/>
                </a:lnTo>
                <a:lnTo>
                  <a:pt x="0" y="789729"/>
                </a:lnTo>
                <a:lnTo>
                  <a:pt x="0" y="0"/>
                </a:lnTo>
                <a:close/>
              </a:path>
            </a:pathLst>
          </a:custGeom>
          <a:blipFill>
            <a:blip r:embed="rId5"/>
            <a:stretch>
              <a:fillRect t="-271" b="-271"/>
            </a:stretch>
          </a:blipFill>
        </p:spPr>
      </p:sp>
      <p:sp>
        <p:nvSpPr>
          <p:cNvPr id="6" name="Freeform 6"/>
          <p:cNvSpPr/>
          <p:nvPr/>
        </p:nvSpPr>
        <p:spPr>
          <a:xfrm>
            <a:off x="1914511" y="6627331"/>
            <a:ext cx="14436570" cy="789729"/>
          </a:xfrm>
          <a:custGeom>
            <a:avLst/>
            <a:gdLst/>
            <a:ahLst/>
            <a:cxnLst/>
            <a:rect l="l" t="t" r="r" b="b"/>
            <a:pathLst>
              <a:path w="14436570" h="789729">
                <a:moveTo>
                  <a:pt x="0" y="0"/>
                </a:moveTo>
                <a:lnTo>
                  <a:pt x="14436570" y="0"/>
                </a:lnTo>
                <a:lnTo>
                  <a:pt x="14436570" y="789729"/>
                </a:lnTo>
                <a:lnTo>
                  <a:pt x="0" y="789729"/>
                </a:lnTo>
                <a:lnTo>
                  <a:pt x="0" y="0"/>
                </a:lnTo>
                <a:close/>
              </a:path>
            </a:pathLst>
          </a:custGeom>
          <a:blipFill>
            <a:blip r:embed="rId6"/>
            <a:stretch>
              <a:fillRect t="-271" b="-271"/>
            </a:stretch>
          </a:blipFill>
        </p:spPr>
      </p:sp>
      <p:sp>
        <p:nvSpPr>
          <p:cNvPr id="7" name="TextBox 7"/>
          <p:cNvSpPr txBox="1"/>
          <p:nvPr/>
        </p:nvSpPr>
        <p:spPr>
          <a:xfrm>
            <a:off x="2833786" y="7731385"/>
            <a:ext cx="12620429" cy="1113593"/>
          </a:xfrm>
          <a:prstGeom prst="rect">
            <a:avLst/>
          </a:prstGeom>
        </p:spPr>
        <p:txBody>
          <a:bodyPr lIns="0" tIns="0" rIns="0" bIns="0" rtlCol="0" anchor="t">
            <a:spAutoFit/>
          </a:bodyPr>
          <a:lstStyle/>
          <a:p>
            <a:pPr algn="ctr">
              <a:lnSpc>
                <a:spcPts val="4245"/>
              </a:lnSpc>
            </a:pPr>
            <a:r>
              <a:rPr lang="en-US" sz="3032">
                <a:solidFill>
                  <a:srgbClr val="000000"/>
                </a:solidFill>
                <a:latin typeface="Times New Roman"/>
                <a:ea typeface="Times New Roman"/>
                <a:cs typeface="Times New Roman"/>
                <a:sym typeface="Times New Roman"/>
              </a:rPr>
              <a:t>visualizes the feature maps (activations) of a Convolutional Neural Network (CNN) for a given input image. </a:t>
            </a:r>
          </a:p>
        </p:txBody>
      </p:sp>
      <p:sp>
        <p:nvSpPr>
          <p:cNvPr id="8" name="TextBox 8"/>
          <p:cNvSpPr txBox="1"/>
          <p:nvPr/>
        </p:nvSpPr>
        <p:spPr>
          <a:xfrm>
            <a:off x="4997468" y="1547888"/>
            <a:ext cx="9381223" cy="621725"/>
          </a:xfrm>
          <a:prstGeom prst="rect">
            <a:avLst/>
          </a:prstGeom>
        </p:spPr>
        <p:txBody>
          <a:bodyPr lIns="0" tIns="0" rIns="0" bIns="0" rtlCol="0" anchor="t">
            <a:spAutoFit/>
          </a:bodyPr>
          <a:lstStyle/>
          <a:p>
            <a:pPr algn="ctr">
              <a:lnSpc>
                <a:spcPts val="4581"/>
              </a:lnSpc>
            </a:pPr>
            <a:r>
              <a:rPr lang="en-US" sz="3272" b="1">
                <a:solidFill>
                  <a:srgbClr val="000000"/>
                </a:solidFill>
                <a:latin typeface="Times New Roman Bold"/>
                <a:ea typeface="Times New Roman Bold"/>
                <a:cs typeface="Times New Roman Bold"/>
                <a:sym typeface="Times New Roman Bold"/>
              </a:rPr>
              <a:t>CNN Architecture - Feature Map Visualization </a:t>
            </a:r>
          </a:p>
        </p:txBody>
      </p:sp>
      <p:sp>
        <p:nvSpPr>
          <p:cNvPr id="9" name="AutoShape 9"/>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10" name="AutoShape 10"/>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11" name="AutoShape 11"/>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12" name="AutoShape 12"/>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493371" y="5143500"/>
            <a:ext cx="11301259" cy="4308605"/>
          </a:xfrm>
          <a:custGeom>
            <a:avLst/>
            <a:gdLst/>
            <a:ahLst/>
            <a:cxnLst/>
            <a:rect l="l" t="t" r="r" b="b"/>
            <a:pathLst>
              <a:path w="11301259" h="4308605">
                <a:moveTo>
                  <a:pt x="0" y="0"/>
                </a:moveTo>
                <a:lnTo>
                  <a:pt x="11301258" y="0"/>
                </a:lnTo>
                <a:lnTo>
                  <a:pt x="11301258" y="4308605"/>
                </a:lnTo>
                <a:lnTo>
                  <a:pt x="0" y="4308605"/>
                </a:lnTo>
                <a:lnTo>
                  <a:pt x="0" y="0"/>
                </a:lnTo>
                <a:close/>
              </a:path>
            </a:pathLst>
          </a:custGeom>
          <a:blipFill>
            <a:blip r:embed="rId2"/>
            <a:stretch>
              <a:fillRect/>
            </a:stretch>
          </a:blipFill>
        </p:spPr>
      </p:sp>
      <p:sp>
        <p:nvSpPr>
          <p:cNvPr id="3" name="TextBox 3"/>
          <p:cNvSpPr txBox="1"/>
          <p:nvPr/>
        </p:nvSpPr>
        <p:spPr>
          <a:xfrm>
            <a:off x="4107009" y="99819"/>
            <a:ext cx="10073981" cy="858377"/>
          </a:xfrm>
          <a:prstGeom prst="rect">
            <a:avLst/>
          </a:prstGeom>
        </p:spPr>
        <p:txBody>
          <a:bodyPr wrap="square" lIns="0" tIns="0" rIns="0" bIns="0" rtlCol="0" anchor="t">
            <a:spAutoFit/>
          </a:bodyPr>
          <a:lstStyle/>
          <a:p>
            <a:pPr algn="ctr">
              <a:lnSpc>
                <a:spcPts val="7279"/>
              </a:lnSpc>
            </a:pPr>
            <a:r>
              <a:rPr lang="en-US" sz="5199" b="1" dirty="0">
                <a:solidFill>
                  <a:srgbClr val="000000"/>
                </a:solidFill>
                <a:latin typeface="Times New Roman Bold"/>
                <a:ea typeface="Times New Roman Bold"/>
                <a:cs typeface="Times New Roman Bold"/>
                <a:sym typeface="Times New Roman Bold"/>
              </a:rPr>
              <a:t>Model training and optimization</a:t>
            </a:r>
          </a:p>
        </p:txBody>
      </p:sp>
      <p:sp>
        <p:nvSpPr>
          <p:cNvPr id="4" name="TextBox 4"/>
          <p:cNvSpPr txBox="1"/>
          <p:nvPr/>
        </p:nvSpPr>
        <p:spPr>
          <a:xfrm>
            <a:off x="1644923" y="1620447"/>
            <a:ext cx="14998154" cy="3171246"/>
          </a:xfrm>
          <a:prstGeom prst="rect">
            <a:avLst/>
          </a:prstGeom>
        </p:spPr>
        <p:txBody>
          <a:bodyPr lIns="0" tIns="0" rIns="0" bIns="0" rtlCol="0" anchor="t">
            <a:spAutoFit/>
          </a:bodyPr>
          <a:lstStyle/>
          <a:p>
            <a:pPr algn="just">
              <a:lnSpc>
                <a:spcPts val="4140"/>
              </a:lnSpc>
            </a:pPr>
            <a:r>
              <a:rPr lang="en-US" sz="2957">
                <a:solidFill>
                  <a:srgbClr val="000000"/>
                </a:solidFill>
                <a:latin typeface="Times New Roman"/>
                <a:ea typeface="Times New Roman"/>
                <a:cs typeface="Times New Roman"/>
                <a:sym typeface="Times New Roman"/>
              </a:rPr>
              <a:t>The proposed model was trained with the Adam optimizer, using binary cross-entropy loss. The training is done over 10 epochs with a batch size of 16. A model checkpoint is utilised to save the best-performing model according to validation loss, where the model that has the best performance in validation loss will be stored. It visualizes a feature map for the understanding of the learning process of the convolutional layers. Visualization helps to understand that how the patterns of smoke and fire are being interpreted by the model.</a:t>
            </a:r>
          </a:p>
        </p:txBody>
      </p:sp>
      <p:sp>
        <p:nvSpPr>
          <p:cNvPr id="5" name="AutoShape 5"/>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82422" y="1486300"/>
            <a:ext cx="5169939" cy="3999192"/>
          </a:xfrm>
          <a:custGeom>
            <a:avLst/>
            <a:gdLst/>
            <a:ahLst/>
            <a:cxnLst/>
            <a:rect l="l" t="t" r="r" b="b"/>
            <a:pathLst>
              <a:path w="5169939" h="3999192">
                <a:moveTo>
                  <a:pt x="0" y="0"/>
                </a:moveTo>
                <a:lnTo>
                  <a:pt x="5169940" y="0"/>
                </a:lnTo>
                <a:lnTo>
                  <a:pt x="5169940" y="3999191"/>
                </a:lnTo>
                <a:lnTo>
                  <a:pt x="0" y="3999191"/>
                </a:lnTo>
                <a:lnTo>
                  <a:pt x="0" y="0"/>
                </a:lnTo>
                <a:close/>
              </a:path>
            </a:pathLst>
          </a:custGeom>
          <a:blipFill>
            <a:blip r:embed="rId2"/>
            <a:stretch>
              <a:fillRect/>
            </a:stretch>
          </a:blipFill>
        </p:spPr>
      </p:sp>
      <p:sp>
        <p:nvSpPr>
          <p:cNvPr id="3" name="Freeform 3"/>
          <p:cNvSpPr/>
          <p:nvPr/>
        </p:nvSpPr>
        <p:spPr>
          <a:xfrm>
            <a:off x="1514766" y="5741261"/>
            <a:ext cx="4905252" cy="3863255"/>
          </a:xfrm>
          <a:custGeom>
            <a:avLst/>
            <a:gdLst/>
            <a:ahLst/>
            <a:cxnLst/>
            <a:rect l="l" t="t" r="r" b="b"/>
            <a:pathLst>
              <a:path w="4905252" h="3863255">
                <a:moveTo>
                  <a:pt x="0" y="0"/>
                </a:moveTo>
                <a:lnTo>
                  <a:pt x="4905252" y="0"/>
                </a:lnTo>
                <a:lnTo>
                  <a:pt x="4905252" y="3863255"/>
                </a:lnTo>
                <a:lnTo>
                  <a:pt x="0" y="3863255"/>
                </a:lnTo>
                <a:lnTo>
                  <a:pt x="0" y="0"/>
                </a:lnTo>
                <a:close/>
              </a:path>
            </a:pathLst>
          </a:custGeom>
          <a:blipFill>
            <a:blip r:embed="rId3"/>
            <a:stretch>
              <a:fillRect/>
            </a:stretch>
          </a:blipFill>
        </p:spPr>
      </p:sp>
      <p:sp>
        <p:nvSpPr>
          <p:cNvPr id="4" name="Freeform 4"/>
          <p:cNvSpPr/>
          <p:nvPr/>
        </p:nvSpPr>
        <p:spPr>
          <a:xfrm>
            <a:off x="10739667" y="1469339"/>
            <a:ext cx="5571657" cy="3680360"/>
          </a:xfrm>
          <a:custGeom>
            <a:avLst/>
            <a:gdLst/>
            <a:ahLst/>
            <a:cxnLst/>
            <a:rect l="l" t="t" r="r" b="b"/>
            <a:pathLst>
              <a:path w="5571657" h="3680360">
                <a:moveTo>
                  <a:pt x="0" y="0"/>
                </a:moveTo>
                <a:lnTo>
                  <a:pt x="5571656" y="0"/>
                </a:lnTo>
                <a:lnTo>
                  <a:pt x="5571656" y="3680361"/>
                </a:lnTo>
                <a:lnTo>
                  <a:pt x="0" y="3680361"/>
                </a:lnTo>
                <a:lnTo>
                  <a:pt x="0" y="0"/>
                </a:lnTo>
                <a:close/>
              </a:path>
            </a:pathLst>
          </a:custGeom>
          <a:blipFill>
            <a:blip r:embed="rId4"/>
            <a:stretch>
              <a:fillRect/>
            </a:stretch>
          </a:blipFill>
        </p:spPr>
      </p:sp>
      <p:sp>
        <p:nvSpPr>
          <p:cNvPr id="5" name="Freeform 5"/>
          <p:cNvSpPr/>
          <p:nvPr/>
        </p:nvSpPr>
        <p:spPr>
          <a:xfrm>
            <a:off x="10491884" y="5387825"/>
            <a:ext cx="6067221" cy="3706221"/>
          </a:xfrm>
          <a:custGeom>
            <a:avLst/>
            <a:gdLst/>
            <a:ahLst/>
            <a:cxnLst/>
            <a:rect l="l" t="t" r="r" b="b"/>
            <a:pathLst>
              <a:path w="6067221" h="3706221">
                <a:moveTo>
                  <a:pt x="0" y="0"/>
                </a:moveTo>
                <a:lnTo>
                  <a:pt x="6067222" y="0"/>
                </a:lnTo>
                <a:lnTo>
                  <a:pt x="6067222" y="3706221"/>
                </a:lnTo>
                <a:lnTo>
                  <a:pt x="0" y="3706221"/>
                </a:lnTo>
                <a:lnTo>
                  <a:pt x="0" y="0"/>
                </a:lnTo>
                <a:close/>
              </a:path>
            </a:pathLst>
          </a:custGeom>
          <a:blipFill>
            <a:blip r:embed="rId5"/>
            <a:stretch>
              <a:fillRect/>
            </a:stretch>
          </a:blipFill>
        </p:spPr>
      </p:sp>
      <p:sp>
        <p:nvSpPr>
          <p:cNvPr id="6" name="TextBox 6"/>
          <p:cNvSpPr txBox="1"/>
          <p:nvPr/>
        </p:nvSpPr>
        <p:spPr>
          <a:xfrm>
            <a:off x="7018762" y="105306"/>
            <a:ext cx="2983825" cy="958850"/>
          </a:xfrm>
          <a:prstGeom prst="rect">
            <a:avLst/>
          </a:prstGeom>
        </p:spPr>
        <p:txBody>
          <a:bodyPr lIns="0" tIns="0" rIns="0" bIns="0" rtlCol="0" anchor="t">
            <a:spAutoFit/>
          </a:bodyPr>
          <a:lstStyle/>
          <a:p>
            <a:pPr algn="ctr">
              <a:lnSpc>
                <a:spcPts val="7000"/>
              </a:lnSpc>
            </a:pPr>
            <a:r>
              <a:rPr lang="en-US" sz="5000" b="1">
                <a:solidFill>
                  <a:srgbClr val="000000"/>
                </a:solidFill>
                <a:latin typeface="Times New Roman Bold"/>
                <a:ea typeface="Times New Roman Bold"/>
                <a:cs typeface="Times New Roman Bold"/>
                <a:sym typeface="Times New Roman Bold"/>
              </a:rPr>
              <a:t>RESULTS</a:t>
            </a:r>
          </a:p>
        </p:txBody>
      </p:sp>
      <p:sp>
        <p:nvSpPr>
          <p:cNvPr id="7" name="AutoShape 7"/>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9" name="AutoShape 9"/>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10" name="AutoShape 10"/>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815257" y="36830"/>
            <a:ext cx="4657487"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CONCLUSION</a:t>
            </a:r>
          </a:p>
        </p:txBody>
      </p:sp>
      <p:sp>
        <p:nvSpPr>
          <p:cNvPr id="3" name="TextBox 3"/>
          <p:cNvSpPr txBox="1"/>
          <p:nvPr/>
        </p:nvSpPr>
        <p:spPr>
          <a:xfrm>
            <a:off x="1763835" y="1743075"/>
            <a:ext cx="14760331" cy="6981825"/>
          </a:xfrm>
          <a:prstGeom prst="rect">
            <a:avLst/>
          </a:prstGeom>
        </p:spPr>
        <p:txBody>
          <a:bodyPr lIns="0" tIns="0" rIns="0" bIns="0" rtlCol="0" anchor="t">
            <a:spAutoFit/>
          </a:bodyPr>
          <a:lstStyle/>
          <a:p>
            <a:pPr marL="647700" lvl="1" indent="-323850" algn="just">
              <a:lnSpc>
                <a:spcPts val="4200"/>
              </a:lnSpc>
              <a:buFont typeface="Arial"/>
              <a:buChar char="•"/>
            </a:pPr>
            <a:r>
              <a:rPr lang="en-US" sz="3000">
                <a:solidFill>
                  <a:srgbClr val="000000"/>
                </a:solidFill>
                <a:latin typeface="Times New Roman"/>
                <a:ea typeface="Times New Roman"/>
                <a:cs typeface="Times New Roman"/>
                <a:sym typeface="Times New Roman"/>
              </a:rPr>
              <a:t>The paper presents a fire and smoke detection system using Convolutional Neural Networks (CNN) with Efficient Channel Attention (ECA) layers.</a:t>
            </a:r>
          </a:p>
          <a:p>
            <a:pPr marL="647700" lvl="1" indent="-323850" algn="just">
              <a:lnSpc>
                <a:spcPts val="4200"/>
              </a:lnSpc>
              <a:buFont typeface="Arial"/>
              <a:buChar char="•"/>
            </a:pPr>
            <a:r>
              <a:rPr lang="en-US" sz="3000">
                <a:solidFill>
                  <a:srgbClr val="000000"/>
                </a:solidFill>
                <a:latin typeface="Times New Roman"/>
                <a:ea typeface="Times New Roman"/>
                <a:cs typeface="Times New Roman"/>
                <a:sym typeface="Times New Roman"/>
              </a:rPr>
              <a:t>The model was trained on a Kaggle dataset, achieving:</a:t>
            </a:r>
          </a:p>
          <a:p>
            <a:pPr algn="just">
              <a:lnSpc>
                <a:spcPts val="4200"/>
              </a:lnSpc>
            </a:pPr>
            <a:r>
              <a:rPr lang="en-US" sz="3000">
                <a:solidFill>
                  <a:srgbClr val="000000"/>
                </a:solidFill>
                <a:latin typeface="Times New Roman"/>
                <a:ea typeface="Times New Roman"/>
                <a:cs typeface="Times New Roman"/>
                <a:sym typeface="Times New Roman"/>
              </a:rPr>
              <a:t>              98.54% training accuracy</a:t>
            </a:r>
          </a:p>
          <a:p>
            <a:pPr algn="just">
              <a:lnSpc>
                <a:spcPts val="4200"/>
              </a:lnSpc>
            </a:pPr>
            <a:r>
              <a:rPr lang="en-US" sz="3000">
                <a:solidFill>
                  <a:srgbClr val="000000"/>
                </a:solidFill>
                <a:latin typeface="Times New Roman"/>
                <a:ea typeface="Times New Roman"/>
                <a:cs typeface="Times New Roman"/>
                <a:sym typeface="Times New Roman"/>
              </a:rPr>
              <a:t>              99.20% validation accuracy</a:t>
            </a:r>
          </a:p>
          <a:p>
            <a:pPr algn="just">
              <a:lnSpc>
                <a:spcPts val="4200"/>
              </a:lnSpc>
            </a:pPr>
            <a:r>
              <a:rPr lang="en-US" sz="3000">
                <a:solidFill>
                  <a:srgbClr val="000000"/>
                </a:solidFill>
                <a:latin typeface="Times New Roman"/>
                <a:ea typeface="Times New Roman"/>
                <a:cs typeface="Times New Roman"/>
                <a:sym typeface="Times New Roman"/>
              </a:rPr>
              <a:t>              98.7% average test accuracy</a:t>
            </a:r>
          </a:p>
          <a:p>
            <a:pPr algn="just">
              <a:lnSpc>
                <a:spcPts val="4200"/>
              </a:lnSpc>
            </a:pPr>
            <a:endParaRPr lang="en-US" sz="3000">
              <a:solidFill>
                <a:srgbClr val="000000"/>
              </a:solidFill>
              <a:latin typeface="Times New Roman"/>
              <a:ea typeface="Times New Roman"/>
              <a:cs typeface="Times New Roman"/>
              <a:sym typeface="Times New Roman"/>
            </a:endParaRPr>
          </a:p>
          <a:p>
            <a:pPr marL="647700" lvl="1" indent="-323850" algn="just">
              <a:lnSpc>
                <a:spcPts val="4200"/>
              </a:lnSpc>
              <a:buFont typeface="Arial"/>
              <a:buChar char="•"/>
            </a:pPr>
            <a:r>
              <a:rPr lang="en-US" sz="3000">
                <a:solidFill>
                  <a:srgbClr val="000000"/>
                </a:solidFill>
                <a:latin typeface="Times New Roman"/>
                <a:ea typeface="Times New Roman"/>
                <a:cs typeface="Times New Roman"/>
                <a:sym typeface="Times New Roman"/>
              </a:rPr>
              <a:t>Data augmentation techniques (horizontal flips, zoom, shifting) enhanced generalization and reduced false positives.</a:t>
            </a:r>
          </a:p>
          <a:p>
            <a:pPr algn="just">
              <a:lnSpc>
                <a:spcPts val="4200"/>
              </a:lnSpc>
            </a:pPr>
            <a:endParaRPr lang="en-US" sz="3000">
              <a:solidFill>
                <a:srgbClr val="000000"/>
              </a:solidFill>
              <a:latin typeface="Times New Roman"/>
              <a:ea typeface="Times New Roman"/>
              <a:cs typeface="Times New Roman"/>
              <a:sym typeface="Times New Roman"/>
            </a:endParaRPr>
          </a:p>
          <a:p>
            <a:pPr marL="647700" lvl="1" indent="-323850" algn="just">
              <a:lnSpc>
                <a:spcPts val="4200"/>
              </a:lnSpc>
              <a:buFont typeface="Arial"/>
              <a:buChar char="•"/>
            </a:pPr>
            <a:r>
              <a:rPr lang="en-US" sz="3000">
                <a:solidFill>
                  <a:srgbClr val="000000"/>
                </a:solidFill>
                <a:latin typeface="Times New Roman"/>
                <a:ea typeface="Times New Roman"/>
                <a:cs typeface="Times New Roman"/>
                <a:sym typeface="Times New Roman"/>
              </a:rPr>
              <a:t>Results highlight the effectiveness of deep learning for accurate fire detection, aiding early alerts for public safety.</a:t>
            </a:r>
          </a:p>
          <a:p>
            <a:pPr algn="just">
              <a:lnSpc>
                <a:spcPts val="4200"/>
              </a:lnSpc>
            </a:pPr>
            <a:endParaRPr lang="en-US" sz="3000">
              <a:solidFill>
                <a:srgbClr val="000000"/>
              </a:solidFill>
              <a:latin typeface="Times New Roman"/>
              <a:ea typeface="Times New Roman"/>
              <a:cs typeface="Times New Roman"/>
              <a:sym typeface="Times New Roman"/>
            </a:endParaRPr>
          </a:p>
        </p:txBody>
      </p:sp>
      <p:sp>
        <p:nvSpPr>
          <p:cNvPr id="4" name="AutoShape 4"/>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5" name="AutoShape 5"/>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6" name="AutoShape 6"/>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7" name="AutoShape 7"/>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182950" y="161925"/>
            <a:ext cx="5220013" cy="866775"/>
          </a:xfrm>
          <a:prstGeom prst="rect">
            <a:avLst/>
          </a:prstGeom>
        </p:spPr>
        <p:txBody>
          <a:bodyPr lIns="0" tIns="0" rIns="0" bIns="0" rtlCol="0" anchor="t">
            <a:spAutoFit/>
          </a:bodyPr>
          <a:lstStyle/>
          <a:p>
            <a:pPr algn="l">
              <a:lnSpc>
                <a:spcPts val="6000"/>
              </a:lnSpc>
            </a:pPr>
            <a:r>
              <a:rPr lang="en-US" sz="5000" b="1">
                <a:solidFill>
                  <a:srgbClr val="000000"/>
                </a:solidFill>
                <a:latin typeface="Times New Roman Bold"/>
                <a:ea typeface="Times New Roman Bold"/>
                <a:cs typeface="Times New Roman Bold"/>
                <a:sym typeface="Times New Roman Bold"/>
              </a:rPr>
              <a:t>FUTURE SCOPE</a:t>
            </a:r>
          </a:p>
        </p:txBody>
      </p:sp>
      <p:sp>
        <p:nvSpPr>
          <p:cNvPr id="4" name="TextBox 4"/>
          <p:cNvSpPr txBox="1"/>
          <p:nvPr/>
        </p:nvSpPr>
        <p:spPr>
          <a:xfrm>
            <a:off x="1621377" y="2596316"/>
            <a:ext cx="14893184" cy="5556688"/>
          </a:xfrm>
          <a:prstGeom prst="rect">
            <a:avLst/>
          </a:prstGeom>
        </p:spPr>
        <p:txBody>
          <a:bodyPr lIns="0" tIns="0" rIns="0" bIns="0" rtlCol="0" anchor="t">
            <a:spAutoFit/>
          </a:bodyPr>
          <a:lstStyle/>
          <a:p>
            <a:pPr algn="just">
              <a:lnSpc>
                <a:spcPts val="3602"/>
              </a:lnSpc>
            </a:pPr>
            <a:r>
              <a:rPr lang="en-US" sz="3001" b="1">
                <a:solidFill>
                  <a:srgbClr val="000000"/>
                </a:solidFill>
                <a:latin typeface="Times New Roman Bold"/>
                <a:ea typeface="Times New Roman Bold"/>
                <a:cs typeface="Times New Roman Bold"/>
                <a:sym typeface="Times New Roman Bold"/>
              </a:rPr>
              <a:t>Enhanced Detection Capabilities</a:t>
            </a:r>
          </a:p>
          <a:p>
            <a:pPr algn="just">
              <a:lnSpc>
                <a:spcPts val="3602"/>
              </a:lnSpc>
              <a:spcBef>
                <a:spcPct val="0"/>
              </a:spcBef>
            </a:pPr>
            <a:r>
              <a:rPr lang="en-US" sz="3001">
                <a:solidFill>
                  <a:srgbClr val="000000"/>
                </a:solidFill>
                <a:latin typeface="Times New Roman"/>
                <a:ea typeface="Times New Roman"/>
                <a:cs typeface="Times New Roman"/>
                <a:sym typeface="Times New Roman"/>
              </a:rPr>
              <a:t>Incorporate gas leak detection and thermal imaging for low-visibility environments.</a:t>
            </a:r>
          </a:p>
          <a:p>
            <a:pPr algn="just">
              <a:lnSpc>
                <a:spcPts val="3602"/>
              </a:lnSpc>
              <a:spcBef>
                <a:spcPct val="0"/>
              </a:spcBef>
            </a:pPr>
            <a:endParaRPr lang="en-US" sz="3001">
              <a:solidFill>
                <a:srgbClr val="000000"/>
              </a:solidFill>
              <a:latin typeface="Times New Roman"/>
              <a:ea typeface="Times New Roman"/>
              <a:cs typeface="Times New Roman"/>
              <a:sym typeface="Times New Roman"/>
            </a:endParaRPr>
          </a:p>
          <a:p>
            <a:pPr algn="just">
              <a:lnSpc>
                <a:spcPts val="3602"/>
              </a:lnSpc>
              <a:spcBef>
                <a:spcPct val="0"/>
              </a:spcBef>
            </a:pPr>
            <a:r>
              <a:rPr lang="en-US" sz="3001" b="1">
                <a:solidFill>
                  <a:srgbClr val="000000"/>
                </a:solidFill>
                <a:latin typeface="Times New Roman Bold"/>
                <a:ea typeface="Times New Roman Bold"/>
                <a:cs typeface="Times New Roman Bold"/>
                <a:sym typeface="Times New Roman Bold"/>
              </a:rPr>
              <a:t>Improved Model Accuracy</a:t>
            </a:r>
          </a:p>
          <a:p>
            <a:pPr algn="just">
              <a:lnSpc>
                <a:spcPts val="3602"/>
              </a:lnSpc>
              <a:spcBef>
                <a:spcPct val="0"/>
              </a:spcBef>
            </a:pPr>
            <a:r>
              <a:rPr lang="en-US" sz="3001">
                <a:solidFill>
                  <a:srgbClr val="000000"/>
                </a:solidFill>
                <a:latin typeface="Times New Roman"/>
                <a:ea typeface="Times New Roman"/>
                <a:cs typeface="Times New Roman"/>
                <a:sym typeface="Times New Roman"/>
              </a:rPr>
              <a:t>Use larger datasets and advanced neural networks for better accuracy and real-time performance.</a:t>
            </a:r>
          </a:p>
          <a:p>
            <a:pPr algn="just">
              <a:lnSpc>
                <a:spcPts val="3602"/>
              </a:lnSpc>
              <a:spcBef>
                <a:spcPct val="0"/>
              </a:spcBef>
            </a:pPr>
            <a:endParaRPr lang="en-US" sz="3001">
              <a:solidFill>
                <a:srgbClr val="000000"/>
              </a:solidFill>
              <a:latin typeface="Times New Roman"/>
              <a:ea typeface="Times New Roman"/>
              <a:cs typeface="Times New Roman"/>
              <a:sym typeface="Times New Roman"/>
            </a:endParaRPr>
          </a:p>
          <a:p>
            <a:pPr algn="just">
              <a:lnSpc>
                <a:spcPts val="3602"/>
              </a:lnSpc>
              <a:spcBef>
                <a:spcPct val="0"/>
              </a:spcBef>
            </a:pPr>
            <a:r>
              <a:rPr lang="en-US" sz="3001" b="1">
                <a:solidFill>
                  <a:srgbClr val="000000"/>
                </a:solidFill>
                <a:latin typeface="Times New Roman Bold"/>
                <a:ea typeface="Times New Roman Bold"/>
                <a:cs typeface="Times New Roman Bold"/>
                <a:sym typeface="Times New Roman Bold"/>
              </a:rPr>
              <a:t>Scalability and Deployment</a:t>
            </a:r>
          </a:p>
          <a:p>
            <a:pPr algn="just">
              <a:lnSpc>
                <a:spcPts val="3602"/>
              </a:lnSpc>
              <a:spcBef>
                <a:spcPct val="0"/>
              </a:spcBef>
            </a:pPr>
            <a:r>
              <a:rPr lang="en-US" sz="3001">
                <a:solidFill>
                  <a:srgbClr val="000000"/>
                </a:solidFill>
                <a:latin typeface="Times New Roman"/>
                <a:ea typeface="Times New Roman"/>
                <a:cs typeface="Times New Roman"/>
                <a:sym typeface="Times New Roman"/>
              </a:rPr>
              <a:t>Enable cloud-based, scalable systems for large environments and mobile monitoring.</a:t>
            </a:r>
          </a:p>
          <a:p>
            <a:pPr algn="just">
              <a:lnSpc>
                <a:spcPts val="3602"/>
              </a:lnSpc>
              <a:spcBef>
                <a:spcPct val="0"/>
              </a:spcBef>
            </a:pPr>
            <a:endParaRPr lang="en-US" sz="3001">
              <a:solidFill>
                <a:srgbClr val="000000"/>
              </a:solidFill>
              <a:latin typeface="Times New Roman"/>
              <a:ea typeface="Times New Roman"/>
              <a:cs typeface="Times New Roman"/>
              <a:sym typeface="Times New Roman"/>
            </a:endParaRPr>
          </a:p>
          <a:p>
            <a:pPr algn="just">
              <a:lnSpc>
                <a:spcPts val="3602"/>
              </a:lnSpc>
              <a:spcBef>
                <a:spcPct val="0"/>
              </a:spcBef>
            </a:pPr>
            <a:r>
              <a:rPr lang="en-US" sz="3001" b="1">
                <a:solidFill>
                  <a:srgbClr val="000000"/>
                </a:solidFill>
                <a:latin typeface="Times New Roman Bold"/>
                <a:ea typeface="Times New Roman Bold"/>
                <a:cs typeface="Times New Roman Bold"/>
                <a:sym typeface="Times New Roman Bold"/>
              </a:rPr>
              <a:t>Reduction of False Alarms</a:t>
            </a:r>
          </a:p>
          <a:p>
            <a:pPr algn="just">
              <a:lnSpc>
                <a:spcPts val="3602"/>
              </a:lnSpc>
              <a:spcBef>
                <a:spcPct val="0"/>
              </a:spcBef>
            </a:pPr>
            <a:r>
              <a:rPr lang="en-US" sz="3001">
                <a:solidFill>
                  <a:srgbClr val="000000"/>
                </a:solidFill>
                <a:latin typeface="Times New Roman"/>
                <a:ea typeface="Times New Roman"/>
                <a:cs typeface="Times New Roman"/>
                <a:sym typeface="Times New Roman"/>
              </a:rPr>
              <a:t>Apply AI-powered predictive models to reduce false positives and increase reliability.</a:t>
            </a:r>
          </a:p>
        </p:txBody>
      </p:sp>
      <p:sp>
        <p:nvSpPr>
          <p:cNvPr id="5" name="AutoShape 5"/>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585146" y="45829"/>
            <a:ext cx="8969241" cy="866775"/>
          </a:xfrm>
          <a:prstGeom prst="rect">
            <a:avLst/>
          </a:prstGeom>
        </p:spPr>
        <p:txBody>
          <a:bodyPr lIns="0" tIns="0" rIns="0" bIns="0" rtlCol="0" anchor="t">
            <a:spAutoFit/>
          </a:bodyPr>
          <a:lstStyle/>
          <a:p>
            <a:pPr algn="l">
              <a:lnSpc>
                <a:spcPts val="6000"/>
              </a:lnSpc>
            </a:pPr>
            <a:r>
              <a:rPr lang="en-US" sz="5000" b="1">
                <a:solidFill>
                  <a:srgbClr val="000000"/>
                </a:solidFill>
                <a:latin typeface="Times New Roman Bold"/>
                <a:ea typeface="Times New Roman Bold"/>
                <a:cs typeface="Times New Roman Bold"/>
                <a:sym typeface="Times New Roman Bold"/>
              </a:rPr>
              <a:t>REFERENCES</a:t>
            </a:r>
          </a:p>
        </p:txBody>
      </p:sp>
      <p:sp>
        <p:nvSpPr>
          <p:cNvPr id="4" name="TextBox 4"/>
          <p:cNvSpPr txBox="1"/>
          <p:nvPr/>
        </p:nvSpPr>
        <p:spPr>
          <a:xfrm>
            <a:off x="1809956" y="1691727"/>
            <a:ext cx="14668089" cy="7337292"/>
          </a:xfrm>
          <a:prstGeom prst="rect">
            <a:avLst/>
          </a:prstGeom>
        </p:spPr>
        <p:txBody>
          <a:bodyPr lIns="0" tIns="0" rIns="0" bIns="0" rtlCol="0" anchor="t">
            <a:spAutoFit/>
          </a:bodyPr>
          <a:lstStyle/>
          <a:p>
            <a:pPr marL="631597" lvl="1" indent="-315798" algn="just">
              <a:lnSpc>
                <a:spcPts val="3861"/>
              </a:lnSpc>
              <a:buAutoNum type="arabicPeriod"/>
            </a:pPr>
            <a:r>
              <a:rPr lang="en-US" sz="2925">
                <a:solidFill>
                  <a:srgbClr val="000000"/>
                </a:solidFill>
                <a:latin typeface="Times New Roman"/>
                <a:ea typeface="Times New Roman"/>
                <a:cs typeface="Times New Roman"/>
                <a:sym typeface="Times New Roman"/>
              </a:rPr>
              <a:t>Gharge, S., Birla, S., Pandey, S., Dargad, R., &amp; Pandita, R. (2014). Smoke and Fire Detection. International Journal of Scientific and Research Publications, 4(7), 1-5. ISSN 2250-3153.</a:t>
            </a:r>
          </a:p>
          <a:p>
            <a:pPr marL="631597" lvl="1" indent="-315798" algn="just">
              <a:lnSpc>
                <a:spcPts val="3861"/>
              </a:lnSpc>
              <a:buAutoNum type="arabicPeriod"/>
            </a:pPr>
            <a:r>
              <a:rPr lang="en-US" sz="2925">
                <a:solidFill>
                  <a:srgbClr val="000000"/>
                </a:solidFill>
                <a:latin typeface="Times New Roman"/>
                <a:ea typeface="Times New Roman"/>
                <a:cs typeface="Times New Roman"/>
                <a:sym typeface="Times New Roman"/>
              </a:rPr>
              <a:t>Chitram, S., Kumar, S., &amp; Thenmalar, S. (2023). Enhancing Fire and Smoke Detection Using Deep Learning Techniques. Proceedings of the 2nd Computing Congress 2023, SRM Institute of Science and Technology, Chennai, India, 28–29 December 2023.</a:t>
            </a:r>
          </a:p>
          <a:p>
            <a:pPr marL="631597" lvl="1" indent="-315798" algn="just">
              <a:lnSpc>
                <a:spcPts val="3861"/>
              </a:lnSpc>
              <a:buAutoNum type="arabicPeriod"/>
            </a:pPr>
            <a:r>
              <a:rPr lang="en-US" sz="2925">
                <a:solidFill>
                  <a:srgbClr val="000000"/>
                </a:solidFill>
                <a:latin typeface="Times New Roman"/>
                <a:ea typeface="Times New Roman"/>
                <a:cs typeface="Times New Roman"/>
                <a:sym typeface="Times New Roman"/>
              </a:rPr>
              <a:t>Talaat, F. M., &amp; ZainEldin, H. (2023). An Improved Fire Detection Approach Based on YOLO-v8 for Smart Cities. Neural Computing and Applications, 35, 20939-20954. </a:t>
            </a:r>
            <a:r>
              <a:rPr lang="en-US" sz="2925" u="sng">
                <a:solidFill>
                  <a:srgbClr val="000000"/>
                </a:solidFill>
                <a:latin typeface="Times New Roman"/>
                <a:ea typeface="Times New Roman"/>
                <a:cs typeface="Times New Roman"/>
                <a:sym typeface="Times New Roman"/>
                <a:hlinkClick r:id="rId4" tooltip="https://doi.org/10.1007/s00521-023-08809-1"/>
              </a:rPr>
              <a:t>https://doi.org/10.1007/s00521-023-08809-1</a:t>
            </a:r>
          </a:p>
          <a:p>
            <a:pPr marL="631597" lvl="1" indent="-315798" algn="just">
              <a:lnSpc>
                <a:spcPts val="3861"/>
              </a:lnSpc>
              <a:buAutoNum type="arabicPeriod"/>
            </a:pPr>
            <a:r>
              <a:rPr lang="en-US" sz="2925">
                <a:solidFill>
                  <a:srgbClr val="000000"/>
                </a:solidFill>
                <a:latin typeface="Times New Roman"/>
                <a:ea typeface="Times New Roman"/>
                <a:cs typeface="Times New Roman"/>
                <a:sym typeface="Times New Roman"/>
              </a:rPr>
              <a:t>Zheng, H., Duan, J., Dong, Y., &amp; Liu, Y. (2023). Real-time Fire Detection Algorithms Running on Small Embedded Devices Based on MobileNetV3 and YOLOv4. Fire Ecology, </a:t>
            </a:r>
            <a:r>
              <a:rPr lang="en-US" sz="2925" u="sng">
                <a:solidFill>
                  <a:srgbClr val="000000"/>
                </a:solidFill>
                <a:latin typeface="Times New Roman"/>
                <a:ea typeface="Times New Roman"/>
                <a:cs typeface="Times New Roman"/>
                <a:sym typeface="Times New Roman"/>
                <a:hlinkClick r:id="rId5" tooltip="https://doi.org/10.1186/s42408-023-00189-0"/>
              </a:rPr>
              <a:t>https://doi.org/10.1186/s42408-023-00189-0</a:t>
            </a:r>
          </a:p>
          <a:p>
            <a:pPr marL="631597" lvl="1" indent="-315798" algn="just">
              <a:lnSpc>
                <a:spcPts val="3861"/>
              </a:lnSpc>
              <a:buAutoNum type="arabicPeriod"/>
            </a:pPr>
            <a:r>
              <a:rPr lang="en-US" sz="2925">
                <a:solidFill>
                  <a:srgbClr val="000000"/>
                </a:solidFill>
                <a:latin typeface="Times New Roman"/>
                <a:ea typeface="Times New Roman"/>
                <a:cs typeface="Times New Roman"/>
                <a:sym typeface="Times New Roman"/>
              </a:rPr>
              <a:t>Gao, P. (2024). A Fire and Smoke Detection Model Based on YOLOv8 Improvement. International Journal of Advanced Computer Science and Applications, 15(3).</a:t>
            </a:r>
          </a:p>
          <a:p>
            <a:pPr algn="just">
              <a:lnSpc>
                <a:spcPts val="3861"/>
              </a:lnSpc>
            </a:pPr>
            <a:endParaRPr lang="en-US" sz="2925">
              <a:solidFill>
                <a:srgbClr val="000000"/>
              </a:solidFill>
              <a:latin typeface="Times New Roman"/>
              <a:ea typeface="Times New Roman"/>
              <a:cs typeface="Times New Roman"/>
              <a:sym typeface="Times New Roman"/>
            </a:endParaRPr>
          </a:p>
        </p:txBody>
      </p:sp>
      <p:sp>
        <p:nvSpPr>
          <p:cNvPr id="5" name="AutoShape 5"/>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661754" y="4200525"/>
            <a:ext cx="8964492" cy="1695450"/>
          </a:xfrm>
          <a:prstGeom prst="rect">
            <a:avLst/>
          </a:prstGeom>
        </p:spPr>
        <p:txBody>
          <a:bodyPr lIns="0" tIns="0" rIns="0" bIns="0" rtlCol="0" anchor="t">
            <a:spAutoFit/>
          </a:bodyPr>
          <a:lstStyle/>
          <a:p>
            <a:pPr algn="l">
              <a:lnSpc>
                <a:spcPts val="11880"/>
              </a:lnSpc>
            </a:pPr>
            <a:r>
              <a:rPr lang="en-US" sz="9900">
                <a:solidFill>
                  <a:srgbClr val="262626"/>
                </a:solidFill>
                <a:latin typeface="Times New Roman"/>
                <a:ea typeface="Times New Roman"/>
                <a:cs typeface="Times New Roman"/>
                <a:sym typeface="Times New Roman"/>
              </a:rPr>
              <a:t>Thank you...</a:t>
            </a:r>
          </a:p>
        </p:txBody>
      </p:sp>
      <p:sp>
        <p:nvSpPr>
          <p:cNvPr id="4" name="AutoShape 4"/>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5" name="AutoShape 5"/>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6" name="AutoShape 6"/>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7" name="AutoShape 7"/>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55385" y="1638106"/>
            <a:ext cx="15355282" cy="5181600"/>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000000"/>
                </a:solidFill>
                <a:latin typeface="Times New Roman"/>
                <a:ea typeface="Times New Roman"/>
                <a:cs typeface="Times New Roman"/>
                <a:sym typeface="Times New Roman"/>
              </a:rPr>
              <a:t>Fire and smoke incidents in forests and industrial areas pose serious risks to the environment and public safety, requiring early and accurate detection systems.</a:t>
            </a:r>
          </a:p>
          <a:p>
            <a:pPr marL="647700" lvl="1" indent="-323850" algn="just">
              <a:lnSpc>
                <a:spcPts val="4500"/>
              </a:lnSpc>
              <a:buFont typeface="Arial"/>
              <a:buChar char="•"/>
            </a:pPr>
            <a:r>
              <a:rPr lang="en-US" sz="3000">
                <a:solidFill>
                  <a:srgbClr val="000000"/>
                </a:solidFill>
                <a:latin typeface="Times New Roman"/>
                <a:ea typeface="Times New Roman"/>
                <a:cs typeface="Times New Roman"/>
                <a:sym typeface="Times New Roman"/>
              </a:rPr>
              <a:t>Existing methods, such as thermal sensors and basic image-based systems, often suffer from high false-positive rates and poor performance under challenging environmental conditions.</a:t>
            </a:r>
          </a:p>
          <a:p>
            <a:pPr marL="647700" lvl="1" indent="-323850" algn="just">
              <a:lnSpc>
                <a:spcPts val="4500"/>
              </a:lnSpc>
              <a:buFont typeface="Arial"/>
              <a:buChar char="•"/>
            </a:pPr>
            <a:r>
              <a:rPr lang="en-US" sz="3000">
                <a:solidFill>
                  <a:srgbClr val="000000"/>
                </a:solidFill>
                <a:latin typeface="Times New Roman"/>
                <a:ea typeface="Times New Roman"/>
                <a:cs typeface="Times New Roman"/>
                <a:sym typeface="Times New Roman"/>
              </a:rPr>
              <a:t>This project aims to develop a deep learning-based detection system using CNNs with Efficient Channel Attention (ECA) layers to enhance accuracy, reduce false alarms, and provide reliable real-time detection.</a:t>
            </a:r>
          </a:p>
          <a:p>
            <a:pPr algn="just">
              <a:lnSpc>
                <a:spcPts val="4500"/>
              </a:lnSpc>
            </a:pPr>
            <a:endParaRPr lang="en-US" sz="3000">
              <a:solidFill>
                <a:srgbClr val="000000"/>
              </a:solidFill>
              <a:latin typeface="Times New Roman"/>
              <a:ea typeface="Times New Roman"/>
              <a:cs typeface="Times New Roman"/>
              <a:sym typeface="Times New Roman"/>
            </a:endParaRPr>
          </a:p>
        </p:txBody>
      </p:sp>
      <p:sp>
        <p:nvSpPr>
          <p:cNvPr id="4" name="TextBox 4"/>
          <p:cNvSpPr txBox="1"/>
          <p:nvPr/>
        </p:nvSpPr>
        <p:spPr>
          <a:xfrm>
            <a:off x="4659379" y="104775"/>
            <a:ext cx="8969241" cy="866775"/>
          </a:xfrm>
          <a:prstGeom prst="rect">
            <a:avLst/>
          </a:prstGeom>
        </p:spPr>
        <p:txBody>
          <a:bodyPr lIns="0" tIns="0" rIns="0" bIns="0" rtlCol="0" anchor="t">
            <a:spAutoFit/>
          </a:bodyPr>
          <a:lstStyle/>
          <a:p>
            <a:pPr algn="ctr">
              <a:lnSpc>
                <a:spcPts val="6000"/>
              </a:lnSpc>
            </a:pPr>
            <a:r>
              <a:rPr lang="en-US" sz="5000" b="1">
                <a:solidFill>
                  <a:srgbClr val="000000"/>
                </a:solidFill>
                <a:latin typeface="Times New Roman Bold"/>
                <a:ea typeface="Times New Roman Bold"/>
                <a:cs typeface="Times New Roman Bold"/>
                <a:sym typeface="Times New Roman Bold"/>
              </a:rPr>
              <a:t>PROBLEM STATEMENT</a:t>
            </a:r>
          </a:p>
        </p:txBody>
      </p:sp>
      <p:sp>
        <p:nvSpPr>
          <p:cNvPr id="5" name="AutoShape 5"/>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429513" y="1438689"/>
            <a:ext cx="15409924" cy="5775960"/>
          </a:xfrm>
          <a:prstGeom prst="rect">
            <a:avLst/>
          </a:prstGeom>
        </p:spPr>
        <p:txBody>
          <a:bodyPr lIns="0" tIns="0" rIns="0" bIns="0" rtlCol="0" anchor="t">
            <a:spAutoFit/>
          </a:bodyPr>
          <a:lstStyle/>
          <a:p>
            <a:pPr marL="352425" lvl="1" indent="-176212" algn="just">
              <a:lnSpc>
                <a:spcPts val="4500"/>
              </a:lnSpc>
              <a:buFont typeface="Arial"/>
              <a:buChar char="•"/>
            </a:pPr>
            <a:r>
              <a:rPr lang="en-US" sz="3000">
                <a:solidFill>
                  <a:srgbClr val="000000"/>
                </a:solidFill>
                <a:latin typeface="Times New Roman"/>
                <a:ea typeface="Times New Roman"/>
                <a:cs typeface="Times New Roman"/>
                <a:sym typeface="Times New Roman"/>
              </a:rPr>
              <a:t>Fire and Smoke incidents can cause significant damage to properties and endanger the lives of people. </a:t>
            </a:r>
          </a:p>
          <a:p>
            <a:pPr marL="352425" lvl="1" indent="-176212" algn="just">
              <a:lnSpc>
                <a:spcPts val="4500"/>
              </a:lnSpc>
              <a:buFont typeface="Arial"/>
              <a:buChar char="•"/>
            </a:pPr>
            <a:r>
              <a:rPr lang="en-US" sz="3000">
                <a:solidFill>
                  <a:srgbClr val="000000"/>
                </a:solidFill>
                <a:latin typeface="Times New Roman"/>
                <a:ea typeface="Times New Roman"/>
                <a:cs typeface="Times New Roman"/>
                <a:sym typeface="Times New Roman"/>
              </a:rPr>
              <a:t>Therefore, it is essential to have an efficient fire detection system in place to prevent or minimize the damage caused by fire. Smoke and fire detection systems are commonly used in commercial and residential buildings to detect the presence of smoke and fire and alert the occupants or the authorities.</a:t>
            </a:r>
          </a:p>
          <a:p>
            <a:pPr marL="352425" lvl="1" indent="-176212" algn="just">
              <a:lnSpc>
                <a:spcPts val="4500"/>
              </a:lnSpc>
              <a:buFont typeface="Arial"/>
              <a:buChar char="•"/>
            </a:pPr>
            <a:r>
              <a:rPr lang="en-US" sz="3000">
                <a:solidFill>
                  <a:srgbClr val="000000"/>
                </a:solidFill>
                <a:latin typeface="Times New Roman"/>
                <a:ea typeface="Times New Roman"/>
                <a:cs typeface="Times New Roman"/>
                <a:sym typeface="Times New Roman"/>
              </a:rPr>
              <a:t>A smoke and fire detection system can be developed using a Convolutional Neural Network(CNN), which is a deep learning architecture that has shown promising results in computer vision tasks such as image recognition. </a:t>
            </a:r>
          </a:p>
          <a:p>
            <a:pPr algn="just">
              <a:lnSpc>
                <a:spcPts val="4890"/>
              </a:lnSpc>
            </a:pPr>
            <a:endParaRPr lang="en-US" sz="3000">
              <a:solidFill>
                <a:srgbClr val="000000"/>
              </a:solidFill>
              <a:latin typeface="Times New Roman"/>
              <a:ea typeface="Times New Roman"/>
              <a:cs typeface="Times New Roman"/>
              <a:sym typeface="Times New Roman"/>
            </a:endParaRPr>
          </a:p>
        </p:txBody>
      </p:sp>
      <p:sp>
        <p:nvSpPr>
          <p:cNvPr id="4" name="TextBox 4"/>
          <p:cNvSpPr txBox="1"/>
          <p:nvPr/>
        </p:nvSpPr>
        <p:spPr>
          <a:xfrm>
            <a:off x="6203993" y="-104775"/>
            <a:ext cx="5860963" cy="866775"/>
          </a:xfrm>
          <a:prstGeom prst="rect">
            <a:avLst/>
          </a:prstGeom>
        </p:spPr>
        <p:txBody>
          <a:bodyPr lIns="0" tIns="0" rIns="0" bIns="0" rtlCol="0" anchor="t">
            <a:spAutoFit/>
          </a:bodyPr>
          <a:lstStyle/>
          <a:p>
            <a:pPr algn="l">
              <a:lnSpc>
                <a:spcPts val="6000"/>
              </a:lnSpc>
            </a:pPr>
            <a:r>
              <a:rPr lang="en-US" sz="5000" b="1">
                <a:solidFill>
                  <a:srgbClr val="000000"/>
                </a:solidFill>
                <a:latin typeface="Times New Roman Bold"/>
                <a:ea typeface="Times New Roman Bold"/>
                <a:cs typeface="Times New Roman Bold"/>
                <a:sym typeface="Times New Roman Bold"/>
              </a:rPr>
              <a:t>INTRODUCTION</a:t>
            </a:r>
          </a:p>
        </p:txBody>
      </p:sp>
      <p:sp>
        <p:nvSpPr>
          <p:cNvPr id="5" name="AutoShape 5"/>
          <p:cNvSpPr/>
          <p:nvPr/>
        </p:nvSpPr>
        <p:spPr>
          <a:xfrm>
            <a:off x="861497" y="1028985"/>
            <a:ext cx="16545957"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861497" y="1028985"/>
            <a:ext cx="0" cy="8556111"/>
          </a:xfrm>
          <a:prstGeom prst="line">
            <a:avLst/>
          </a:prstGeom>
          <a:ln w="38100" cap="flat">
            <a:solidFill>
              <a:srgbClr val="000000"/>
            </a:solidFill>
            <a:prstDash val="solid"/>
            <a:headEnd type="diamond" w="lg" len="lg"/>
            <a:tailEnd type="diamond" w="lg" len="lg"/>
          </a:ln>
        </p:spPr>
      </p:sp>
      <p:sp>
        <p:nvSpPr>
          <p:cNvPr id="7" name="AutoShape 7"/>
          <p:cNvSpPr/>
          <p:nvPr/>
        </p:nvSpPr>
        <p:spPr>
          <a:xfrm>
            <a:off x="861497" y="9585096"/>
            <a:ext cx="16545957"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407453" y="1028985"/>
            <a:ext cx="0" cy="8556111"/>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662414" y="161925"/>
            <a:ext cx="8963172" cy="866775"/>
          </a:xfrm>
          <a:prstGeom prst="rect">
            <a:avLst/>
          </a:prstGeom>
        </p:spPr>
        <p:txBody>
          <a:bodyPr lIns="0" tIns="0" rIns="0" bIns="0" rtlCol="0" anchor="t">
            <a:spAutoFit/>
          </a:bodyPr>
          <a:lstStyle/>
          <a:p>
            <a:pPr algn="ctr">
              <a:lnSpc>
                <a:spcPts val="6000"/>
              </a:lnSpc>
            </a:pPr>
            <a:r>
              <a:rPr lang="en-US" sz="5000" b="1">
                <a:solidFill>
                  <a:srgbClr val="000000"/>
                </a:solidFill>
                <a:latin typeface="Times New Roman Bold"/>
                <a:ea typeface="Times New Roman Bold"/>
                <a:cs typeface="Times New Roman Bold"/>
                <a:sym typeface="Times New Roman Bold"/>
              </a:rPr>
              <a:t>MOTIVATION</a:t>
            </a:r>
          </a:p>
        </p:txBody>
      </p:sp>
      <p:sp>
        <p:nvSpPr>
          <p:cNvPr id="4" name="TextBox 4"/>
          <p:cNvSpPr txBox="1"/>
          <p:nvPr/>
        </p:nvSpPr>
        <p:spPr>
          <a:xfrm>
            <a:off x="1528479" y="1855173"/>
            <a:ext cx="15231041" cy="6867525"/>
          </a:xfrm>
          <a:prstGeom prst="rect">
            <a:avLst/>
          </a:prstGeom>
        </p:spPr>
        <p:txBody>
          <a:bodyPr lIns="0" tIns="0" rIns="0" bIns="0" rtlCol="0" anchor="t">
            <a:spAutoFit/>
          </a:bodyPr>
          <a:lstStyle/>
          <a:p>
            <a:pPr algn="just">
              <a:lnSpc>
                <a:spcPts val="5400"/>
              </a:lnSpc>
            </a:pPr>
            <a:r>
              <a:rPr lang="en-US" sz="3000">
                <a:solidFill>
                  <a:srgbClr val="000000"/>
                </a:solidFill>
                <a:latin typeface="Times New Roman"/>
                <a:ea typeface="Times New Roman"/>
                <a:cs typeface="Times New Roman"/>
                <a:sym typeface="Times New Roman"/>
              </a:rPr>
              <a:t>Fire and smoke incidents are critical events that can lead to severe injuries and substantial property damage. According to data from the National Crime Records Bureau (NCRB) of India, fire accidents are a significant concern:</a:t>
            </a:r>
          </a:p>
          <a:p>
            <a:pPr marL="647700" lvl="1" indent="-323850" algn="just">
              <a:lnSpc>
                <a:spcPts val="5400"/>
              </a:lnSpc>
              <a:buFont typeface="Arial"/>
              <a:buChar char="•"/>
            </a:pPr>
            <a:r>
              <a:rPr lang="en-US" sz="3000" b="1">
                <a:solidFill>
                  <a:srgbClr val="000000"/>
                </a:solidFill>
                <a:latin typeface="Times New Roman Bold"/>
                <a:ea typeface="Times New Roman Bold"/>
                <a:cs typeface="Times New Roman Bold"/>
                <a:sym typeface="Times New Roman Bold"/>
              </a:rPr>
              <a:t>Incident Statistics</a:t>
            </a:r>
            <a:r>
              <a:rPr lang="en-US" sz="3000">
                <a:solidFill>
                  <a:srgbClr val="000000"/>
                </a:solidFill>
                <a:latin typeface="Times New Roman"/>
                <a:ea typeface="Times New Roman"/>
                <a:cs typeface="Times New Roman"/>
                <a:sym typeface="Times New Roman"/>
              </a:rPr>
              <a:t>: In India, there were approximately 2,70,000 fire incidents reported in 2023 alone, resulting in numerous casualties and extensive property damage.</a:t>
            </a:r>
          </a:p>
          <a:p>
            <a:pPr marL="647700" lvl="1" indent="-323850" algn="just">
              <a:lnSpc>
                <a:spcPts val="5400"/>
              </a:lnSpc>
              <a:buFont typeface="Arial"/>
              <a:buChar char="•"/>
            </a:pPr>
            <a:r>
              <a:rPr lang="en-US" sz="3000" b="1">
                <a:solidFill>
                  <a:srgbClr val="000000"/>
                </a:solidFill>
                <a:latin typeface="Times New Roman Bold"/>
                <a:ea typeface="Times New Roman Bold"/>
                <a:cs typeface="Times New Roman Bold"/>
                <a:sym typeface="Times New Roman Bold"/>
              </a:rPr>
              <a:t>Human Impact</a:t>
            </a:r>
            <a:r>
              <a:rPr lang="en-US" sz="3000">
                <a:solidFill>
                  <a:srgbClr val="000000"/>
                </a:solidFill>
                <a:latin typeface="Times New Roman"/>
                <a:ea typeface="Times New Roman"/>
                <a:cs typeface="Times New Roman"/>
                <a:sym typeface="Times New Roman"/>
              </a:rPr>
              <a:t>: These incidents led to significant loss of life, with thousands of civilian fatalities and injuries reported across the country.</a:t>
            </a:r>
          </a:p>
          <a:p>
            <a:pPr marL="647700" lvl="1" indent="-323850" algn="just">
              <a:lnSpc>
                <a:spcPts val="5400"/>
              </a:lnSpc>
              <a:buFont typeface="Arial"/>
              <a:buChar char="•"/>
            </a:pPr>
            <a:r>
              <a:rPr lang="en-US" sz="3000" b="1">
                <a:solidFill>
                  <a:srgbClr val="000000"/>
                </a:solidFill>
                <a:latin typeface="Times New Roman Bold"/>
                <a:ea typeface="Times New Roman Bold"/>
                <a:cs typeface="Times New Roman Bold"/>
                <a:sym typeface="Times New Roman Bold"/>
              </a:rPr>
              <a:t>Economic Impact</a:t>
            </a:r>
            <a:r>
              <a:rPr lang="en-US" sz="3000">
                <a:solidFill>
                  <a:srgbClr val="000000"/>
                </a:solidFill>
                <a:latin typeface="Times New Roman"/>
                <a:ea typeface="Times New Roman"/>
                <a:cs typeface="Times New Roman"/>
                <a:sym typeface="Times New Roman"/>
              </a:rPr>
              <a:t>: The direct property loss from these incidents amounted to billions of rupees, impacting businesses, homes, and public infrastructure.</a:t>
            </a:r>
          </a:p>
          <a:p>
            <a:pPr algn="just">
              <a:lnSpc>
                <a:spcPts val="5400"/>
              </a:lnSpc>
            </a:pPr>
            <a:endParaRPr lang="en-US" sz="3000">
              <a:solidFill>
                <a:srgbClr val="000000"/>
              </a:solidFill>
              <a:latin typeface="Times New Roman"/>
              <a:ea typeface="Times New Roman"/>
              <a:cs typeface="Times New Roman"/>
              <a:sym typeface="Times New Roman"/>
            </a:endParaRPr>
          </a:p>
        </p:txBody>
      </p:sp>
      <p:sp>
        <p:nvSpPr>
          <p:cNvPr id="5" name="AutoShape 5"/>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114318" y="161925"/>
            <a:ext cx="6059364" cy="866775"/>
          </a:xfrm>
          <a:prstGeom prst="rect">
            <a:avLst/>
          </a:prstGeom>
        </p:spPr>
        <p:txBody>
          <a:bodyPr lIns="0" tIns="0" rIns="0" bIns="0" rtlCol="0" anchor="t">
            <a:spAutoFit/>
          </a:bodyPr>
          <a:lstStyle/>
          <a:p>
            <a:pPr algn="l">
              <a:lnSpc>
                <a:spcPts val="6000"/>
              </a:lnSpc>
            </a:pPr>
            <a:r>
              <a:rPr lang="en-US" sz="5000" b="1">
                <a:solidFill>
                  <a:srgbClr val="000000"/>
                </a:solidFill>
                <a:latin typeface="Times New Roman Bold"/>
                <a:ea typeface="Times New Roman Bold"/>
                <a:cs typeface="Times New Roman Bold"/>
                <a:sym typeface="Times New Roman Bold"/>
              </a:rPr>
              <a:t>EXISTING SYSTEM</a:t>
            </a:r>
          </a:p>
        </p:txBody>
      </p:sp>
      <p:sp>
        <p:nvSpPr>
          <p:cNvPr id="4" name="TextBox 4"/>
          <p:cNvSpPr txBox="1"/>
          <p:nvPr/>
        </p:nvSpPr>
        <p:spPr>
          <a:xfrm>
            <a:off x="1611023" y="1942629"/>
            <a:ext cx="15065955" cy="4038600"/>
          </a:xfrm>
          <a:prstGeom prst="rect">
            <a:avLst/>
          </a:prstGeom>
        </p:spPr>
        <p:txBody>
          <a:bodyPr lIns="0" tIns="0" rIns="0" bIns="0" rtlCol="0" anchor="t">
            <a:spAutoFit/>
          </a:bodyPr>
          <a:lstStyle/>
          <a:p>
            <a:pPr algn="just">
              <a:lnSpc>
                <a:spcPts val="4500"/>
              </a:lnSpc>
            </a:pPr>
            <a:r>
              <a:rPr lang="en-US" sz="3000">
                <a:solidFill>
                  <a:srgbClr val="000000"/>
                </a:solidFill>
                <a:latin typeface="Times New Roman"/>
                <a:ea typeface="Times New Roman"/>
                <a:cs typeface="Times New Roman"/>
                <a:sym typeface="Times New Roman"/>
              </a:rPr>
              <a:t>Sensor-Based Detection</a:t>
            </a:r>
          </a:p>
          <a:p>
            <a:pPr marL="647700" lvl="1" indent="-323850" algn="just">
              <a:lnSpc>
                <a:spcPts val="4500"/>
              </a:lnSpc>
              <a:buFont typeface="Arial"/>
              <a:buChar char="•"/>
            </a:pPr>
            <a:r>
              <a:rPr lang="en-US" sz="3000" b="1">
                <a:solidFill>
                  <a:srgbClr val="000000"/>
                </a:solidFill>
                <a:latin typeface="Times New Roman Bold"/>
                <a:ea typeface="Times New Roman Bold"/>
                <a:cs typeface="Times New Roman Bold"/>
                <a:sym typeface="Times New Roman Bold"/>
              </a:rPr>
              <a:t>Technologies</a:t>
            </a:r>
            <a:r>
              <a:rPr lang="en-US" sz="3000">
                <a:solidFill>
                  <a:srgbClr val="000000"/>
                </a:solidFill>
                <a:latin typeface="Times New Roman"/>
                <a:ea typeface="Times New Roman"/>
                <a:cs typeface="Times New Roman"/>
                <a:sym typeface="Times New Roman"/>
              </a:rPr>
              <a:t>: Optical and ionization smoke detectors.</a:t>
            </a:r>
          </a:p>
          <a:p>
            <a:pPr marL="647700" lvl="1" indent="-323850" algn="just">
              <a:lnSpc>
                <a:spcPts val="4500"/>
              </a:lnSpc>
              <a:buFont typeface="Arial"/>
              <a:buChar char="•"/>
            </a:pPr>
            <a:r>
              <a:rPr lang="en-US" sz="3000" b="1">
                <a:solidFill>
                  <a:srgbClr val="000000"/>
                </a:solidFill>
                <a:latin typeface="Times New Roman Bold"/>
                <a:ea typeface="Times New Roman Bold"/>
                <a:cs typeface="Times New Roman Bold"/>
                <a:sym typeface="Times New Roman Bold"/>
              </a:rPr>
              <a:t>Limitations</a:t>
            </a:r>
            <a:r>
              <a:rPr lang="en-US" sz="3000">
                <a:solidFill>
                  <a:srgbClr val="000000"/>
                </a:solidFill>
                <a:latin typeface="Times New Roman"/>
                <a:ea typeface="Times New Roman"/>
                <a:cs typeface="Times New Roman"/>
                <a:sym typeface="Times New Roman"/>
              </a:rPr>
              <a:t>:</a:t>
            </a:r>
          </a:p>
          <a:p>
            <a:pPr marL="1295400" lvl="2" indent="-431800" algn="just">
              <a:lnSpc>
                <a:spcPts val="4500"/>
              </a:lnSpc>
              <a:buFont typeface="Arial"/>
              <a:buChar char="⚬"/>
            </a:pPr>
            <a:r>
              <a:rPr lang="en-US" sz="3000" b="1">
                <a:solidFill>
                  <a:srgbClr val="000000"/>
                </a:solidFill>
                <a:latin typeface="Times New Roman Bold"/>
                <a:ea typeface="Times New Roman Bold"/>
                <a:cs typeface="Times New Roman Bold"/>
                <a:sym typeface="Times New Roman Bold"/>
              </a:rPr>
              <a:t>Slow Response</a:t>
            </a:r>
            <a:r>
              <a:rPr lang="en-US" sz="3000">
                <a:solidFill>
                  <a:srgbClr val="000000"/>
                </a:solidFill>
                <a:latin typeface="Times New Roman"/>
                <a:ea typeface="Times New Roman"/>
                <a:cs typeface="Times New Roman"/>
                <a:sym typeface="Times New Roman"/>
              </a:rPr>
              <a:t>: Detect fire only after smoke/heat reaches sensors.</a:t>
            </a:r>
          </a:p>
          <a:p>
            <a:pPr marL="1295400" lvl="2" indent="-431800" algn="just">
              <a:lnSpc>
                <a:spcPts val="4500"/>
              </a:lnSpc>
              <a:buFont typeface="Arial"/>
              <a:buChar char="⚬"/>
            </a:pPr>
            <a:r>
              <a:rPr lang="en-US" sz="3000" b="1">
                <a:solidFill>
                  <a:srgbClr val="000000"/>
                </a:solidFill>
                <a:latin typeface="Times New Roman Bold"/>
                <a:ea typeface="Times New Roman Bold"/>
                <a:cs typeface="Times New Roman Bold"/>
                <a:sym typeface="Times New Roman Bold"/>
              </a:rPr>
              <a:t>False Alarms</a:t>
            </a:r>
            <a:r>
              <a:rPr lang="en-US" sz="3000">
                <a:solidFill>
                  <a:srgbClr val="000000"/>
                </a:solidFill>
                <a:latin typeface="Times New Roman"/>
                <a:ea typeface="Times New Roman"/>
                <a:cs typeface="Times New Roman"/>
                <a:sym typeface="Times New Roman"/>
              </a:rPr>
              <a:t>: Triggered by dust, steam, or environmental factors.</a:t>
            </a:r>
          </a:p>
          <a:p>
            <a:pPr marL="1295400" lvl="2" indent="-431800" algn="just">
              <a:lnSpc>
                <a:spcPts val="4500"/>
              </a:lnSpc>
              <a:buFont typeface="Arial"/>
              <a:buChar char="⚬"/>
            </a:pPr>
            <a:r>
              <a:rPr lang="en-US" sz="3000" b="1">
                <a:solidFill>
                  <a:srgbClr val="000000"/>
                </a:solidFill>
                <a:latin typeface="Times New Roman Bold"/>
                <a:ea typeface="Times New Roman Bold"/>
                <a:cs typeface="Times New Roman Bold"/>
                <a:sym typeface="Times New Roman Bold"/>
              </a:rPr>
              <a:t>Outdoor Limitations</a:t>
            </a:r>
            <a:r>
              <a:rPr lang="en-US" sz="3000">
                <a:solidFill>
                  <a:srgbClr val="000000"/>
                </a:solidFill>
                <a:latin typeface="Times New Roman"/>
                <a:ea typeface="Times New Roman"/>
                <a:cs typeface="Times New Roman"/>
                <a:sym typeface="Times New Roman"/>
              </a:rPr>
              <a:t>: Ineffective in large, open areas like forests.</a:t>
            </a:r>
          </a:p>
          <a:p>
            <a:pPr marL="1295400" lvl="2" indent="-431800" algn="just">
              <a:lnSpc>
                <a:spcPts val="4500"/>
              </a:lnSpc>
              <a:buFont typeface="Arial"/>
              <a:buChar char="⚬"/>
            </a:pPr>
            <a:r>
              <a:rPr lang="en-US" sz="3000" b="1">
                <a:solidFill>
                  <a:srgbClr val="000000"/>
                </a:solidFill>
                <a:latin typeface="Times New Roman Bold"/>
                <a:ea typeface="Times New Roman Bold"/>
                <a:cs typeface="Times New Roman Bold"/>
                <a:sym typeface="Times New Roman Bold"/>
              </a:rPr>
              <a:t>High Maintenance</a:t>
            </a:r>
            <a:r>
              <a:rPr lang="en-US" sz="3000">
                <a:solidFill>
                  <a:srgbClr val="000000"/>
                </a:solidFill>
                <a:latin typeface="Times New Roman"/>
                <a:ea typeface="Times New Roman"/>
                <a:cs typeface="Times New Roman"/>
                <a:sym typeface="Times New Roman"/>
              </a:rPr>
              <a:t>: Frequent calibration and upkeep required.</a:t>
            </a:r>
          </a:p>
        </p:txBody>
      </p:sp>
      <p:sp>
        <p:nvSpPr>
          <p:cNvPr id="5" name="AutoShape 5"/>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7" name="AutoShape 7"/>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8" name="AutoShape 8"/>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255385" y="1657156"/>
            <a:ext cx="15678860" cy="6716975"/>
          </a:xfrm>
          <a:prstGeom prst="rect">
            <a:avLst/>
          </a:prstGeom>
        </p:spPr>
        <p:txBody>
          <a:bodyPr lIns="0" tIns="0" rIns="0" bIns="0" rtlCol="0" anchor="t">
            <a:spAutoFit/>
          </a:bodyPr>
          <a:lstStyle/>
          <a:p>
            <a:pPr algn="just">
              <a:lnSpc>
                <a:spcPts val="4052"/>
              </a:lnSpc>
            </a:pPr>
            <a:r>
              <a:rPr lang="en-US" sz="2701" b="1">
                <a:solidFill>
                  <a:srgbClr val="000000"/>
                </a:solidFill>
                <a:latin typeface="Times New Roman Bold"/>
                <a:ea typeface="Times New Roman Bold"/>
                <a:cs typeface="Times New Roman Bold"/>
                <a:sym typeface="Times New Roman Bold"/>
              </a:rPr>
              <a:t>Deep Learning-Based Fire and Smoke Detection</a:t>
            </a:r>
          </a:p>
          <a:p>
            <a:pPr algn="just">
              <a:lnSpc>
                <a:spcPts val="4052"/>
              </a:lnSpc>
            </a:pPr>
            <a:r>
              <a:rPr lang="en-US" sz="2701" b="1">
                <a:solidFill>
                  <a:srgbClr val="000000"/>
                </a:solidFill>
                <a:latin typeface="Times New Roman Bold"/>
                <a:ea typeface="Times New Roman Bold"/>
                <a:cs typeface="Times New Roman Bold"/>
                <a:sym typeface="Times New Roman Bold"/>
              </a:rPr>
              <a:t>Technologies</a:t>
            </a:r>
            <a:r>
              <a:rPr lang="en-US" sz="2701">
                <a:solidFill>
                  <a:srgbClr val="000000"/>
                </a:solidFill>
                <a:latin typeface="Times New Roman"/>
                <a:ea typeface="Times New Roman"/>
                <a:cs typeface="Times New Roman"/>
                <a:sym typeface="Times New Roman"/>
              </a:rPr>
              <a:t>: Convolutional Neural Network (CNN) with Efficient Channel Attention (ECA) layers, Real-time Inference, Data Augmentation.</a:t>
            </a:r>
          </a:p>
          <a:p>
            <a:pPr algn="just">
              <a:lnSpc>
                <a:spcPts val="4052"/>
              </a:lnSpc>
            </a:pPr>
            <a:r>
              <a:rPr lang="en-US" sz="2701" b="1">
                <a:solidFill>
                  <a:srgbClr val="000000"/>
                </a:solidFill>
                <a:latin typeface="Times New Roman Bold"/>
                <a:ea typeface="Times New Roman Bold"/>
                <a:cs typeface="Times New Roman Bold"/>
                <a:sym typeface="Times New Roman Bold"/>
              </a:rPr>
              <a:t>Advantages:</a:t>
            </a:r>
          </a:p>
          <a:p>
            <a:pPr marL="583241" lvl="1" indent="-291620" algn="just">
              <a:lnSpc>
                <a:spcPts val="4052"/>
              </a:lnSpc>
              <a:buFont typeface="Arial"/>
              <a:buChar char="•"/>
            </a:pPr>
            <a:r>
              <a:rPr lang="en-US" sz="2701" b="1">
                <a:solidFill>
                  <a:srgbClr val="000000"/>
                </a:solidFill>
                <a:latin typeface="Times New Roman Bold"/>
                <a:ea typeface="Times New Roman Bold"/>
                <a:cs typeface="Times New Roman Bold"/>
                <a:sym typeface="Times New Roman Bold"/>
              </a:rPr>
              <a:t>High Accuracy</a:t>
            </a:r>
            <a:r>
              <a:rPr lang="en-US" sz="2701">
                <a:solidFill>
                  <a:srgbClr val="000000"/>
                </a:solidFill>
                <a:latin typeface="Times New Roman"/>
                <a:ea typeface="Times New Roman"/>
                <a:cs typeface="Times New Roman"/>
                <a:sym typeface="Times New Roman"/>
              </a:rPr>
              <a:t>: Achieves 98.7% average test accuracy, reducing false positives.</a:t>
            </a:r>
          </a:p>
          <a:p>
            <a:pPr marL="583241" lvl="1" indent="-291620" algn="just">
              <a:lnSpc>
                <a:spcPts val="4052"/>
              </a:lnSpc>
              <a:buFont typeface="Arial"/>
              <a:buChar char="•"/>
            </a:pPr>
            <a:r>
              <a:rPr lang="en-US" sz="2701" b="1">
                <a:solidFill>
                  <a:srgbClr val="000000"/>
                </a:solidFill>
                <a:latin typeface="Times New Roman Bold"/>
                <a:ea typeface="Times New Roman Bold"/>
                <a:cs typeface="Times New Roman Bold"/>
                <a:sym typeface="Times New Roman Bold"/>
              </a:rPr>
              <a:t>Real-Time Detection</a:t>
            </a:r>
            <a:r>
              <a:rPr lang="en-US" sz="2701">
                <a:solidFill>
                  <a:srgbClr val="000000"/>
                </a:solidFill>
                <a:latin typeface="Times New Roman"/>
                <a:ea typeface="Times New Roman"/>
                <a:cs typeface="Times New Roman"/>
                <a:sym typeface="Times New Roman"/>
              </a:rPr>
              <a:t>: Operates at 30 frames per second, making it suitable for immediate fire detection.</a:t>
            </a:r>
          </a:p>
          <a:p>
            <a:pPr marL="583241" lvl="1" indent="-291620" algn="just">
              <a:lnSpc>
                <a:spcPts val="4052"/>
              </a:lnSpc>
              <a:buFont typeface="Arial"/>
              <a:buChar char="•"/>
            </a:pPr>
            <a:r>
              <a:rPr lang="en-US" sz="2701" b="1">
                <a:solidFill>
                  <a:srgbClr val="000000"/>
                </a:solidFill>
                <a:latin typeface="Times New Roman Bold"/>
                <a:ea typeface="Times New Roman Bold"/>
                <a:cs typeface="Times New Roman Bold"/>
                <a:sym typeface="Times New Roman Bold"/>
              </a:rPr>
              <a:t>Enhanced Generalization:</a:t>
            </a:r>
            <a:r>
              <a:rPr lang="en-US" sz="2701">
                <a:solidFill>
                  <a:srgbClr val="000000"/>
                </a:solidFill>
                <a:latin typeface="Times New Roman"/>
                <a:ea typeface="Times New Roman"/>
                <a:cs typeface="Times New Roman"/>
                <a:sym typeface="Times New Roman"/>
              </a:rPr>
              <a:t> Data augmentation techniques improve model performance and reduce overfitting.</a:t>
            </a:r>
          </a:p>
          <a:p>
            <a:pPr marL="583241" lvl="1" indent="-291620" algn="just">
              <a:lnSpc>
                <a:spcPts val="4052"/>
              </a:lnSpc>
              <a:buFont typeface="Arial"/>
              <a:buChar char="•"/>
            </a:pPr>
            <a:r>
              <a:rPr lang="en-US" sz="2701" b="1">
                <a:solidFill>
                  <a:srgbClr val="000000"/>
                </a:solidFill>
                <a:latin typeface="Times New Roman Bold"/>
                <a:ea typeface="Times New Roman Bold"/>
                <a:cs typeface="Times New Roman Bold"/>
                <a:sym typeface="Times New Roman Bold"/>
              </a:rPr>
              <a:t>Scalable and Versatile:</a:t>
            </a:r>
            <a:r>
              <a:rPr lang="en-US" sz="2701">
                <a:solidFill>
                  <a:srgbClr val="000000"/>
                </a:solidFill>
                <a:latin typeface="Times New Roman"/>
                <a:ea typeface="Times New Roman"/>
                <a:cs typeface="Times New Roman"/>
                <a:sym typeface="Times New Roman"/>
              </a:rPr>
              <a:t> Can be deployed in both indoor and outdoor environments, such as forests and industrial settings.</a:t>
            </a:r>
          </a:p>
          <a:p>
            <a:pPr marL="583241" lvl="1" indent="-291620" algn="just">
              <a:lnSpc>
                <a:spcPts val="4052"/>
              </a:lnSpc>
              <a:buFont typeface="Arial"/>
              <a:buChar char="•"/>
            </a:pPr>
            <a:r>
              <a:rPr lang="en-US" sz="2701" b="1">
                <a:solidFill>
                  <a:srgbClr val="000000"/>
                </a:solidFill>
                <a:latin typeface="Times New Roman Bold"/>
                <a:ea typeface="Times New Roman Bold"/>
                <a:cs typeface="Times New Roman Bold"/>
                <a:sym typeface="Times New Roman Bold"/>
              </a:rPr>
              <a:t>Reduced Maintenance</a:t>
            </a:r>
            <a:r>
              <a:rPr lang="en-US" sz="2701">
                <a:solidFill>
                  <a:srgbClr val="000000"/>
                </a:solidFill>
                <a:latin typeface="Times New Roman"/>
                <a:ea typeface="Times New Roman"/>
                <a:cs typeface="Times New Roman"/>
                <a:sym typeface="Times New Roman"/>
              </a:rPr>
              <a:t>: No need for frequent calibration, unlike traditional sensors.</a:t>
            </a:r>
          </a:p>
          <a:p>
            <a:pPr algn="just">
              <a:lnSpc>
                <a:spcPts val="4052"/>
              </a:lnSpc>
            </a:pPr>
            <a:r>
              <a:rPr lang="en-US" sz="2701" b="1">
                <a:solidFill>
                  <a:srgbClr val="000000"/>
                </a:solidFill>
                <a:latin typeface="Times New Roman Bold"/>
                <a:ea typeface="Times New Roman Bold"/>
                <a:cs typeface="Times New Roman Bold"/>
                <a:sym typeface="Times New Roman Bold"/>
              </a:rPr>
              <a:t>Outcome:</a:t>
            </a:r>
            <a:r>
              <a:rPr lang="en-US" sz="2701">
                <a:solidFill>
                  <a:srgbClr val="000000"/>
                </a:solidFill>
                <a:latin typeface="Times New Roman"/>
                <a:ea typeface="Times New Roman"/>
                <a:cs typeface="Times New Roman"/>
                <a:sym typeface="Times New Roman"/>
              </a:rPr>
              <a:t> A more reliable, efficient, and scalable solution for early fire detection, offering real-time alerts for improved public safety.</a:t>
            </a:r>
          </a:p>
        </p:txBody>
      </p:sp>
      <p:sp>
        <p:nvSpPr>
          <p:cNvPr id="3" name="TextBox 3"/>
          <p:cNvSpPr txBox="1"/>
          <p:nvPr/>
        </p:nvSpPr>
        <p:spPr>
          <a:xfrm>
            <a:off x="4610195" y="161925"/>
            <a:ext cx="8969241" cy="866775"/>
          </a:xfrm>
          <a:prstGeom prst="rect">
            <a:avLst/>
          </a:prstGeom>
        </p:spPr>
        <p:txBody>
          <a:bodyPr lIns="0" tIns="0" rIns="0" bIns="0" rtlCol="0" anchor="t">
            <a:spAutoFit/>
          </a:bodyPr>
          <a:lstStyle/>
          <a:p>
            <a:pPr algn="ctr">
              <a:lnSpc>
                <a:spcPts val="6000"/>
              </a:lnSpc>
            </a:pPr>
            <a:r>
              <a:rPr lang="en-US" sz="5000" b="1">
                <a:solidFill>
                  <a:srgbClr val="000000"/>
                </a:solidFill>
                <a:latin typeface="Times New Roman Bold"/>
                <a:ea typeface="Times New Roman Bold"/>
                <a:cs typeface="Times New Roman Bold"/>
                <a:sym typeface="Times New Roman Bold"/>
              </a:rPr>
              <a:t>PROPOSED SYSTEM</a:t>
            </a:r>
          </a:p>
        </p:txBody>
      </p:sp>
      <p:sp>
        <p:nvSpPr>
          <p:cNvPr id="4" name="AutoShape 4"/>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5" name="AutoShape 5"/>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6" name="AutoShape 6"/>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7" name="AutoShape 7"/>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4" name="AutoShape 4"/>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5" name="AutoShape 5"/>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6" name="AutoShape 6"/>
          <p:cNvSpPr/>
          <p:nvPr/>
        </p:nvSpPr>
        <p:spPr>
          <a:xfrm>
            <a:off x="17259300" y="1211480"/>
            <a:ext cx="0" cy="8393036"/>
          </a:xfrm>
          <a:prstGeom prst="line">
            <a:avLst/>
          </a:prstGeom>
          <a:ln w="38100" cap="flat">
            <a:solidFill>
              <a:srgbClr val="000000"/>
            </a:solidFill>
            <a:prstDash val="solid"/>
            <a:headEnd type="diamond" w="lg" len="lg"/>
            <a:tailEnd type="diamond" w="lg" len="lg"/>
          </a:ln>
        </p:spPr>
      </p:sp>
      <p:graphicFrame>
        <p:nvGraphicFramePr>
          <p:cNvPr id="7" name="Table 7"/>
          <p:cNvGraphicFramePr>
            <a:graphicFrameLocks noGrp="1"/>
          </p:cNvGraphicFramePr>
          <p:nvPr/>
        </p:nvGraphicFramePr>
        <p:xfrm>
          <a:off x="1437550" y="1404228"/>
          <a:ext cx="15412899" cy="7895587"/>
        </p:xfrm>
        <a:graphic>
          <a:graphicData uri="http://schemas.openxmlformats.org/drawingml/2006/table">
            <a:tbl>
              <a:tblPr/>
              <a:tblGrid>
                <a:gridCol w="3101122">
                  <a:extLst>
                    <a:ext uri="{9D8B030D-6E8A-4147-A177-3AD203B41FA5}">
                      <a16:colId xmlns:a16="http://schemas.microsoft.com/office/drawing/2014/main" val="20000"/>
                    </a:ext>
                  </a:extLst>
                </a:gridCol>
                <a:gridCol w="2916408">
                  <a:extLst>
                    <a:ext uri="{9D8B030D-6E8A-4147-A177-3AD203B41FA5}">
                      <a16:colId xmlns:a16="http://schemas.microsoft.com/office/drawing/2014/main" val="20001"/>
                    </a:ext>
                  </a:extLst>
                </a:gridCol>
                <a:gridCol w="1941194">
                  <a:extLst>
                    <a:ext uri="{9D8B030D-6E8A-4147-A177-3AD203B41FA5}">
                      <a16:colId xmlns:a16="http://schemas.microsoft.com/office/drawing/2014/main" val="20002"/>
                    </a:ext>
                  </a:extLst>
                </a:gridCol>
                <a:gridCol w="7454174">
                  <a:extLst>
                    <a:ext uri="{9D8B030D-6E8A-4147-A177-3AD203B41FA5}">
                      <a16:colId xmlns:a16="http://schemas.microsoft.com/office/drawing/2014/main" val="20003"/>
                    </a:ext>
                  </a:extLst>
                </a:gridCol>
              </a:tblGrid>
              <a:tr h="832527">
                <a:tc>
                  <a:txBody>
                    <a:bodyPr/>
                    <a:lstStyle/>
                    <a:p>
                      <a:pPr algn="just">
                        <a:lnSpc>
                          <a:spcPts val="2239"/>
                        </a:lnSpc>
                        <a:defRPr/>
                      </a:pPr>
                      <a:r>
                        <a:rPr lang="en-US" sz="1599" b="1">
                          <a:solidFill>
                            <a:srgbClr val="000000"/>
                          </a:solidFill>
                          <a:latin typeface="Times New Roman Bold"/>
                          <a:ea typeface="Times New Roman Bold"/>
                          <a:cs typeface="Times New Roman Bold"/>
                          <a:sym typeface="Times New Roman Bold"/>
                        </a:rPr>
                        <a:t>Reference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b="1">
                          <a:solidFill>
                            <a:srgbClr val="000000"/>
                          </a:solidFill>
                          <a:latin typeface="Times New Roman Bold"/>
                          <a:ea typeface="Times New Roman Bold"/>
                          <a:cs typeface="Times New Roman Bold"/>
                          <a:sym typeface="Times New Roman Bold"/>
                        </a:rPr>
                        <a:t>Publisher</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b="1">
                          <a:solidFill>
                            <a:srgbClr val="000000"/>
                          </a:solidFill>
                          <a:latin typeface="Times New Roman Bold"/>
                          <a:ea typeface="Times New Roman Bold"/>
                          <a:cs typeface="Times New Roman Bold"/>
                          <a:sym typeface="Times New Roman Bold"/>
                        </a:rPr>
                        <a:t>Technique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b="1">
                          <a:solidFill>
                            <a:srgbClr val="000000"/>
                          </a:solidFill>
                          <a:latin typeface="Times New Roman Bold"/>
                          <a:ea typeface="Times New Roman Bold"/>
                          <a:cs typeface="Times New Roman Bold"/>
                          <a:sym typeface="Times New Roman Bold"/>
                        </a:rPr>
                        <a:t>Description</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479946">
                <a:tc>
                  <a:txBody>
                    <a:bodyPr/>
                    <a:lstStyle/>
                    <a:p>
                      <a:pPr algn="just">
                        <a:lnSpc>
                          <a:spcPts val="2239"/>
                        </a:lnSpc>
                        <a:defRPr/>
                      </a:pPr>
                      <a:r>
                        <a:rPr lang="en-US" sz="1599">
                          <a:solidFill>
                            <a:srgbClr val="000000"/>
                          </a:solidFill>
                          <a:latin typeface="Times New Roman"/>
                          <a:ea typeface="Times New Roman"/>
                          <a:cs typeface="Times New Roman"/>
                          <a:sym typeface="Times New Roman"/>
                        </a:rPr>
                        <a:t>Smoke and Fire Detection</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International Journal of Scientific and Research Publications, Volume 4, Issue 7, July 2024</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Image Processing </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Focuses on fire and smoke detection through image segmentation. The system detects smoke first, then fire, using color and light parameters of flames to trigger alarms based on increasing flame area in video frames.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67723">
                <a:tc>
                  <a:txBody>
                    <a:bodyPr/>
                    <a:lstStyle/>
                    <a:p>
                      <a:pPr algn="just">
                        <a:lnSpc>
                          <a:spcPts val="2239"/>
                        </a:lnSpc>
                        <a:defRPr/>
                      </a:pPr>
                      <a:r>
                        <a:rPr lang="en-US" sz="1599">
                          <a:solidFill>
                            <a:srgbClr val="000000"/>
                          </a:solidFill>
                          <a:latin typeface="Times New Roman"/>
                          <a:ea typeface="Times New Roman"/>
                          <a:cs typeface="Times New Roman"/>
                          <a:sym typeface="Times New Roman"/>
                        </a:rPr>
                        <a:t>Enhancing Fire and Smoke Detection Using Deep Learning Techniques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2nd Computing Congress 2023, SRM Institute of Science and Technology</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Deep Learning </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This paper discusses advancements in real-time deep learning algorithms for fire and smoke detection, highlighting the effectiveness of image-based detection over traditional sensors in real-world applications.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67723">
                <a:tc>
                  <a:txBody>
                    <a:bodyPr/>
                    <a:lstStyle/>
                    <a:p>
                      <a:pPr algn="just">
                        <a:lnSpc>
                          <a:spcPts val="2239"/>
                        </a:lnSpc>
                        <a:defRPr/>
                      </a:pPr>
                      <a:r>
                        <a:rPr lang="en-US" sz="1599">
                          <a:solidFill>
                            <a:srgbClr val="000000"/>
                          </a:solidFill>
                          <a:latin typeface="Times New Roman"/>
                          <a:ea typeface="Times New Roman"/>
                          <a:cs typeface="Times New Roman"/>
                          <a:sym typeface="Times New Roman"/>
                        </a:rPr>
                        <a:t>An Improved Fire Detection Approach Based on YOLO-v8 for Smart Cities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Neural Computing and Applications (2023)</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Deep Learning </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Proposes an improved fire detection system for smart cities using YOLOv8, enhancing fire detection accuracy and reducing false alarms with deep learning in real-time applications.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479946">
                <a:tc>
                  <a:txBody>
                    <a:bodyPr/>
                    <a:lstStyle/>
                    <a:p>
                      <a:pPr algn="just">
                        <a:lnSpc>
                          <a:spcPts val="2239"/>
                        </a:lnSpc>
                        <a:defRPr/>
                      </a:pPr>
                      <a:r>
                        <a:rPr lang="en-US" sz="1599">
                          <a:solidFill>
                            <a:srgbClr val="000000"/>
                          </a:solidFill>
                          <a:latin typeface="Times New Roman"/>
                          <a:ea typeface="Times New Roman"/>
                          <a:cs typeface="Times New Roman"/>
                          <a:sym typeface="Times New Roman"/>
                        </a:rPr>
                        <a:t>Real-time Fire Detection Algorithms Running on Small Embedded Devices Based on MobileNetV3 and YOLOv4</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Fire Ecology (2023)</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Deep Learning </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Focuses on fire detection on small embedded devices using YOLOv4 and MobileNetV3. The approach enhances real-time performance and accuracy while maintaining low computational cost for small devices.</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367723">
                <a:tc>
                  <a:txBody>
                    <a:bodyPr/>
                    <a:lstStyle/>
                    <a:p>
                      <a:pPr algn="just">
                        <a:lnSpc>
                          <a:spcPts val="2239"/>
                        </a:lnSpc>
                        <a:defRPr/>
                      </a:pPr>
                      <a:r>
                        <a:rPr lang="en-US" sz="1599">
                          <a:solidFill>
                            <a:srgbClr val="000000"/>
                          </a:solidFill>
                          <a:latin typeface="Times New Roman"/>
                          <a:ea typeface="Times New Roman"/>
                          <a:cs typeface="Times New Roman"/>
                          <a:sym typeface="Times New Roman"/>
                        </a:rPr>
                        <a:t>A Fire and Smoke Detection Model Based on YOLOv8 Improvement</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International Journal of Advanced Computer Science and Applications (2024)</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Deep Learning </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just">
                        <a:lnSpc>
                          <a:spcPts val="2239"/>
                        </a:lnSpc>
                        <a:defRPr/>
                      </a:pPr>
                      <a:r>
                        <a:rPr lang="en-US" sz="1599">
                          <a:solidFill>
                            <a:srgbClr val="000000"/>
                          </a:solidFill>
                          <a:latin typeface="Times New Roman"/>
                          <a:ea typeface="Times New Roman"/>
                          <a:cs typeface="Times New Roman"/>
                          <a:sym typeface="Times New Roman"/>
                        </a:rPr>
                        <a:t>Discusses an improved YOLOv8 model for fire and smoke detection with a lightweight architecture and enhanced attention mechanism for better performance and reduced model size.</a:t>
                      </a:r>
                      <a:endParaRPr lang="en-US" sz="1100"/>
                    </a:p>
                  </a:txBody>
                  <a:tcPr marL="161925" marR="161925" marT="161925" marB="161925"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8" name="TextBox 8"/>
          <p:cNvSpPr txBox="1"/>
          <p:nvPr/>
        </p:nvSpPr>
        <p:spPr>
          <a:xfrm>
            <a:off x="4662414" y="161925"/>
            <a:ext cx="8963172" cy="866775"/>
          </a:xfrm>
          <a:prstGeom prst="rect">
            <a:avLst/>
          </a:prstGeom>
        </p:spPr>
        <p:txBody>
          <a:bodyPr lIns="0" tIns="0" rIns="0" bIns="0" rtlCol="0" anchor="t">
            <a:spAutoFit/>
          </a:bodyPr>
          <a:lstStyle/>
          <a:p>
            <a:pPr algn="ctr">
              <a:lnSpc>
                <a:spcPts val="6000"/>
              </a:lnSpc>
            </a:pPr>
            <a:r>
              <a:rPr lang="en-US" sz="5000" b="1">
                <a:solidFill>
                  <a:srgbClr val="000000"/>
                </a:solidFill>
                <a:latin typeface="Times New Roman Bold"/>
                <a:ea typeface="Times New Roman Bold"/>
                <a:cs typeface="Times New Roman Bold"/>
                <a:sym typeface="Times New Roman Bold"/>
              </a:rPr>
              <a:t>Literature Survey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099674" y="1355344"/>
            <a:ext cx="12088652" cy="7902956"/>
          </a:xfrm>
          <a:custGeom>
            <a:avLst/>
            <a:gdLst/>
            <a:ahLst/>
            <a:cxnLst/>
            <a:rect l="l" t="t" r="r" b="b"/>
            <a:pathLst>
              <a:path w="12088652" h="7902956">
                <a:moveTo>
                  <a:pt x="0" y="0"/>
                </a:moveTo>
                <a:lnTo>
                  <a:pt x="12088652" y="0"/>
                </a:lnTo>
                <a:lnTo>
                  <a:pt x="12088652" y="7902956"/>
                </a:lnTo>
                <a:lnTo>
                  <a:pt x="0" y="7902956"/>
                </a:lnTo>
                <a:lnTo>
                  <a:pt x="0" y="0"/>
                </a:lnTo>
                <a:close/>
              </a:path>
            </a:pathLst>
          </a:custGeom>
          <a:blipFill>
            <a:blip r:embed="rId2"/>
            <a:stretch>
              <a:fillRect/>
            </a:stretch>
          </a:blipFill>
        </p:spPr>
      </p:sp>
      <p:sp>
        <p:nvSpPr>
          <p:cNvPr id="3" name="TextBox 3"/>
          <p:cNvSpPr txBox="1"/>
          <p:nvPr/>
        </p:nvSpPr>
        <p:spPr>
          <a:xfrm>
            <a:off x="6347400" y="36830"/>
            <a:ext cx="5593199" cy="991870"/>
          </a:xfrm>
          <a:prstGeom prst="rect">
            <a:avLst/>
          </a:prstGeom>
        </p:spPr>
        <p:txBody>
          <a:bodyPr lIns="0" tIns="0" rIns="0" bIns="0" rtlCol="0" anchor="t">
            <a:spAutoFit/>
          </a:bodyPr>
          <a:lstStyle/>
          <a:p>
            <a:pPr algn="ctr">
              <a:lnSpc>
                <a:spcPts val="7279"/>
              </a:lnSpc>
            </a:pPr>
            <a:r>
              <a:rPr lang="en-US" sz="5199" b="1">
                <a:solidFill>
                  <a:srgbClr val="000000"/>
                </a:solidFill>
                <a:latin typeface="Times New Roman Bold"/>
                <a:ea typeface="Times New Roman Bold"/>
                <a:cs typeface="Times New Roman Bold"/>
                <a:sym typeface="Times New Roman Bold"/>
              </a:rPr>
              <a:t>SYSTEM DESIGN</a:t>
            </a:r>
          </a:p>
        </p:txBody>
      </p:sp>
      <p:sp>
        <p:nvSpPr>
          <p:cNvPr id="4" name="AutoShape 4"/>
          <p:cNvSpPr/>
          <p:nvPr/>
        </p:nvSpPr>
        <p:spPr>
          <a:xfrm>
            <a:off x="1028700" y="1211480"/>
            <a:ext cx="16230600" cy="0"/>
          </a:xfrm>
          <a:prstGeom prst="line">
            <a:avLst/>
          </a:prstGeom>
          <a:ln w="38100" cap="flat">
            <a:solidFill>
              <a:srgbClr val="000000"/>
            </a:solidFill>
            <a:prstDash val="solid"/>
            <a:headEnd type="diamond" w="lg" len="lg"/>
            <a:tailEnd type="diamond" w="lg" len="lg"/>
          </a:ln>
        </p:spPr>
      </p:sp>
      <p:sp>
        <p:nvSpPr>
          <p:cNvPr id="5" name="AutoShape 5"/>
          <p:cNvSpPr/>
          <p:nvPr/>
        </p:nvSpPr>
        <p:spPr>
          <a:xfrm flipH="1">
            <a:off x="1028700" y="1211480"/>
            <a:ext cx="0" cy="8393036"/>
          </a:xfrm>
          <a:prstGeom prst="line">
            <a:avLst/>
          </a:prstGeom>
          <a:ln w="38100" cap="flat">
            <a:solidFill>
              <a:srgbClr val="000000"/>
            </a:solidFill>
            <a:prstDash val="solid"/>
            <a:headEnd type="diamond" w="lg" len="lg"/>
            <a:tailEnd type="diamond" w="lg" len="lg"/>
          </a:ln>
        </p:spPr>
      </p:sp>
      <p:sp>
        <p:nvSpPr>
          <p:cNvPr id="6" name="AutoShape 6"/>
          <p:cNvSpPr/>
          <p:nvPr/>
        </p:nvSpPr>
        <p:spPr>
          <a:xfrm>
            <a:off x="1028700" y="9604516"/>
            <a:ext cx="16230600" cy="0"/>
          </a:xfrm>
          <a:prstGeom prst="line">
            <a:avLst/>
          </a:prstGeom>
          <a:ln w="38100" cap="flat">
            <a:solidFill>
              <a:srgbClr val="000000"/>
            </a:solidFill>
            <a:prstDash val="solid"/>
            <a:headEnd type="diamond" w="lg" len="lg"/>
            <a:tailEnd type="diamond" w="lg" len="lg"/>
          </a:ln>
        </p:spPr>
      </p:sp>
      <p:sp>
        <p:nvSpPr>
          <p:cNvPr id="7" name="AutoShape 7"/>
          <p:cNvSpPr/>
          <p:nvPr/>
        </p:nvSpPr>
        <p:spPr>
          <a:xfrm>
            <a:off x="17259300" y="1211480"/>
            <a:ext cx="0" cy="8393036"/>
          </a:xfrm>
          <a:prstGeom prst="line">
            <a:avLst/>
          </a:prstGeom>
          <a:ln w="38100" cap="flat">
            <a:solidFill>
              <a:srgbClr val="000000"/>
            </a:solidFill>
            <a:prstDash val="solid"/>
            <a:headEnd type="diamond" w="lg" len="lg"/>
            <a:tailEnd type="diamond" w="lg" len="lg"/>
          </a:ln>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4695808" y="0"/>
            <a:ext cx="8896383" cy="10287000"/>
          </a:xfrm>
          <a:custGeom>
            <a:avLst/>
            <a:gdLst/>
            <a:ahLst/>
            <a:cxnLst/>
            <a:rect l="l" t="t" r="r" b="b"/>
            <a:pathLst>
              <a:path w="8896383" h="10287000">
                <a:moveTo>
                  <a:pt x="0" y="0"/>
                </a:moveTo>
                <a:lnTo>
                  <a:pt x="8896384" y="0"/>
                </a:lnTo>
                <a:lnTo>
                  <a:pt x="8896384" y="10287000"/>
                </a:lnTo>
                <a:lnTo>
                  <a:pt x="0" y="10287000"/>
                </a:lnTo>
                <a:lnTo>
                  <a:pt x="0" y="0"/>
                </a:lnTo>
                <a:close/>
              </a:path>
            </a:pathLst>
          </a:custGeom>
          <a:blipFill>
            <a:blip r:embed="rId2"/>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1453</Words>
  <Application>Microsoft Office PowerPoint</Application>
  <PresentationFormat>Custom</PresentationFormat>
  <Paragraphs>113</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Times New Roman Bold</vt:lpstr>
      <vt:lpstr>Calibri</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An Industry Oriented Mini Project (CS755PC) on High-Accuracy Smoke and Fire Detection by P. ANUDEEP (21261A6650) Under the Guidance of DR. Barnali Gupta Banik Department of Emerging Technology MAHATMA GANDHI INSTITUTE OF TECHNOLOGY 2024 – 2025</dc:title>
  <cp:lastModifiedBy>Anudeep Panuganti</cp:lastModifiedBy>
  <cp:revision>2</cp:revision>
  <dcterms:created xsi:type="dcterms:W3CDTF">2006-08-16T00:00:00Z</dcterms:created>
  <dcterms:modified xsi:type="dcterms:W3CDTF">2024-12-14T07:49:58Z</dcterms:modified>
  <dc:identifier>DAGZMD27i9A</dc:identifier>
</cp:coreProperties>
</file>