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PT Sans Narrow"/>
      <p:regular r:id="rId24"/>
      <p:bold r:id="rId25"/>
    </p:embeddedFont>
    <p:embeddedFont>
      <p:font typeface="Bree Serif"/>
      <p:regular r:id="rId26"/>
    </p:embeddedFont>
    <p:embeddedFont>
      <p:font typeface="Comfortaa"/>
      <p:regular r:id="rId27"/>
      <p:bold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PTSansNarrow-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reeSerif-regular.fntdata"/><Relationship Id="rId25" Type="http://schemas.openxmlformats.org/officeDocument/2006/relationships/font" Target="fonts/PTSansNarrow-bold.fntdata"/><Relationship Id="rId28" Type="http://schemas.openxmlformats.org/officeDocument/2006/relationships/font" Target="fonts/Comfortaa-bold.fntdata"/><Relationship Id="rId27" Type="http://schemas.openxmlformats.org/officeDocument/2006/relationships/font" Target="fonts/Comforta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08cd945b1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08cd945b1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1dc2d2afe2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1dc2d2afe2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d1712f54f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d1712f54f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d1712f54f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d1712f54f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d1712f54f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d1712f54f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08cd945b19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08cd945b19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08cd945b19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08cd945b19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1dbb9416c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1dbb9416c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dbb9416c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1dbb9416c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1dbb9416c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1dbb9416c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1dd66d23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1dd66d23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d1712f54f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d1712f54f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1e56abb54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1e56abb54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1dc2d2afe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1dc2d2afe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rgbClr val="701C7F"/>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rgbClr val="701C7F"/>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rgbClr val="701C7F"/>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rgbClr val="701C7F"/>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huggingface.co/distilbert-base-uncased" TargetMode="External"/><Relationship Id="rId4" Type="http://schemas.openxmlformats.org/officeDocument/2006/relationships/hyperlink" Target="https://huggingface.co/blog/ray-tun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sp>
        <p:nvSpPr>
          <p:cNvPr id="66" name="Google Shape;66;p13"/>
          <p:cNvSpPr txBox="1"/>
          <p:nvPr/>
        </p:nvSpPr>
        <p:spPr>
          <a:xfrm>
            <a:off x="1063600" y="1371050"/>
            <a:ext cx="6913500" cy="110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Open Sans"/>
                <a:ea typeface="Open Sans"/>
                <a:cs typeface="Open Sans"/>
                <a:sym typeface="Open Sans"/>
              </a:rPr>
              <a:t>Named Entity Recognition - UN Speech Transcripts</a:t>
            </a:r>
            <a:endParaRPr b="1" sz="3000">
              <a:latin typeface="Open Sans"/>
              <a:ea typeface="Open Sans"/>
              <a:cs typeface="Open Sans"/>
              <a:sym typeface="Open Sans"/>
            </a:endParaRPr>
          </a:p>
        </p:txBody>
      </p:sp>
      <p:sp>
        <p:nvSpPr>
          <p:cNvPr id="67" name="Google Shape;67;p13"/>
          <p:cNvSpPr txBox="1"/>
          <p:nvPr/>
        </p:nvSpPr>
        <p:spPr>
          <a:xfrm>
            <a:off x="268200" y="2883125"/>
            <a:ext cx="8607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pen Sans"/>
                <a:ea typeface="Open Sans"/>
                <a:cs typeface="Open Sans"/>
                <a:sym typeface="Open Sans"/>
              </a:rPr>
              <a:t>Aishwarya Sarkar (as99646), Aniket Patil (aap3788), </a:t>
            </a:r>
            <a:endParaRPr sz="1200">
              <a:latin typeface="Open Sans"/>
              <a:ea typeface="Open Sans"/>
              <a:cs typeface="Open Sans"/>
              <a:sym typeface="Open Sans"/>
            </a:endParaRPr>
          </a:p>
          <a:p>
            <a:pPr indent="0" lvl="0" marL="0" rtl="0" algn="ctr">
              <a:spcBef>
                <a:spcPts val="0"/>
              </a:spcBef>
              <a:spcAft>
                <a:spcPts val="0"/>
              </a:spcAft>
              <a:buNone/>
            </a:pPr>
            <a:r>
              <a:rPr lang="en" sz="1200">
                <a:latin typeface="Open Sans"/>
                <a:ea typeface="Open Sans"/>
                <a:cs typeface="Open Sans"/>
                <a:sym typeface="Open Sans"/>
              </a:rPr>
              <a:t>Anudeep Kumar Akkana (aa92799), Pratik Gawli (pbg397)</a:t>
            </a:r>
            <a:endParaRPr sz="120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sp>
        <p:nvSpPr>
          <p:cNvPr id="194" name="Google Shape;194;p22"/>
          <p:cNvSpPr/>
          <p:nvPr/>
        </p:nvSpPr>
        <p:spPr>
          <a:xfrm>
            <a:off x="7596300" y="81500"/>
            <a:ext cx="1691700" cy="293400"/>
          </a:xfrm>
          <a:prstGeom prst="chevron">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txBox="1"/>
          <p:nvPr/>
        </p:nvSpPr>
        <p:spPr>
          <a:xfrm>
            <a:off x="5976525" y="397975"/>
            <a:ext cx="1202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200">
              <a:latin typeface="Comfortaa"/>
              <a:ea typeface="Comfortaa"/>
              <a:cs typeface="Comfortaa"/>
              <a:sym typeface="Comfortaa"/>
            </a:endParaRPr>
          </a:p>
        </p:txBody>
      </p:sp>
      <p:sp>
        <p:nvSpPr>
          <p:cNvPr id="196" name="Google Shape;196;p22"/>
          <p:cNvSpPr txBox="1"/>
          <p:nvPr/>
        </p:nvSpPr>
        <p:spPr>
          <a:xfrm>
            <a:off x="7887975" y="43550"/>
            <a:ext cx="147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Comfortaa"/>
                <a:ea typeface="Comfortaa"/>
                <a:cs typeface="Comfortaa"/>
                <a:sym typeface="Comfortaa"/>
              </a:rPr>
              <a:t>Conclusion</a:t>
            </a:r>
            <a:endParaRPr b="1" sz="1200">
              <a:latin typeface="Comfortaa"/>
              <a:ea typeface="Comfortaa"/>
              <a:cs typeface="Comfortaa"/>
              <a:sym typeface="Comfortaa"/>
            </a:endParaRPr>
          </a:p>
        </p:txBody>
      </p:sp>
      <p:sp>
        <p:nvSpPr>
          <p:cNvPr id="197" name="Google Shape;197;p22"/>
          <p:cNvSpPr/>
          <p:nvPr/>
        </p:nvSpPr>
        <p:spPr>
          <a:xfrm>
            <a:off x="5632275" y="81500"/>
            <a:ext cx="2046000" cy="293400"/>
          </a:xfrm>
          <a:prstGeom prst="chevron">
            <a:avLst>
              <a:gd fmla="val 50000" name="adj"/>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Comfortaa"/>
                <a:ea typeface="Comfortaa"/>
                <a:cs typeface="Comfortaa"/>
                <a:sym typeface="Comfortaa"/>
              </a:rPr>
              <a:t>Results</a:t>
            </a:r>
            <a:endParaRPr/>
          </a:p>
        </p:txBody>
      </p:sp>
      <p:sp>
        <p:nvSpPr>
          <p:cNvPr id="198" name="Google Shape;198;p22"/>
          <p:cNvSpPr txBox="1"/>
          <p:nvPr>
            <p:ph type="title"/>
          </p:nvPr>
        </p:nvSpPr>
        <p:spPr>
          <a:xfrm>
            <a:off x="190575" y="5589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701C7F"/>
                </a:solidFill>
                <a:latin typeface="Bree Serif"/>
                <a:ea typeface="Bree Serif"/>
                <a:cs typeface="Bree Serif"/>
                <a:sym typeface="Bree Serif"/>
              </a:rPr>
              <a:t>Results </a:t>
            </a:r>
            <a:endParaRPr>
              <a:solidFill>
                <a:srgbClr val="701C7F"/>
              </a:solidFill>
              <a:latin typeface="Bree Serif"/>
              <a:ea typeface="Bree Serif"/>
              <a:cs typeface="Bree Serif"/>
              <a:sym typeface="Bree Serif"/>
            </a:endParaRPr>
          </a:p>
        </p:txBody>
      </p:sp>
      <p:sp>
        <p:nvSpPr>
          <p:cNvPr id="199" name="Google Shape;199;p22"/>
          <p:cNvSpPr/>
          <p:nvPr/>
        </p:nvSpPr>
        <p:spPr>
          <a:xfrm>
            <a:off x="0" y="81500"/>
            <a:ext cx="1760700" cy="293400"/>
          </a:xfrm>
          <a:prstGeom prst="homePlate">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a:off x="3655500" y="81500"/>
            <a:ext cx="2046000" cy="293400"/>
          </a:xfrm>
          <a:prstGeom prst="chevron">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txBox="1"/>
          <p:nvPr/>
        </p:nvSpPr>
        <p:spPr>
          <a:xfrm>
            <a:off x="63400" y="66650"/>
            <a:ext cx="1585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latin typeface="Comfortaa"/>
                <a:ea typeface="Comfortaa"/>
                <a:cs typeface="Comfortaa"/>
                <a:sym typeface="Comfortaa"/>
              </a:rPr>
              <a:t>Context</a:t>
            </a:r>
            <a:endParaRPr b="1" sz="1100">
              <a:latin typeface="Comfortaa"/>
              <a:ea typeface="Comfortaa"/>
              <a:cs typeface="Comfortaa"/>
              <a:sym typeface="Comfortaa"/>
            </a:endParaRPr>
          </a:p>
        </p:txBody>
      </p:sp>
      <p:sp>
        <p:nvSpPr>
          <p:cNvPr id="202" name="Google Shape;202;p22"/>
          <p:cNvSpPr txBox="1"/>
          <p:nvPr/>
        </p:nvSpPr>
        <p:spPr>
          <a:xfrm>
            <a:off x="4058013" y="43550"/>
            <a:ext cx="1918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Comfortaa"/>
                <a:ea typeface="Comfortaa"/>
                <a:cs typeface="Comfortaa"/>
                <a:sym typeface="Comfortaa"/>
              </a:rPr>
              <a:t>Modeling</a:t>
            </a:r>
            <a:endParaRPr b="1" sz="1200">
              <a:latin typeface="Comfortaa"/>
              <a:ea typeface="Comfortaa"/>
              <a:cs typeface="Comfortaa"/>
              <a:sym typeface="Comfortaa"/>
            </a:endParaRPr>
          </a:p>
        </p:txBody>
      </p:sp>
      <p:sp>
        <p:nvSpPr>
          <p:cNvPr id="203" name="Google Shape;203;p22"/>
          <p:cNvSpPr/>
          <p:nvPr/>
        </p:nvSpPr>
        <p:spPr>
          <a:xfrm>
            <a:off x="1685100" y="81500"/>
            <a:ext cx="2046000" cy="293400"/>
          </a:xfrm>
          <a:prstGeom prst="chevron">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txBox="1"/>
          <p:nvPr/>
        </p:nvSpPr>
        <p:spPr>
          <a:xfrm>
            <a:off x="1970550" y="59000"/>
            <a:ext cx="1475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Comfortaa"/>
                <a:ea typeface="Comfortaa"/>
                <a:cs typeface="Comfortaa"/>
                <a:sym typeface="Comfortaa"/>
              </a:rPr>
              <a:t>Dataset</a:t>
            </a:r>
            <a:endParaRPr b="1" sz="1200">
              <a:latin typeface="Comfortaa"/>
              <a:ea typeface="Comfortaa"/>
              <a:cs typeface="Comfortaa"/>
              <a:sym typeface="Comfortaa"/>
            </a:endParaRPr>
          </a:p>
        </p:txBody>
      </p:sp>
      <p:pic>
        <p:nvPicPr>
          <p:cNvPr id="205" name="Google Shape;205;p22"/>
          <p:cNvPicPr preferRelativeResize="0"/>
          <p:nvPr/>
        </p:nvPicPr>
        <p:blipFill>
          <a:blip r:embed="rId3">
            <a:alphaModFix/>
          </a:blip>
          <a:stretch>
            <a:fillRect/>
          </a:stretch>
        </p:blipFill>
        <p:spPr>
          <a:xfrm>
            <a:off x="144075" y="1094650"/>
            <a:ext cx="5269254" cy="3572375"/>
          </a:xfrm>
          <a:prstGeom prst="rect">
            <a:avLst/>
          </a:prstGeom>
          <a:noFill/>
          <a:ln>
            <a:noFill/>
          </a:ln>
        </p:spPr>
      </p:pic>
      <p:sp>
        <p:nvSpPr>
          <p:cNvPr id="206" name="Google Shape;206;p22"/>
          <p:cNvSpPr txBox="1"/>
          <p:nvPr/>
        </p:nvSpPr>
        <p:spPr>
          <a:xfrm>
            <a:off x="5608825" y="956550"/>
            <a:ext cx="3102300" cy="138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Open Sans"/>
                <a:ea typeface="Open Sans"/>
                <a:cs typeface="Open Sans"/>
                <a:sym typeface="Open Sans"/>
              </a:rPr>
              <a:t>Hyperparameters:</a:t>
            </a:r>
            <a:endParaRPr b="1"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10 epochs</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Batch size = 16</a:t>
            </a:r>
            <a:endParaRPr sz="1200">
              <a:latin typeface="Open Sans"/>
              <a:ea typeface="Open Sans"/>
              <a:cs typeface="Open Sans"/>
              <a:sym typeface="Open Sans"/>
            </a:endParaRPr>
          </a:p>
          <a:p>
            <a:pPr indent="0" lvl="0" marL="0" rtl="0" algn="l">
              <a:lnSpc>
                <a:spcPct val="135714"/>
              </a:lnSpc>
              <a:spcBef>
                <a:spcPts val="0"/>
              </a:spcBef>
              <a:spcAft>
                <a:spcPts val="0"/>
              </a:spcAft>
              <a:buNone/>
            </a:pPr>
            <a:r>
              <a:rPr lang="en" sz="1200">
                <a:latin typeface="Open Sans"/>
                <a:ea typeface="Open Sans"/>
                <a:cs typeface="Open Sans"/>
                <a:sym typeface="Open Sans"/>
              </a:rPr>
              <a:t>Learning rate=1e-5</a:t>
            </a:r>
            <a:endParaRPr sz="850">
              <a:solidFill>
                <a:srgbClr val="B5CEA8"/>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207" name="Google Shape;207;p22"/>
          <p:cNvSpPr txBox="1"/>
          <p:nvPr/>
        </p:nvSpPr>
        <p:spPr>
          <a:xfrm>
            <a:off x="5608825" y="2041425"/>
            <a:ext cx="3489900" cy="26256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200">
                <a:latin typeface="Open Sans"/>
                <a:ea typeface="Open Sans"/>
                <a:cs typeface="Open Sans"/>
                <a:sym typeface="Open Sans"/>
              </a:rPr>
              <a:t>Loss for training and validation sets:</a:t>
            </a:r>
            <a:endParaRPr b="1" sz="1200">
              <a:latin typeface="Open Sans"/>
              <a:ea typeface="Open Sans"/>
              <a:cs typeface="Open Sans"/>
              <a:sym typeface="Open Sans"/>
            </a:endParaRPr>
          </a:p>
          <a:p>
            <a:pPr indent="0" lvl="0" marL="0" rtl="0" algn="l">
              <a:lnSpc>
                <a:spcPct val="135714"/>
              </a:lnSpc>
              <a:spcBef>
                <a:spcPts val="0"/>
              </a:spcBef>
              <a:spcAft>
                <a:spcPts val="0"/>
              </a:spcAft>
              <a:buNone/>
            </a:pPr>
            <a:r>
              <a:rPr lang="en" sz="1200">
                <a:latin typeface="Open Sans"/>
                <a:ea typeface="Open Sans"/>
                <a:cs typeface="Open Sans"/>
                <a:sym typeface="Open Sans"/>
              </a:rPr>
              <a:t>Both </a:t>
            </a:r>
            <a:r>
              <a:rPr lang="en" sz="1200">
                <a:latin typeface="Open Sans"/>
                <a:ea typeface="Open Sans"/>
                <a:cs typeface="Open Sans"/>
                <a:sym typeface="Open Sans"/>
              </a:rPr>
              <a:t>training</a:t>
            </a:r>
            <a:r>
              <a:rPr lang="en" sz="1200">
                <a:latin typeface="Open Sans"/>
                <a:ea typeface="Open Sans"/>
                <a:cs typeface="Open Sans"/>
                <a:sym typeface="Open Sans"/>
              </a:rPr>
              <a:t> and validation losses are high at epoch 1(High Bias, Low variance)</a:t>
            </a:r>
            <a:endParaRPr sz="1200">
              <a:latin typeface="Open Sans"/>
              <a:ea typeface="Open Sans"/>
              <a:cs typeface="Open Sans"/>
              <a:sym typeface="Open Sans"/>
            </a:endParaRPr>
          </a:p>
          <a:p>
            <a:pPr indent="0" lvl="0" marL="0" rtl="0" algn="l">
              <a:lnSpc>
                <a:spcPct val="135714"/>
              </a:lnSpc>
              <a:spcBef>
                <a:spcPts val="0"/>
              </a:spcBef>
              <a:spcAft>
                <a:spcPts val="0"/>
              </a:spcAft>
              <a:buNone/>
            </a:pPr>
            <a:r>
              <a:t/>
            </a:r>
            <a:endParaRPr sz="1200">
              <a:latin typeface="Open Sans"/>
              <a:ea typeface="Open Sans"/>
              <a:cs typeface="Open Sans"/>
              <a:sym typeface="Open Sans"/>
            </a:endParaRPr>
          </a:p>
          <a:p>
            <a:pPr indent="0" lvl="0" marL="0" rtl="0" algn="l">
              <a:lnSpc>
                <a:spcPct val="135714"/>
              </a:lnSpc>
              <a:spcBef>
                <a:spcPts val="0"/>
              </a:spcBef>
              <a:spcAft>
                <a:spcPts val="0"/>
              </a:spcAft>
              <a:buNone/>
            </a:pPr>
            <a:r>
              <a:rPr lang="en" sz="1200">
                <a:latin typeface="Open Sans"/>
                <a:ea typeface="Open Sans"/>
                <a:cs typeface="Open Sans"/>
                <a:sym typeface="Open Sans"/>
              </a:rPr>
              <a:t>Training loss decreases with increasing number of epochs, as expected</a:t>
            </a:r>
            <a:endParaRPr sz="1200">
              <a:latin typeface="Open Sans"/>
              <a:ea typeface="Open Sans"/>
              <a:cs typeface="Open Sans"/>
              <a:sym typeface="Open Sans"/>
            </a:endParaRPr>
          </a:p>
          <a:p>
            <a:pPr indent="0" lvl="0" marL="0" rtl="0" algn="l">
              <a:lnSpc>
                <a:spcPct val="135714"/>
              </a:lnSpc>
              <a:spcBef>
                <a:spcPts val="0"/>
              </a:spcBef>
              <a:spcAft>
                <a:spcPts val="0"/>
              </a:spcAft>
              <a:buNone/>
            </a:pPr>
            <a:r>
              <a:t/>
            </a:r>
            <a:endParaRPr sz="1200">
              <a:latin typeface="Open Sans"/>
              <a:ea typeface="Open Sans"/>
              <a:cs typeface="Open Sans"/>
              <a:sym typeface="Open Sans"/>
            </a:endParaRPr>
          </a:p>
          <a:p>
            <a:pPr indent="0" lvl="0" marL="0" rtl="0" algn="l">
              <a:lnSpc>
                <a:spcPct val="135714"/>
              </a:lnSpc>
              <a:spcBef>
                <a:spcPts val="0"/>
              </a:spcBef>
              <a:spcAft>
                <a:spcPts val="0"/>
              </a:spcAft>
              <a:buNone/>
            </a:pPr>
            <a:r>
              <a:rPr lang="en" sz="1200">
                <a:latin typeface="Open Sans"/>
                <a:ea typeface="Open Sans"/>
                <a:cs typeface="Open Sans"/>
                <a:sym typeface="Open Sans"/>
              </a:rPr>
              <a:t>Validation loss lowest at the 4th Epoch, increases after that due to overfitting. (Low Bias, High Variance)</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1" name="Shape 211"/>
        <p:cNvGrpSpPr/>
        <p:nvPr/>
      </p:nvGrpSpPr>
      <p:grpSpPr>
        <a:xfrm>
          <a:off x="0" y="0"/>
          <a:ext cx="0" cy="0"/>
          <a:chOff x="0" y="0"/>
          <a:chExt cx="0" cy="0"/>
        </a:xfrm>
      </p:grpSpPr>
      <p:sp>
        <p:nvSpPr>
          <p:cNvPr id="212" name="Google Shape;212;p23"/>
          <p:cNvSpPr/>
          <p:nvPr/>
        </p:nvSpPr>
        <p:spPr>
          <a:xfrm>
            <a:off x="7596300" y="81500"/>
            <a:ext cx="1691700" cy="293400"/>
          </a:xfrm>
          <a:prstGeom prst="chevron">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
          <p:cNvSpPr txBox="1"/>
          <p:nvPr/>
        </p:nvSpPr>
        <p:spPr>
          <a:xfrm>
            <a:off x="5976525" y="397975"/>
            <a:ext cx="1202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200">
              <a:latin typeface="Comfortaa"/>
              <a:ea typeface="Comfortaa"/>
              <a:cs typeface="Comfortaa"/>
              <a:sym typeface="Comfortaa"/>
            </a:endParaRPr>
          </a:p>
        </p:txBody>
      </p:sp>
      <p:sp>
        <p:nvSpPr>
          <p:cNvPr id="214" name="Google Shape;214;p23"/>
          <p:cNvSpPr txBox="1"/>
          <p:nvPr/>
        </p:nvSpPr>
        <p:spPr>
          <a:xfrm>
            <a:off x="7887975" y="43550"/>
            <a:ext cx="147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Comfortaa"/>
                <a:ea typeface="Comfortaa"/>
                <a:cs typeface="Comfortaa"/>
                <a:sym typeface="Comfortaa"/>
              </a:rPr>
              <a:t>Conclusion</a:t>
            </a:r>
            <a:endParaRPr b="1" sz="1200">
              <a:latin typeface="Comfortaa"/>
              <a:ea typeface="Comfortaa"/>
              <a:cs typeface="Comfortaa"/>
              <a:sym typeface="Comfortaa"/>
            </a:endParaRPr>
          </a:p>
        </p:txBody>
      </p:sp>
      <p:sp>
        <p:nvSpPr>
          <p:cNvPr id="215" name="Google Shape;215;p23"/>
          <p:cNvSpPr/>
          <p:nvPr/>
        </p:nvSpPr>
        <p:spPr>
          <a:xfrm>
            <a:off x="5632275" y="81500"/>
            <a:ext cx="2046000" cy="293400"/>
          </a:xfrm>
          <a:prstGeom prst="chevron">
            <a:avLst>
              <a:gd fmla="val 50000" name="adj"/>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Comfortaa"/>
                <a:ea typeface="Comfortaa"/>
                <a:cs typeface="Comfortaa"/>
                <a:sym typeface="Comfortaa"/>
              </a:rPr>
              <a:t>Results</a:t>
            </a:r>
            <a:endParaRPr/>
          </a:p>
        </p:txBody>
      </p:sp>
      <p:sp>
        <p:nvSpPr>
          <p:cNvPr id="216" name="Google Shape;216;p23"/>
          <p:cNvSpPr txBox="1"/>
          <p:nvPr>
            <p:ph type="title"/>
          </p:nvPr>
        </p:nvSpPr>
        <p:spPr>
          <a:xfrm>
            <a:off x="190575" y="5589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701C7F"/>
                </a:solidFill>
                <a:latin typeface="Bree Serif"/>
                <a:ea typeface="Bree Serif"/>
                <a:cs typeface="Bree Serif"/>
                <a:sym typeface="Bree Serif"/>
              </a:rPr>
              <a:t>Results </a:t>
            </a:r>
            <a:endParaRPr>
              <a:solidFill>
                <a:srgbClr val="701C7F"/>
              </a:solidFill>
              <a:latin typeface="Bree Serif"/>
              <a:ea typeface="Bree Serif"/>
              <a:cs typeface="Bree Serif"/>
              <a:sym typeface="Bree Serif"/>
            </a:endParaRPr>
          </a:p>
        </p:txBody>
      </p:sp>
      <p:sp>
        <p:nvSpPr>
          <p:cNvPr id="217" name="Google Shape;217;p23"/>
          <p:cNvSpPr/>
          <p:nvPr/>
        </p:nvSpPr>
        <p:spPr>
          <a:xfrm>
            <a:off x="0" y="81500"/>
            <a:ext cx="1760700" cy="293400"/>
          </a:xfrm>
          <a:prstGeom prst="homePlate">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
          <p:cNvSpPr/>
          <p:nvPr/>
        </p:nvSpPr>
        <p:spPr>
          <a:xfrm>
            <a:off x="3655500" y="81500"/>
            <a:ext cx="2046000" cy="293400"/>
          </a:xfrm>
          <a:prstGeom prst="chevron">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3"/>
          <p:cNvSpPr txBox="1"/>
          <p:nvPr/>
        </p:nvSpPr>
        <p:spPr>
          <a:xfrm>
            <a:off x="63400" y="66650"/>
            <a:ext cx="1585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latin typeface="Comfortaa"/>
                <a:ea typeface="Comfortaa"/>
                <a:cs typeface="Comfortaa"/>
                <a:sym typeface="Comfortaa"/>
              </a:rPr>
              <a:t>Context</a:t>
            </a:r>
            <a:endParaRPr b="1" sz="1100">
              <a:latin typeface="Comfortaa"/>
              <a:ea typeface="Comfortaa"/>
              <a:cs typeface="Comfortaa"/>
              <a:sym typeface="Comfortaa"/>
            </a:endParaRPr>
          </a:p>
        </p:txBody>
      </p:sp>
      <p:sp>
        <p:nvSpPr>
          <p:cNvPr id="220" name="Google Shape;220;p23"/>
          <p:cNvSpPr txBox="1"/>
          <p:nvPr/>
        </p:nvSpPr>
        <p:spPr>
          <a:xfrm>
            <a:off x="4058013" y="43550"/>
            <a:ext cx="1918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Comfortaa"/>
                <a:ea typeface="Comfortaa"/>
                <a:cs typeface="Comfortaa"/>
                <a:sym typeface="Comfortaa"/>
              </a:rPr>
              <a:t>Modeling</a:t>
            </a:r>
            <a:endParaRPr b="1" sz="1200">
              <a:latin typeface="Comfortaa"/>
              <a:ea typeface="Comfortaa"/>
              <a:cs typeface="Comfortaa"/>
              <a:sym typeface="Comfortaa"/>
            </a:endParaRPr>
          </a:p>
        </p:txBody>
      </p:sp>
      <p:sp>
        <p:nvSpPr>
          <p:cNvPr id="221" name="Google Shape;221;p23"/>
          <p:cNvSpPr/>
          <p:nvPr/>
        </p:nvSpPr>
        <p:spPr>
          <a:xfrm>
            <a:off x="1685100" y="81500"/>
            <a:ext cx="2046000" cy="293400"/>
          </a:xfrm>
          <a:prstGeom prst="chevron">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
          <p:cNvSpPr txBox="1"/>
          <p:nvPr/>
        </p:nvSpPr>
        <p:spPr>
          <a:xfrm>
            <a:off x="1970550" y="59000"/>
            <a:ext cx="1475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Comfortaa"/>
                <a:ea typeface="Comfortaa"/>
                <a:cs typeface="Comfortaa"/>
                <a:sym typeface="Comfortaa"/>
              </a:rPr>
              <a:t>Dataset</a:t>
            </a:r>
            <a:endParaRPr b="1" sz="1200">
              <a:latin typeface="Comfortaa"/>
              <a:ea typeface="Comfortaa"/>
              <a:cs typeface="Comfortaa"/>
              <a:sym typeface="Comfortaa"/>
            </a:endParaRPr>
          </a:p>
        </p:txBody>
      </p:sp>
      <p:sp>
        <p:nvSpPr>
          <p:cNvPr id="223" name="Google Shape;223;p23"/>
          <p:cNvSpPr txBox="1"/>
          <p:nvPr/>
        </p:nvSpPr>
        <p:spPr>
          <a:xfrm>
            <a:off x="5342925" y="1412400"/>
            <a:ext cx="34152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pen Sans"/>
                <a:ea typeface="Open Sans"/>
                <a:cs typeface="Open Sans"/>
                <a:sym typeface="Open Sans"/>
              </a:rPr>
              <a:t>Accuracy improves but is almost close to 1 throughout all the epochs</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Precision, Recall and F1 score better metrics to </a:t>
            </a:r>
            <a:r>
              <a:rPr lang="en" sz="1200">
                <a:latin typeface="Open Sans"/>
                <a:ea typeface="Open Sans"/>
                <a:cs typeface="Open Sans"/>
                <a:sym typeface="Open Sans"/>
              </a:rPr>
              <a:t>evaluate NER model</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b="1" lang="en" sz="1200">
                <a:latin typeface="Open Sans"/>
                <a:ea typeface="Open Sans"/>
                <a:cs typeface="Open Sans"/>
                <a:sym typeface="Open Sans"/>
              </a:rPr>
              <a:t>Precision</a:t>
            </a:r>
            <a:r>
              <a:rPr lang="en" sz="1200">
                <a:latin typeface="Open Sans"/>
                <a:ea typeface="Open Sans"/>
                <a:cs typeface="Open Sans"/>
                <a:sym typeface="Open Sans"/>
              </a:rPr>
              <a:t>: Correctly identified Named Entities from the training set increases with number of epochs. Maximum: 0.8268</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rPr b="1" lang="en" sz="1200">
                <a:latin typeface="Open Sans"/>
                <a:ea typeface="Open Sans"/>
                <a:cs typeface="Open Sans"/>
                <a:sym typeface="Open Sans"/>
              </a:rPr>
              <a:t>Recall</a:t>
            </a:r>
            <a:r>
              <a:rPr lang="en" sz="1200">
                <a:latin typeface="Open Sans"/>
                <a:ea typeface="Open Sans"/>
                <a:cs typeface="Open Sans"/>
                <a:sym typeface="Open Sans"/>
              </a:rPr>
              <a:t>: </a:t>
            </a:r>
            <a:r>
              <a:rPr lang="en" sz="1200">
                <a:solidFill>
                  <a:srgbClr val="333333"/>
                </a:solidFill>
                <a:highlight>
                  <a:schemeClr val="lt1"/>
                </a:highlight>
              </a:rPr>
              <a:t>Percentage of named entities present in the corpus that are found follows a similar trajectory as Precision.0.864</a:t>
            </a:r>
            <a:endParaRPr sz="1200">
              <a:solidFill>
                <a:srgbClr val="333333"/>
              </a:solidFill>
              <a:highlight>
                <a:schemeClr val="lt1"/>
              </a:highlight>
            </a:endParaRPr>
          </a:p>
          <a:p>
            <a:pPr indent="0" lvl="0" marL="0" rtl="0" algn="l">
              <a:spcBef>
                <a:spcPts val="0"/>
              </a:spcBef>
              <a:spcAft>
                <a:spcPts val="0"/>
              </a:spcAft>
              <a:buNone/>
            </a:pPr>
            <a:r>
              <a:t/>
            </a:r>
            <a:endParaRPr sz="1200">
              <a:latin typeface="Open Sans"/>
              <a:ea typeface="Open Sans"/>
              <a:cs typeface="Open Sans"/>
              <a:sym typeface="Open Sans"/>
            </a:endParaRPr>
          </a:p>
        </p:txBody>
      </p:sp>
      <p:pic>
        <p:nvPicPr>
          <p:cNvPr id="224" name="Google Shape;224;p23"/>
          <p:cNvPicPr preferRelativeResize="0"/>
          <p:nvPr/>
        </p:nvPicPr>
        <p:blipFill>
          <a:blip r:embed="rId3">
            <a:alphaModFix/>
          </a:blip>
          <a:stretch>
            <a:fillRect/>
          </a:stretch>
        </p:blipFill>
        <p:spPr>
          <a:xfrm>
            <a:off x="152400" y="1418725"/>
            <a:ext cx="5038125" cy="3119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8" name="Shape 228"/>
        <p:cNvGrpSpPr/>
        <p:nvPr/>
      </p:nvGrpSpPr>
      <p:grpSpPr>
        <a:xfrm>
          <a:off x="0" y="0"/>
          <a:ext cx="0" cy="0"/>
          <a:chOff x="0" y="0"/>
          <a:chExt cx="0" cy="0"/>
        </a:xfrm>
      </p:grpSpPr>
      <p:sp>
        <p:nvSpPr>
          <p:cNvPr id="229" name="Google Shape;229;p24"/>
          <p:cNvSpPr/>
          <p:nvPr/>
        </p:nvSpPr>
        <p:spPr>
          <a:xfrm>
            <a:off x="7596300" y="81500"/>
            <a:ext cx="1691700" cy="293400"/>
          </a:xfrm>
          <a:prstGeom prst="chevron">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4"/>
          <p:cNvSpPr txBox="1"/>
          <p:nvPr/>
        </p:nvSpPr>
        <p:spPr>
          <a:xfrm>
            <a:off x="5976525" y="397975"/>
            <a:ext cx="1202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200">
              <a:latin typeface="Comfortaa"/>
              <a:ea typeface="Comfortaa"/>
              <a:cs typeface="Comfortaa"/>
              <a:sym typeface="Comfortaa"/>
            </a:endParaRPr>
          </a:p>
        </p:txBody>
      </p:sp>
      <p:sp>
        <p:nvSpPr>
          <p:cNvPr id="231" name="Google Shape;231;p24"/>
          <p:cNvSpPr txBox="1"/>
          <p:nvPr/>
        </p:nvSpPr>
        <p:spPr>
          <a:xfrm>
            <a:off x="7887975" y="43550"/>
            <a:ext cx="147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Comfortaa"/>
                <a:ea typeface="Comfortaa"/>
                <a:cs typeface="Comfortaa"/>
                <a:sym typeface="Comfortaa"/>
              </a:rPr>
              <a:t>Conclusion</a:t>
            </a:r>
            <a:endParaRPr b="1" sz="1200">
              <a:latin typeface="Comfortaa"/>
              <a:ea typeface="Comfortaa"/>
              <a:cs typeface="Comfortaa"/>
              <a:sym typeface="Comfortaa"/>
            </a:endParaRPr>
          </a:p>
        </p:txBody>
      </p:sp>
      <p:sp>
        <p:nvSpPr>
          <p:cNvPr id="232" name="Google Shape;232;p24"/>
          <p:cNvSpPr/>
          <p:nvPr/>
        </p:nvSpPr>
        <p:spPr>
          <a:xfrm>
            <a:off x="5632275" y="81500"/>
            <a:ext cx="2046000" cy="293400"/>
          </a:xfrm>
          <a:prstGeom prst="chevron">
            <a:avLst>
              <a:gd fmla="val 50000" name="adj"/>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Comfortaa"/>
                <a:ea typeface="Comfortaa"/>
                <a:cs typeface="Comfortaa"/>
                <a:sym typeface="Comfortaa"/>
              </a:rPr>
              <a:t>Results</a:t>
            </a:r>
            <a:endParaRPr/>
          </a:p>
        </p:txBody>
      </p:sp>
      <p:sp>
        <p:nvSpPr>
          <p:cNvPr id="233" name="Google Shape;233;p24"/>
          <p:cNvSpPr txBox="1"/>
          <p:nvPr>
            <p:ph type="title"/>
          </p:nvPr>
        </p:nvSpPr>
        <p:spPr>
          <a:xfrm>
            <a:off x="190575" y="3749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701C7F"/>
                </a:solidFill>
                <a:latin typeface="Bree Serif"/>
                <a:ea typeface="Bree Serif"/>
                <a:cs typeface="Bree Serif"/>
                <a:sym typeface="Bree Serif"/>
              </a:rPr>
              <a:t>Results </a:t>
            </a:r>
            <a:endParaRPr>
              <a:solidFill>
                <a:srgbClr val="701C7F"/>
              </a:solidFill>
              <a:latin typeface="Bree Serif"/>
              <a:ea typeface="Bree Serif"/>
              <a:cs typeface="Bree Serif"/>
              <a:sym typeface="Bree Serif"/>
            </a:endParaRPr>
          </a:p>
        </p:txBody>
      </p:sp>
      <p:sp>
        <p:nvSpPr>
          <p:cNvPr id="234" name="Google Shape;234;p24"/>
          <p:cNvSpPr/>
          <p:nvPr/>
        </p:nvSpPr>
        <p:spPr>
          <a:xfrm>
            <a:off x="0" y="81500"/>
            <a:ext cx="1760700" cy="293400"/>
          </a:xfrm>
          <a:prstGeom prst="homePlate">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4"/>
          <p:cNvSpPr/>
          <p:nvPr/>
        </p:nvSpPr>
        <p:spPr>
          <a:xfrm>
            <a:off x="3655500" y="81500"/>
            <a:ext cx="2046000" cy="293400"/>
          </a:xfrm>
          <a:prstGeom prst="chevron">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4"/>
          <p:cNvSpPr txBox="1"/>
          <p:nvPr/>
        </p:nvSpPr>
        <p:spPr>
          <a:xfrm>
            <a:off x="63400" y="66650"/>
            <a:ext cx="1585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latin typeface="Comfortaa"/>
                <a:ea typeface="Comfortaa"/>
                <a:cs typeface="Comfortaa"/>
                <a:sym typeface="Comfortaa"/>
              </a:rPr>
              <a:t>Context</a:t>
            </a:r>
            <a:endParaRPr b="1" sz="1100">
              <a:latin typeface="Comfortaa"/>
              <a:ea typeface="Comfortaa"/>
              <a:cs typeface="Comfortaa"/>
              <a:sym typeface="Comfortaa"/>
            </a:endParaRPr>
          </a:p>
        </p:txBody>
      </p:sp>
      <p:sp>
        <p:nvSpPr>
          <p:cNvPr id="237" name="Google Shape;237;p24"/>
          <p:cNvSpPr txBox="1"/>
          <p:nvPr/>
        </p:nvSpPr>
        <p:spPr>
          <a:xfrm>
            <a:off x="4058013" y="43550"/>
            <a:ext cx="1918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Comfortaa"/>
                <a:ea typeface="Comfortaa"/>
                <a:cs typeface="Comfortaa"/>
                <a:sym typeface="Comfortaa"/>
              </a:rPr>
              <a:t>Modeling</a:t>
            </a:r>
            <a:endParaRPr b="1" sz="1200">
              <a:latin typeface="Comfortaa"/>
              <a:ea typeface="Comfortaa"/>
              <a:cs typeface="Comfortaa"/>
              <a:sym typeface="Comfortaa"/>
            </a:endParaRPr>
          </a:p>
        </p:txBody>
      </p:sp>
      <p:sp>
        <p:nvSpPr>
          <p:cNvPr id="238" name="Google Shape;238;p24"/>
          <p:cNvSpPr/>
          <p:nvPr/>
        </p:nvSpPr>
        <p:spPr>
          <a:xfrm>
            <a:off x="1685100" y="81500"/>
            <a:ext cx="2046000" cy="293400"/>
          </a:xfrm>
          <a:prstGeom prst="chevron">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4"/>
          <p:cNvSpPr txBox="1"/>
          <p:nvPr/>
        </p:nvSpPr>
        <p:spPr>
          <a:xfrm>
            <a:off x="1970550" y="59000"/>
            <a:ext cx="1475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Comfortaa"/>
                <a:ea typeface="Comfortaa"/>
                <a:cs typeface="Comfortaa"/>
                <a:sym typeface="Comfortaa"/>
              </a:rPr>
              <a:t>Dataset</a:t>
            </a:r>
            <a:endParaRPr b="1" sz="1200">
              <a:latin typeface="Comfortaa"/>
              <a:ea typeface="Comfortaa"/>
              <a:cs typeface="Comfortaa"/>
              <a:sym typeface="Comfortaa"/>
            </a:endParaRPr>
          </a:p>
        </p:txBody>
      </p:sp>
      <p:sp>
        <p:nvSpPr>
          <p:cNvPr id="240" name="Google Shape;240;p24"/>
          <p:cNvSpPr txBox="1"/>
          <p:nvPr/>
        </p:nvSpPr>
        <p:spPr>
          <a:xfrm>
            <a:off x="254700" y="792588"/>
            <a:ext cx="79716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Sample prediction</a:t>
            </a:r>
            <a:endParaRPr b="1">
              <a:latin typeface="Open Sans"/>
              <a:ea typeface="Open Sans"/>
              <a:cs typeface="Open Sans"/>
              <a:sym typeface="Open Sans"/>
            </a:endParaRPr>
          </a:p>
          <a:p>
            <a:pPr indent="0" lvl="0" marL="0" rtl="0" algn="l">
              <a:spcBef>
                <a:spcPts val="0"/>
              </a:spcBef>
              <a:spcAft>
                <a:spcPts val="0"/>
              </a:spcAft>
              <a:buNone/>
            </a:pPr>
            <a:r>
              <a:t/>
            </a:r>
            <a:endParaRPr b="1">
              <a:latin typeface="Open Sans"/>
              <a:ea typeface="Open Sans"/>
              <a:cs typeface="Open Sans"/>
              <a:sym typeface="Open Sans"/>
            </a:endParaRPr>
          </a:p>
          <a:p>
            <a:pPr indent="0" lvl="0" marL="0" rtl="0" algn="ctr">
              <a:spcBef>
                <a:spcPts val="0"/>
              </a:spcBef>
              <a:spcAft>
                <a:spcPts val="0"/>
              </a:spcAft>
              <a:buNone/>
            </a:pPr>
            <a:r>
              <a:rPr i="1" lang="en">
                <a:latin typeface="Open Sans"/>
                <a:ea typeface="Open Sans"/>
                <a:cs typeface="Open Sans"/>
                <a:sym typeface="Open Sans"/>
              </a:rPr>
              <a:t>“Congratulations to Mr. Johnson on his assumption of the Presidency of the General Assembly in Switzerland at its sixty-sixth session.”</a:t>
            </a:r>
            <a:endParaRPr i="1">
              <a:latin typeface="Open Sans"/>
              <a:ea typeface="Open Sans"/>
              <a:cs typeface="Open Sans"/>
              <a:sym typeface="Open Sans"/>
            </a:endParaRPr>
          </a:p>
          <a:p>
            <a:pPr indent="0" lvl="0" marL="0" rtl="0" algn="l">
              <a:spcBef>
                <a:spcPts val="0"/>
              </a:spcBef>
              <a:spcAft>
                <a:spcPts val="0"/>
              </a:spcAft>
              <a:buNone/>
            </a:pPr>
            <a:r>
              <a:t/>
            </a:r>
            <a:endParaRPr i="1">
              <a:latin typeface="Open Sans"/>
              <a:ea typeface="Open Sans"/>
              <a:cs typeface="Open Sans"/>
              <a:sym typeface="Open Sans"/>
            </a:endParaRPr>
          </a:p>
          <a:p>
            <a:pPr indent="0" lvl="0" marL="0" rtl="0" algn="l">
              <a:spcBef>
                <a:spcPts val="0"/>
              </a:spcBef>
              <a:spcAft>
                <a:spcPts val="0"/>
              </a:spcAft>
              <a:buNone/>
            </a:pPr>
            <a:r>
              <a:t/>
            </a:r>
            <a:endParaRPr i="1">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241" name="Google Shape;241;p24"/>
          <p:cNvPicPr preferRelativeResize="0"/>
          <p:nvPr/>
        </p:nvPicPr>
        <p:blipFill>
          <a:blip r:embed="rId3">
            <a:alphaModFix/>
          </a:blip>
          <a:stretch>
            <a:fillRect/>
          </a:stretch>
        </p:blipFill>
        <p:spPr>
          <a:xfrm>
            <a:off x="5094750" y="1994275"/>
            <a:ext cx="1310850" cy="2942625"/>
          </a:xfrm>
          <a:prstGeom prst="rect">
            <a:avLst/>
          </a:prstGeom>
          <a:noFill/>
          <a:ln>
            <a:noFill/>
          </a:ln>
        </p:spPr>
      </p:pic>
      <p:pic>
        <p:nvPicPr>
          <p:cNvPr id="242" name="Google Shape;242;p24"/>
          <p:cNvPicPr preferRelativeResize="0"/>
          <p:nvPr/>
        </p:nvPicPr>
        <p:blipFill>
          <a:blip r:embed="rId4">
            <a:alphaModFix/>
          </a:blip>
          <a:stretch>
            <a:fillRect/>
          </a:stretch>
        </p:blipFill>
        <p:spPr>
          <a:xfrm>
            <a:off x="6837525" y="1994275"/>
            <a:ext cx="1475100" cy="129395"/>
          </a:xfrm>
          <a:prstGeom prst="rect">
            <a:avLst/>
          </a:prstGeom>
          <a:noFill/>
          <a:ln>
            <a:noFill/>
          </a:ln>
        </p:spPr>
      </p:pic>
      <p:pic>
        <p:nvPicPr>
          <p:cNvPr id="243" name="Google Shape;243;p24"/>
          <p:cNvPicPr preferRelativeResize="0"/>
          <p:nvPr/>
        </p:nvPicPr>
        <p:blipFill>
          <a:blip r:embed="rId5">
            <a:alphaModFix/>
          </a:blip>
          <a:stretch>
            <a:fillRect/>
          </a:stretch>
        </p:blipFill>
        <p:spPr>
          <a:xfrm>
            <a:off x="6835675" y="2115625"/>
            <a:ext cx="1475100" cy="2742674"/>
          </a:xfrm>
          <a:prstGeom prst="rect">
            <a:avLst/>
          </a:prstGeom>
          <a:noFill/>
          <a:ln>
            <a:noFill/>
          </a:ln>
        </p:spPr>
      </p:pic>
      <p:sp>
        <p:nvSpPr>
          <p:cNvPr id="244" name="Google Shape;244;p24"/>
          <p:cNvSpPr txBox="1"/>
          <p:nvPr/>
        </p:nvSpPr>
        <p:spPr>
          <a:xfrm>
            <a:off x="8600075" y="2263950"/>
            <a:ext cx="315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245" name="Google Shape;245;p24"/>
          <p:cNvSpPr/>
          <p:nvPr/>
        </p:nvSpPr>
        <p:spPr>
          <a:xfrm>
            <a:off x="4960575" y="3165875"/>
            <a:ext cx="1585800" cy="224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4"/>
          <p:cNvSpPr/>
          <p:nvPr/>
        </p:nvSpPr>
        <p:spPr>
          <a:xfrm>
            <a:off x="6694725" y="2123675"/>
            <a:ext cx="1760700" cy="369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4"/>
          <p:cNvSpPr/>
          <p:nvPr/>
        </p:nvSpPr>
        <p:spPr>
          <a:xfrm>
            <a:off x="6665175" y="2850100"/>
            <a:ext cx="1819800" cy="168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8" name="Google Shape;248;p24"/>
          <p:cNvPicPr preferRelativeResize="0"/>
          <p:nvPr/>
        </p:nvPicPr>
        <p:blipFill>
          <a:blip r:embed="rId4">
            <a:alphaModFix/>
          </a:blip>
          <a:stretch>
            <a:fillRect/>
          </a:stretch>
        </p:blipFill>
        <p:spPr>
          <a:xfrm>
            <a:off x="1924550" y="1994275"/>
            <a:ext cx="1475100" cy="129395"/>
          </a:xfrm>
          <a:prstGeom prst="rect">
            <a:avLst/>
          </a:prstGeom>
          <a:noFill/>
          <a:ln>
            <a:noFill/>
          </a:ln>
        </p:spPr>
      </p:pic>
      <p:pic>
        <p:nvPicPr>
          <p:cNvPr id="249" name="Google Shape;249;p24"/>
          <p:cNvPicPr preferRelativeResize="0"/>
          <p:nvPr/>
        </p:nvPicPr>
        <p:blipFill>
          <a:blip r:embed="rId6">
            <a:alphaModFix/>
          </a:blip>
          <a:stretch>
            <a:fillRect/>
          </a:stretch>
        </p:blipFill>
        <p:spPr>
          <a:xfrm>
            <a:off x="340175" y="1994275"/>
            <a:ext cx="1458625" cy="2985375"/>
          </a:xfrm>
          <a:prstGeom prst="rect">
            <a:avLst/>
          </a:prstGeom>
          <a:noFill/>
          <a:ln>
            <a:noFill/>
          </a:ln>
        </p:spPr>
      </p:pic>
      <p:pic>
        <p:nvPicPr>
          <p:cNvPr id="250" name="Google Shape;250;p24"/>
          <p:cNvPicPr preferRelativeResize="0"/>
          <p:nvPr/>
        </p:nvPicPr>
        <p:blipFill>
          <a:blip r:embed="rId7">
            <a:alphaModFix/>
          </a:blip>
          <a:stretch>
            <a:fillRect/>
          </a:stretch>
        </p:blipFill>
        <p:spPr>
          <a:xfrm>
            <a:off x="1924549" y="2115626"/>
            <a:ext cx="1475100" cy="2742671"/>
          </a:xfrm>
          <a:prstGeom prst="rect">
            <a:avLst/>
          </a:prstGeom>
          <a:noFill/>
          <a:ln>
            <a:noFill/>
          </a:ln>
        </p:spPr>
      </p:pic>
      <p:sp>
        <p:nvSpPr>
          <p:cNvPr id="251" name="Google Shape;251;p24"/>
          <p:cNvSpPr/>
          <p:nvPr/>
        </p:nvSpPr>
        <p:spPr>
          <a:xfrm>
            <a:off x="4815800" y="1745500"/>
            <a:ext cx="3732900" cy="3265200"/>
          </a:xfrm>
          <a:prstGeom prst="roundRect">
            <a:avLst>
              <a:gd fmla="val 16667" name="adj"/>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4"/>
          <p:cNvSpPr/>
          <p:nvPr/>
        </p:nvSpPr>
        <p:spPr>
          <a:xfrm>
            <a:off x="0" y="1745500"/>
            <a:ext cx="3581100" cy="32652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4"/>
          <p:cNvSpPr txBox="1"/>
          <p:nvPr/>
        </p:nvSpPr>
        <p:spPr>
          <a:xfrm>
            <a:off x="767550" y="1681250"/>
            <a:ext cx="204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Without fine-tuning</a:t>
            </a:r>
            <a:endParaRPr>
              <a:latin typeface="Open Sans"/>
              <a:ea typeface="Open Sans"/>
              <a:cs typeface="Open Sans"/>
              <a:sym typeface="Open Sans"/>
            </a:endParaRPr>
          </a:p>
        </p:txBody>
      </p:sp>
      <p:sp>
        <p:nvSpPr>
          <p:cNvPr id="254" name="Google Shape;254;p24"/>
          <p:cNvSpPr txBox="1"/>
          <p:nvPr/>
        </p:nvSpPr>
        <p:spPr>
          <a:xfrm>
            <a:off x="5803250" y="1681250"/>
            <a:ext cx="204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With</a:t>
            </a:r>
            <a:r>
              <a:rPr lang="en">
                <a:latin typeface="Open Sans"/>
                <a:ea typeface="Open Sans"/>
                <a:cs typeface="Open Sans"/>
                <a:sym typeface="Open Sans"/>
              </a:rPr>
              <a:t> fine-tuning</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8" name="Shape 258"/>
        <p:cNvGrpSpPr/>
        <p:nvPr/>
      </p:nvGrpSpPr>
      <p:grpSpPr>
        <a:xfrm>
          <a:off x="0" y="0"/>
          <a:ext cx="0" cy="0"/>
          <a:chOff x="0" y="0"/>
          <a:chExt cx="0" cy="0"/>
        </a:xfrm>
      </p:grpSpPr>
      <p:sp>
        <p:nvSpPr>
          <p:cNvPr id="259" name="Google Shape;259;p25"/>
          <p:cNvSpPr/>
          <p:nvPr/>
        </p:nvSpPr>
        <p:spPr>
          <a:xfrm>
            <a:off x="5626700" y="81500"/>
            <a:ext cx="1691700" cy="293400"/>
          </a:xfrm>
          <a:prstGeom prst="chevron">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Comfortaa"/>
                <a:ea typeface="Comfortaa"/>
                <a:cs typeface="Comfortaa"/>
                <a:sym typeface="Comfortaa"/>
              </a:rPr>
              <a:t>Results</a:t>
            </a:r>
            <a:endParaRPr/>
          </a:p>
        </p:txBody>
      </p:sp>
      <p:sp>
        <p:nvSpPr>
          <p:cNvPr id="260" name="Google Shape;260;p25"/>
          <p:cNvSpPr txBox="1"/>
          <p:nvPr/>
        </p:nvSpPr>
        <p:spPr>
          <a:xfrm>
            <a:off x="7854725" y="43550"/>
            <a:ext cx="147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200">
              <a:latin typeface="Comfortaa"/>
              <a:ea typeface="Comfortaa"/>
              <a:cs typeface="Comfortaa"/>
              <a:sym typeface="Comfortaa"/>
            </a:endParaRPr>
          </a:p>
        </p:txBody>
      </p:sp>
      <p:sp>
        <p:nvSpPr>
          <p:cNvPr id="261" name="Google Shape;261;p25"/>
          <p:cNvSpPr/>
          <p:nvPr/>
        </p:nvSpPr>
        <p:spPr>
          <a:xfrm>
            <a:off x="7243625" y="81500"/>
            <a:ext cx="2046000" cy="293400"/>
          </a:xfrm>
          <a:prstGeom prst="chevron">
            <a:avLst>
              <a:gd fmla="val 50000" name="adj"/>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Comfortaa"/>
                <a:ea typeface="Comfortaa"/>
                <a:cs typeface="Comfortaa"/>
                <a:sym typeface="Comfortaa"/>
              </a:rPr>
              <a:t>Conclusion</a:t>
            </a:r>
            <a:endParaRPr/>
          </a:p>
        </p:txBody>
      </p:sp>
      <p:sp>
        <p:nvSpPr>
          <p:cNvPr id="262" name="Google Shape;262;p25"/>
          <p:cNvSpPr txBox="1"/>
          <p:nvPr>
            <p:ph type="title"/>
          </p:nvPr>
        </p:nvSpPr>
        <p:spPr>
          <a:xfrm>
            <a:off x="206000" y="593638"/>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701C7F"/>
                </a:solidFill>
                <a:latin typeface="Bree Serif"/>
                <a:ea typeface="Bree Serif"/>
                <a:cs typeface="Bree Serif"/>
                <a:sym typeface="Bree Serif"/>
              </a:rPr>
              <a:t>Conclusion</a:t>
            </a:r>
            <a:endParaRPr>
              <a:solidFill>
                <a:srgbClr val="701C7F"/>
              </a:solidFill>
              <a:latin typeface="Bree Serif"/>
              <a:ea typeface="Bree Serif"/>
              <a:cs typeface="Bree Serif"/>
              <a:sym typeface="Bree Serif"/>
            </a:endParaRPr>
          </a:p>
        </p:txBody>
      </p:sp>
      <p:sp>
        <p:nvSpPr>
          <p:cNvPr id="263" name="Google Shape;263;p25"/>
          <p:cNvSpPr/>
          <p:nvPr/>
        </p:nvSpPr>
        <p:spPr>
          <a:xfrm>
            <a:off x="0" y="81500"/>
            <a:ext cx="1760700" cy="293400"/>
          </a:xfrm>
          <a:prstGeom prst="homePlate">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
          <p:cNvSpPr/>
          <p:nvPr/>
        </p:nvSpPr>
        <p:spPr>
          <a:xfrm>
            <a:off x="3655500" y="81500"/>
            <a:ext cx="2046000" cy="293400"/>
          </a:xfrm>
          <a:prstGeom prst="chevron">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5"/>
          <p:cNvSpPr txBox="1"/>
          <p:nvPr/>
        </p:nvSpPr>
        <p:spPr>
          <a:xfrm>
            <a:off x="63400" y="66650"/>
            <a:ext cx="1585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latin typeface="Comfortaa"/>
                <a:ea typeface="Comfortaa"/>
                <a:cs typeface="Comfortaa"/>
                <a:sym typeface="Comfortaa"/>
              </a:rPr>
              <a:t>Context</a:t>
            </a:r>
            <a:endParaRPr b="1" sz="1100">
              <a:latin typeface="Comfortaa"/>
              <a:ea typeface="Comfortaa"/>
              <a:cs typeface="Comfortaa"/>
              <a:sym typeface="Comfortaa"/>
            </a:endParaRPr>
          </a:p>
        </p:txBody>
      </p:sp>
      <p:sp>
        <p:nvSpPr>
          <p:cNvPr id="266" name="Google Shape;266;p25"/>
          <p:cNvSpPr txBox="1"/>
          <p:nvPr/>
        </p:nvSpPr>
        <p:spPr>
          <a:xfrm>
            <a:off x="4058013" y="43550"/>
            <a:ext cx="1918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Comfortaa"/>
                <a:ea typeface="Comfortaa"/>
                <a:cs typeface="Comfortaa"/>
                <a:sym typeface="Comfortaa"/>
              </a:rPr>
              <a:t>Modeling</a:t>
            </a:r>
            <a:endParaRPr b="1" sz="1200">
              <a:latin typeface="Comfortaa"/>
              <a:ea typeface="Comfortaa"/>
              <a:cs typeface="Comfortaa"/>
              <a:sym typeface="Comfortaa"/>
            </a:endParaRPr>
          </a:p>
        </p:txBody>
      </p:sp>
      <p:sp>
        <p:nvSpPr>
          <p:cNvPr id="267" name="Google Shape;267;p25"/>
          <p:cNvSpPr/>
          <p:nvPr/>
        </p:nvSpPr>
        <p:spPr>
          <a:xfrm>
            <a:off x="1685100" y="81500"/>
            <a:ext cx="2046000" cy="293400"/>
          </a:xfrm>
          <a:prstGeom prst="chevron">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5"/>
          <p:cNvSpPr txBox="1"/>
          <p:nvPr/>
        </p:nvSpPr>
        <p:spPr>
          <a:xfrm>
            <a:off x="1970550" y="59000"/>
            <a:ext cx="1475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Comfortaa"/>
                <a:ea typeface="Comfortaa"/>
                <a:cs typeface="Comfortaa"/>
                <a:sym typeface="Comfortaa"/>
              </a:rPr>
              <a:t>Dataset</a:t>
            </a:r>
            <a:endParaRPr b="1" sz="1200">
              <a:latin typeface="Comfortaa"/>
              <a:ea typeface="Comfortaa"/>
              <a:cs typeface="Comfortaa"/>
              <a:sym typeface="Comfortaa"/>
            </a:endParaRPr>
          </a:p>
        </p:txBody>
      </p:sp>
      <p:sp>
        <p:nvSpPr>
          <p:cNvPr id="269" name="Google Shape;269;p25"/>
          <p:cNvSpPr txBox="1"/>
          <p:nvPr/>
        </p:nvSpPr>
        <p:spPr>
          <a:xfrm>
            <a:off x="270050" y="1466400"/>
            <a:ext cx="83925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Fine-tuned the Hugging Face NER model successfully with UN transcripts data to perform NER on the generated transcripts.</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This model can be used in assisting UN speech transcript analysis in order to track the trends of which entities are most discussed during which time of the year to generate insights</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Fine tuning can be done using other datasets as well such as sensitive information labels which can be used to censor confidential documents</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Metrics such as Recall and Precision help evaluate the fine-tuning of the model better than the accuracy.</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6"/>
          <p:cNvSpPr txBox="1"/>
          <p:nvPr>
            <p:ph type="title"/>
          </p:nvPr>
        </p:nvSpPr>
        <p:spPr>
          <a:xfrm>
            <a:off x="2194550" y="1910150"/>
            <a:ext cx="5994600" cy="26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6140">
                <a:solidFill>
                  <a:srgbClr val="701C7F"/>
                </a:solidFill>
                <a:latin typeface="Bree Serif"/>
                <a:ea typeface="Bree Serif"/>
                <a:cs typeface="Bree Serif"/>
                <a:sym typeface="Bree Serif"/>
              </a:rPr>
              <a:t>Thank you!</a:t>
            </a:r>
            <a:endParaRPr sz="6140">
              <a:solidFill>
                <a:srgbClr val="701C7F"/>
              </a:solidFill>
              <a:latin typeface="Bree Serif"/>
              <a:ea typeface="Bree Serif"/>
              <a:cs typeface="Bree Serif"/>
              <a:sym typeface="Bree Serif"/>
            </a:endParaRPr>
          </a:p>
          <a:p>
            <a:pPr indent="0" lvl="0" marL="0" rtl="0" algn="l">
              <a:spcBef>
                <a:spcPts val="0"/>
              </a:spcBef>
              <a:spcAft>
                <a:spcPts val="0"/>
              </a:spcAft>
              <a:buSzPts val="990"/>
              <a:buNone/>
            </a:pPr>
            <a:r>
              <a:t/>
            </a:r>
            <a:endParaRPr sz="3340">
              <a:solidFill>
                <a:srgbClr val="701C7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 name="Shape 71"/>
        <p:cNvGrpSpPr/>
        <p:nvPr/>
      </p:nvGrpSpPr>
      <p:grpSpPr>
        <a:xfrm>
          <a:off x="0" y="0"/>
          <a:ext cx="0" cy="0"/>
          <a:chOff x="0" y="0"/>
          <a:chExt cx="0" cy="0"/>
        </a:xfrm>
      </p:grpSpPr>
      <p:sp>
        <p:nvSpPr>
          <p:cNvPr id="72" name="Google Shape;72;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595959"/>
                </a:solidFill>
                <a:latin typeface="Arial"/>
                <a:ea typeface="Arial"/>
                <a:cs typeface="Arial"/>
                <a:sym typeface="Arial"/>
              </a:rPr>
              <a:t>NER is a task of extracting information from the sequence of words and sentences and classifying them into </a:t>
            </a:r>
            <a:r>
              <a:rPr lang="en">
                <a:solidFill>
                  <a:srgbClr val="595959"/>
                </a:solidFill>
                <a:latin typeface="Arial"/>
                <a:ea typeface="Arial"/>
                <a:cs typeface="Arial"/>
                <a:sym typeface="Arial"/>
              </a:rPr>
              <a:t>predefined</a:t>
            </a:r>
            <a:r>
              <a:rPr lang="en">
                <a:solidFill>
                  <a:srgbClr val="595959"/>
                </a:solidFill>
                <a:latin typeface="Arial"/>
                <a:ea typeface="Arial"/>
                <a:cs typeface="Arial"/>
                <a:sym typeface="Arial"/>
              </a:rPr>
              <a:t> categories s</a:t>
            </a:r>
            <a:r>
              <a:rPr lang="en">
                <a:solidFill>
                  <a:srgbClr val="4D5156"/>
                </a:solidFill>
                <a:highlight>
                  <a:srgbClr val="FFFFFF"/>
                </a:highlight>
                <a:latin typeface="Arial"/>
                <a:ea typeface="Arial"/>
                <a:cs typeface="Arial"/>
                <a:sym typeface="Arial"/>
              </a:rPr>
              <a:t>uch as person names, organizations, locations, medical codes, time expressions, quantities, monetary values, percentages, etc.</a:t>
            </a:r>
            <a:endParaRPr>
              <a:solidFill>
                <a:srgbClr val="595959"/>
              </a:solidFill>
              <a:latin typeface="Arial"/>
              <a:ea typeface="Arial"/>
              <a:cs typeface="Arial"/>
              <a:sym typeface="Arial"/>
            </a:endParaRPr>
          </a:p>
          <a:p>
            <a:pPr indent="0" lvl="0" marL="0" rtl="0" algn="l">
              <a:spcBef>
                <a:spcPts val="1200"/>
              </a:spcBef>
              <a:spcAft>
                <a:spcPts val="1200"/>
              </a:spcAft>
              <a:buNone/>
            </a:pPr>
            <a:r>
              <a:rPr lang="en" sz="1900">
                <a:solidFill>
                  <a:srgbClr val="595959"/>
                </a:solidFill>
                <a:latin typeface="Arial"/>
                <a:ea typeface="Arial"/>
                <a:cs typeface="Arial"/>
                <a:sym typeface="Arial"/>
              </a:rPr>
              <a:t>It</a:t>
            </a:r>
            <a:r>
              <a:rPr lang="en">
                <a:solidFill>
                  <a:srgbClr val="4D5156"/>
                </a:solidFill>
                <a:highlight>
                  <a:srgbClr val="FFFFFF"/>
                </a:highlight>
                <a:latin typeface="Arial"/>
                <a:ea typeface="Arial"/>
                <a:cs typeface="Arial"/>
                <a:sym typeface="Arial"/>
              </a:rPr>
              <a:t> is a subtask of information extraction.</a:t>
            </a:r>
            <a:endParaRPr b="1">
              <a:solidFill>
                <a:srgbClr val="595959"/>
              </a:solidFill>
              <a:latin typeface="Arial"/>
              <a:ea typeface="Arial"/>
              <a:cs typeface="Arial"/>
              <a:sym typeface="Arial"/>
            </a:endParaRPr>
          </a:p>
        </p:txBody>
      </p:sp>
      <p:sp>
        <p:nvSpPr>
          <p:cNvPr id="73" name="Google Shape;73;p14"/>
          <p:cNvSpPr txBox="1"/>
          <p:nvPr>
            <p:ph type="title"/>
          </p:nvPr>
        </p:nvSpPr>
        <p:spPr>
          <a:xfrm>
            <a:off x="311700" y="5589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701C7F"/>
                </a:solidFill>
                <a:latin typeface="Bree Serif"/>
                <a:ea typeface="Bree Serif"/>
                <a:cs typeface="Bree Serif"/>
                <a:sym typeface="Bree Serif"/>
              </a:rPr>
              <a:t>What is Named Entity Recognition?</a:t>
            </a:r>
            <a:endParaRPr>
              <a:solidFill>
                <a:srgbClr val="701C7F"/>
              </a:solidFill>
              <a:latin typeface="Bree Serif"/>
              <a:ea typeface="Bree Serif"/>
              <a:cs typeface="Bree Serif"/>
              <a:sym typeface="Bree Serif"/>
            </a:endParaRPr>
          </a:p>
        </p:txBody>
      </p:sp>
      <p:sp>
        <p:nvSpPr>
          <p:cNvPr id="74" name="Google Shape;74;p14"/>
          <p:cNvSpPr/>
          <p:nvPr/>
        </p:nvSpPr>
        <p:spPr>
          <a:xfrm>
            <a:off x="0" y="81500"/>
            <a:ext cx="1760700" cy="293400"/>
          </a:xfrm>
          <a:prstGeom prst="homePlate">
            <a:avLst>
              <a:gd fmla="val 50000" name="adj"/>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1685350" y="81500"/>
            <a:ext cx="2046000" cy="293400"/>
          </a:xfrm>
          <a:prstGeom prst="chevron">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3655500" y="81500"/>
            <a:ext cx="2046000" cy="293400"/>
          </a:xfrm>
          <a:prstGeom prst="chevron">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5625600" y="81500"/>
            <a:ext cx="2046000" cy="293400"/>
          </a:xfrm>
          <a:prstGeom prst="chevron">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7596300" y="81500"/>
            <a:ext cx="1691700" cy="293400"/>
          </a:xfrm>
          <a:prstGeom prst="chevron">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txBox="1"/>
          <p:nvPr/>
        </p:nvSpPr>
        <p:spPr>
          <a:xfrm>
            <a:off x="63400" y="66650"/>
            <a:ext cx="1585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latin typeface="Comfortaa"/>
                <a:ea typeface="Comfortaa"/>
                <a:cs typeface="Comfortaa"/>
                <a:sym typeface="Comfortaa"/>
              </a:rPr>
              <a:t>Context</a:t>
            </a:r>
            <a:endParaRPr b="1" sz="1100">
              <a:latin typeface="Comfortaa"/>
              <a:ea typeface="Comfortaa"/>
              <a:cs typeface="Comfortaa"/>
              <a:sym typeface="Comfortaa"/>
            </a:endParaRPr>
          </a:p>
        </p:txBody>
      </p:sp>
      <p:sp>
        <p:nvSpPr>
          <p:cNvPr id="80" name="Google Shape;80;p14"/>
          <p:cNvSpPr txBox="1"/>
          <p:nvPr/>
        </p:nvSpPr>
        <p:spPr>
          <a:xfrm>
            <a:off x="1970550" y="43550"/>
            <a:ext cx="1475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Comfortaa"/>
                <a:ea typeface="Comfortaa"/>
                <a:cs typeface="Comfortaa"/>
                <a:sym typeface="Comfortaa"/>
              </a:rPr>
              <a:t>Dataset</a:t>
            </a:r>
            <a:endParaRPr b="1" sz="1200">
              <a:latin typeface="Comfortaa"/>
              <a:ea typeface="Comfortaa"/>
              <a:cs typeface="Comfortaa"/>
              <a:sym typeface="Comfortaa"/>
            </a:endParaRPr>
          </a:p>
        </p:txBody>
      </p:sp>
      <p:sp>
        <p:nvSpPr>
          <p:cNvPr id="81" name="Google Shape;81;p14"/>
          <p:cNvSpPr txBox="1"/>
          <p:nvPr/>
        </p:nvSpPr>
        <p:spPr>
          <a:xfrm>
            <a:off x="4058013" y="43550"/>
            <a:ext cx="1918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Comfortaa"/>
                <a:ea typeface="Comfortaa"/>
                <a:cs typeface="Comfortaa"/>
                <a:sym typeface="Comfortaa"/>
              </a:rPr>
              <a:t>Modeling</a:t>
            </a:r>
            <a:endParaRPr b="1" sz="1200">
              <a:latin typeface="Comfortaa"/>
              <a:ea typeface="Comfortaa"/>
              <a:cs typeface="Comfortaa"/>
              <a:sym typeface="Comfortaa"/>
            </a:endParaRPr>
          </a:p>
        </p:txBody>
      </p:sp>
      <p:sp>
        <p:nvSpPr>
          <p:cNvPr id="82" name="Google Shape;82;p14"/>
          <p:cNvSpPr txBox="1"/>
          <p:nvPr/>
        </p:nvSpPr>
        <p:spPr>
          <a:xfrm>
            <a:off x="6184013" y="43550"/>
            <a:ext cx="1204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Comfortaa"/>
                <a:ea typeface="Comfortaa"/>
                <a:cs typeface="Comfortaa"/>
                <a:sym typeface="Comfortaa"/>
              </a:rPr>
              <a:t>Results</a:t>
            </a:r>
            <a:endParaRPr b="1" sz="1200">
              <a:latin typeface="Comfortaa"/>
              <a:ea typeface="Comfortaa"/>
              <a:cs typeface="Comfortaa"/>
              <a:sym typeface="Comfortaa"/>
            </a:endParaRPr>
          </a:p>
        </p:txBody>
      </p:sp>
      <p:sp>
        <p:nvSpPr>
          <p:cNvPr id="83" name="Google Shape;83;p14"/>
          <p:cNvSpPr txBox="1"/>
          <p:nvPr/>
        </p:nvSpPr>
        <p:spPr>
          <a:xfrm>
            <a:off x="7887975" y="43550"/>
            <a:ext cx="147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Comfortaa"/>
                <a:ea typeface="Comfortaa"/>
                <a:cs typeface="Comfortaa"/>
                <a:sym typeface="Comfortaa"/>
              </a:rPr>
              <a:t>Conclusion</a:t>
            </a:r>
            <a:endParaRPr b="1" sz="1200">
              <a:latin typeface="Comfortaa"/>
              <a:ea typeface="Comfortaa"/>
              <a:cs typeface="Comfortaa"/>
              <a:sym typeface="Comfortaa"/>
            </a:endParaRPr>
          </a:p>
        </p:txBody>
      </p:sp>
      <p:pic>
        <p:nvPicPr>
          <p:cNvPr id="84" name="Google Shape;84;p14"/>
          <p:cNvPicPr preferRelativeResize="0"/>
          <p:nvPr/>
        </p:nvPicPr>
        <p:blipFill rotWithShape="1">
          <a:blip r:embed="rId3">
            <a:alphaModFix/>
          </a:blip>
          <a:srcRect b="-20263" l="3950" r="-3949" t="15813"/>
          <a:stretch/>
        </p:blipFill>
        <p:spPr>
          <a:xfrm>
            <a:off x="4617775" y="2684550"/>
            <a:ext cx="3840300" cy="2080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5"/>
          <p:cNvSpPr/>
          <p:nvPr/>
        </p:nvSpPr>
        <p:spPr>
          <a:xfrm>
            <a:off x="0" y="81500"/>
            <a:ext cx="1760700" cy="293400"/>
          </a:xfrm>
          <a:prstGeom prst="homePlate">
            <a:avLst>
              <a:gd fmla="val 50000" name="adj"/>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1685350" y="81500"/>
            <a:ext cx="2046000" cy="293400"/>
          </a:xfrm>
          <a:prstGeom prst="chevron">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3655500" y="81500"/>
            <a:ext cx="2046000" cy="293400"/>
          </a:xfrm>
          <a:prstGeom prst="chevron">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5625600" y="81500"/>
            <a:ext cx="2046000" cy="293400"/>
          </a:xfrm>
          <a:prstGeom prst="chevron">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7596300" y="81500"/>
            <a:ext cx="1691700" cy="293400"/>
          </a:xfrm>
          <a:prstGeom prst="chevron">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txBox="1"/>
          <p:nvPr/>
        </p:nvSpPr>
        <p:spPr>
          <a:xfrm>
            <a:off x="63400" y="66650"/>
            <a:ext cx="1585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latin typeface="Comfortaa"/>
                <a:ea typeface="Comfortaa"/>
                <a:cs typeface="Comfortaa"/>
                <a:sym typeface="Comfortaa"/>
              </a:rPr>
              <a:t>Context</a:t>
            </a:r>
            <a:endParaRPr b="1" sz="1100">
              <a:latin typeface="Comfortaa"/>
              <a:ea typeface="Comfortaa"/>
              <a:cs typeface="Comfortaa"/>
              <a:sym typeface="Comfortaa"/>
            </a:endParaRPr>
          </a:p>
        </p:txBody>
      </p:sp>
      <p:sp>
        <p:nvSpPr>
          <p:cNvPr id="95" name="Google Shape;95;p15"/>
          <p:cNvSpPr txBox="1"/>
          <p:nvPr/>
        </p:nvSpPr>
        <p:spPr>
          <a:xfrm>
            <a:off x="1970550" y="43550"/>
            <a:ext cx="1475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Comfortaa"/>
                <a:ea typeface="Comfortaa"/>
                <a:cs typeface="Comfortaa"/>
                <a:sym typeface="Comfortaa"/>
              </a:rPr>
              <a:t>Dataset</a:t>
            </a:r>
            <a:endParaRPr b="1" sz="1200">
              <a:latin typeface="Comfortaa"/>
              <a:ea typeface="Comfortaa"/>
              <a:cs typeface="Comfortaa"/>
              <a:sym typeface="Comfortaa"/>
            </a:endParaRPr>
          </a:p>
        </p:txBody>
      </p:sp>
      <p:sp>
        <p:nvSpPr>
          <p:cNvPr id="96" name="Google Shape;96;p15"/>
          <p:cNvSpPr txBox="1"/>
          <p:nvPr/>
        </p:nvSpPr>
        <p:spPr>
          <a:xfrm>
            <a:off x="4058013" y="43550"/>
            <a:ext cx="1918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Comfortaa"/>
                <a:ea typeface="Comfortaa"/>
                <a:cs typeface="Comfortaa"/>
                <a:sym typeface="Comfortaa"/>
              </a:rPr>
              <a:t>Modeling</a:t>
            </a:r>
            <a:endParaRPr b="1" sz="1200">
              <a:latin typeface="Comfortaa"/>
              <a:ea typeface="Comfortaa"/>
              <a:cs typeface="Comfortaa"/>
              <a:sym typeface="Comfortaa"/>
            </a:endParaRPr>
          </a:p>
        </p:txBody>
      </p:sp>
      <p:sp>
        <p:nvSpPr>
          <p:cNvPr id="97" name="Google Shape;97;p15"/>
          <p:cNvSpPr txBox="1"/>
          <p:nvPr/>
        </p:nvSpPr>
        <p:spPr>
          <a:xfrm>
            <a:off x="6184013" y="43550"/>
            <a:ext cx="1204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Comfortaa"/>
                <a:ea typeface="Comfortaa"/>
                <a:cs typeface="Comfortaa"/>
                <a:sym typeface="Comfortaa"/>
              </a:rPr>
              <a:t>Results</a:t>
            </a:r>
            <a:endParaRPr b="1" sz="1200">
              <a:latin typeface="Comfortaa"/>
              <a:ea typeface="Comfortaa"/>
              <a:cs typeface="Comfortaa"/>
              <a:sym typeface="Comfortaa"/>
            </a:endParaRPr>
          </a:p>
        </p:txBody>
      </p:sp>
      <p:sp>
        <p:nvSpPr>
          <p:cNvPr id="98" name="Google Shape;98;p15"/>
          <p:cNvSpPr txBox="1"/>
          <p:nvPr/>
        </p:nvSpPr>
        <p:spPr>
          <a:xfrm>
            <a:off x="7887975" y="43550"/>
            <a:ext cx="147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Comfortaa"/>
                <a:ea typeface="Comfortaa"/>
                <a:cs typeface="Comfortaa"/>
                <a:sym typeface="Comfortaa"/>
              </a:rPr>
              <a:t>Conclusion</a:t>
            </a:r>
            <a:endParaRPr b="1" sz="1200">
              <a:latin typeface="Comfortaa"/>
              <a:ea typeface="Comfortaa"/>
              <a:cs typeface="Comfortaa"/>
              <a:sym typeface="Comfortaa"/>
            </a:endParaRPr>
          </a:p>
        </p:txBody>
      </p:sp>
      <p:sp>
        <p:nvSpPr>
          <p:cNvPr id="99" name="Google Shape;9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30200" lvl="0" marL="457200" rtl="0" algn="l">
              <a:lnSpc>
                <a:spcPct val="200000"/>
              </a:lnSpc>
              <a:spcBef>
                <a:spcPts val="7200"/>
              </a:spcBef>
              <a:spcAft>
                <a:spcPts val="0"/>
              </a:spcAft>
              <a:buClr>
                <a:srgbClr val="595959"/>
              </a:buClr>
              <a:buSzPts val="1600"/>
              <a:buFont typeface="Arial"/>
              <a:buAutoNum type="arabicPeriod"/>
            </a:pPr>
            <a:r>
              <a:rPr lang="en" sz="1450">
                <a:solidFill>
                  <a:srgbClr val="292929"/>
                </a:solidFill>
                <a:highlight>
                  <a:srgbClr val="FFFFFF"/>
                </a:highlight>
                <a:latin typeface="Arial"/>
                <a:ea typeface="Arial"/>
                <a:cs typeface="Arial"/>
                <a:sym typeface="Arial"/>
              </a:rPr>
              <a:t>Classifying content for news providers</a:t>
            </a:r>
            <a:endParaRPr sz="1450">
              <a:solidFill>
                <a:srgbClr val="292929"/>
              </a:solidFill>
              <a:highlight>
                <a:srgbClr val="FFFFFF"/>
              </a:highlight>
              <a:latin typeface="Arial"/>
              <a:ea typeface="Arial"/>
              <a:cs typeface="Arial"/>
              <a:sym typeface="Arial"/>
            </a:endParaRPr>
          </a:p>
          <a:p>
            <a:pPr indent="-320675" lvl="0" marL="457200" rtl="0" algn="l">
              <a:lnSpc>
                <a:spcPct val="200000"/>
              </a:lnSpc>
              <a:spcBef>
                <a:spcPts val="0"/>
              </a:spcBef>
              <a:spcAft>
                <a:spcPts val="0"/>
              </a:spcAft>
              <a:buClr>
                <a:srgbClr val="292929"/>
              </a:buClr>
              <a:buSzPts val="1450"/>
              <a:buFont typeface="Arial"/>
              <a:buAutoNum type="arabicPeriod"/>
            </a:pPr>
            <a:r>
              <a:rPr lang="en" sz="1450">
                <a:solidFill>
                  <a:srgbClr val="292929"/>
                </a:solidFill>
                <a:highlight>
                  <a:srgbClr val="FFFFFF"/>
                </a:highlight>
                <a:latin typeface="Arial"/>
                <a:ea typeface="Arial"/>
                <a:cs typeface="Arial"/>
                <a:sym typeface="Arial"/>
              </a:rPr>
              <a:t>Powering Content Recommendations</a:t>
            </a:r>
            <a:endParaRPr sz="1450">
              <a:solidFill>
                <a:srgbClr val="292929"/>
              </a:solidFill>
              <a:highlight>
                <a:srgbClr val="FFFFFF"/>
              </a:highlight>
              <a:latin typeface="Arial"/>
              <a:ea typeface="Arial"/>
              <a:cs typeface="Arial"/>
              <a:sym typeface="Arial"/>
            </a:endParaRPr>
          </a:p>
          <a:p>
            <a:pPr indent="-320675" lvl="0" marL="457200" rtl="0" algn="l">
              <a:lnSpc>
                <a:spcPct val="91304"/>
              </a:lnSpc>
              <a:spcBef>
                <a:spcPts val="0"/>
              </a:spcBef>
              <a:spcAft>
                <a:spcPts val="0"/>
              </a:spcAft>
              <a:buClr>
                <a:srgbClr val="292929"/>
              </a:buClr>
              <a:buSzPts val="1450"/>
              <a:buFont typeface="Arial"/>
              <a:buAutoNum type="arabicPeriod"/>
            </a:pPr>
            <a:r>
              <a:rPr lang="en" sz="1450">
                <a:solidFill>
                  <a:srgbClr val="292929"/>
                </a:solidFill>
                <a:highlight>
                  <a:srgbClr val="FFFFFF"/>
                </a:highlight>
                <a:latin typeface="Arial"/>
                <a:ea typeface="Arial"/>
                <a:cs typeface="Arial"/>
                <a:sym typeface="Arial"/>
              </a:rPr>
              <a:t>Entity Detection in Research Papers</a:t>
            </a:r>
            <a:endParaRPr sz="1450">
              <a:solidFill>
                <a:srgbClr val="292929"/>
              </a:solidFill>
              <a:highlight>
                <a:srgbClr val="FFFFFF"/>
              </a:highlight>
              <a:latin typeface="Arial"/>
              <a:ea typeface="Arial"/>
              <a:cs typeface="Arial"/>
              <a:sym typeface="Arial"/>
            </a:endParaRPr>
          </a:p>
          <a:p>
            <a:pPr indent="0" lvl="0" marL="457200" rtl="0" algn="l">
              <a:lnSpc>
                <a:spcPct val="91304"/>
              </a:lnSpc>
              <a:spcBef>
                <a:spcPts val="7200"/>
              </a:spcBef>
              <a:spcAft>
                <a:spcPts val="0"/>
              </a:spcAft>
              <a:buNone/>
            </a:pPr>
            <a:r>
              <a:t/>
            </a:r>
            <a:endParaRPr sz="1450">
              <a:solidFill>
                <a:srgbClr val="292929"/>
              </a:solidFill>
              <a:highlight>
                <a:srgbClr val="FFFFFF"/>
              </a:highlight>
              <a:latin typeface="Arial"/>
              <a:ea typeface="Arial"/>
              <a:cs typeface="Arial"/>
              <a:sym typeface="Arial"/>
            </a:endParaRPr>
          </a:p>
        </p:txBody>
      </p:sp>
      <p:sp>
        <p:nvSpPr>
          <p:cNvPr id="100" name="Google Shape;100;p15"/>
          <p:cNvSpPr txBox="1"/>
          <p:nvPr>
            <p:ph type="title"/>
          </p:nvPr>
        </p:nvSpPr>
        <p:spPr>
          <a:xfrm>
            <a:off x="172900" y="497438"/>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701C7F"/>
                </a:solidFill>
                <a:latin typeface="Bree Serif"/>
                <a:ea typeface="Bree Serif"/>
                <a:cs typeface="Bree Serif"/>
                <a:sym typeface="Bree Serif"/>
              </a:rPr>
              <a:t>Uses of Named Entity Recognition</a:t>
            </a:r>
            <a:endParaRPr>
              <a:solidFill>
                <a:srgbClr val="701C7F"/>
              </a:solidFill>
              <a:latin typeface="Bree Serif"/>
              <a:ea typeface="Bree Serif"/>
              <a:cs typeface="Bree Serif"/>
              <a:sym typeface="Bree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16"/>
          <p:cNvSpPr/>
          <p:nvPr/>
        </p:nvSpPr>
        <p:spPr>
          <a:xfrm>
            <a:off x="0" y="81500"/>
            <a:ext cx="1760700" cy="293400"/>
          </a:xfrm>
          <a:prstGeom prst="homePlate">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p:nvPr/>
        </p:nvSpPr>
        <p:spPr>
          <a:xfrm>
            <a:off x="1685350" y="81500"/>
            <a:ext cx="2046000" cy="293400"/>
          </a:xfrm>
          <a:prstGeom prst="chevron">
            <a:avLst>
              <a:gd fmla="val 50000" name="adj"/>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a:off x="3655500" y="81500"/>
            <a:ext cx="2046000" cy="293400"/>
          </a:xfrm>
          <a:prstGeom prst="chevron">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a:off x="5625600" y="81500"/>
            <a:ext cx="2046000" cy="293400"/>
          </a:xfrm>
          <a:prstGeom prst="chevron">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7596300" y="81500"/>
            <a:ext cx="1691700" cy="293400"/>
          </a:xfrm>
          <a:prstGeom prst="chevron">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txBox="1"/>
          <p:nvPr/>
        </p:nvSpPr>
        <p:spPr>
          <a:xfrm>
            <a:off x="63400" y="66650"/>
            <a:ext cx="1585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latin typeface="Comfortaa"/>
                <a:ea typeface="Comfortaa"/>
                <a:cs typeface="Comfortaa"/>
                <a:sym typeface="Comfortaa"/>
              </a:rPr>
              <a:t>Context</a:t>
            </a:r>
            <a:endParaRPr b="1" sz="1100">
              <a:latin typeface="Comfortaa"/>
              <a:ea typeface="Comfortaa"/>
              <a:cs typeface="Comfortaa"/>
              <a:sym typeface="Comfortaa"/>
            </a:endParaRPr>
          </a:p>
        </p:txBody>
      </p:sp>
      <p:sp>
        <p:nvSpPr>
          <p:cNvPr id="111" name="Google Shape;111;p16"/>
          <p:cNvSpPr txBox="1"/>
          <p:nvPr/>
        </p:nvSpPr>
        <p:spPr>
          <a:xfrm>
            <a:off x="1970550" y="43550"/>
            <a:ext cx="1475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Comfortaa"/>
                <a:ea typeface="Comfortaa"/>
                <a:cs typeface="Comfortaa"/>
                <a:sym typeface="Comfortaa"/>
              </a:rPr>
              <a:t>Dataset</a:t>
            </a:r>
            <a:endParaRPr b="1" sz="1200">
              <a:latin typeface="Comfortaa"/>
              <a:ea typeface="Comfortaa"/>
              <a:cs typeface="Comfortaa"/>
              <a:sym typeface="Comfortaa"/>
            </a:endParaRPr>
          </a:p>
        </p:txBody>
      </p:sp>
      <p:sp>
        <p:nvSpPr>
          <p:cNvPr id="112" name="Google Shape;112;p16"/>
          <p:cNvSpPr txBox="1"/>
          <p:nvPr/>
        </p:nvSpPr>
        <p:spPr>
          <a:xfrm>
            <a:off x="4058013" y="43550"/>
            <a:ext cx="1918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Comfortaa"/>
                <a:ea typeface="Comfortaa"/>
                <a:cs typeface="Comfortaa"/>
                <a:sym typeface="Comfortaa"/>
              </a:rPr>
              <a:t>Modeling</a:t>
            </a:r>
            <a:endParaRPr b="1" sz="1200">
              <a:latin typeface="Comfortaa"/>
              <a:ea typeface="Comfortaa"/>
              <a:cs typeface="Comfortaa"/>
              <a:sym typeface="Comfortaa"/>
            </a:endParaRPr>
          </a:p>
        </p:txBody>
      </p:sp>
      <p:sp>
        <p:nvSpPr>
          <p:cNvPr id="113" name="Google Shape;113;p16"/>
          <p:cNvSpPr txBox="1"/>
          <p:nvPr/>
        </p:nvSpPr>
        <p:spPr>
          <a:xfrm>
            <a:off x="6184013" y="43550"/>
            <a:ext cx="1204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Comfortaa"/>
                <a:ea typeface="Comfortaa"/>
                <a:cs typeface="Comfortaa"/>
                <a:sym typeface="Comfortaa"/>
              </a:rPr>
              <a:t>Results</a:t>
            </a:r>
            <a:endParaRPr b="1" sz="1200">
              <a:latin typeface="Comfortaa"/>
              <a:ea typeface="Comfortaa"/>
              <a:cs typeface="Comfortaa"/>
              <a:sym typeface="Comfortaa"/>
            </a:endParaRPr>
          </a:p>
        </p:txBody>
      </p:sp>
      <p:sp>
        <p:nvSpPr>
          <p:cNvPr id="114" name="Google Shape;114;p16"/>
          <p:cNvSpPr txBox="1"/>
          <p:nvPr/>
        </p:nvSpPr>
        <p:spPr>
          <a:xfrm>
            <a:off x="7887975" y="43550"/>
            <a:ext cx="147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Comfortaa"/>
                <a:ea typeface="Comfortaa"/>
                <a:cs typeface="Comfortaa"/>
                <a:sym typeface="Comfortaa"/>
              </a:rPr>
              <a:t>Conclusion</a:t>
            </a:r>
            <a:endParaRPr b="1" sz="1200">
              <a:latin typeface="Comfortaa"/>
              <a:ea typeface="Comfortaa"/>
              <a:cs typeface="Comfortaa"/>
              <a:sym typeface="Comfortaa"/>
            </a:endParaRPr>
          </a:p>
        </p:txBody>
      </p:sp>
      <p:sp>
        <p:nvSpPr>
          <p:cNvPr id="115" name="Google Shape;115;p16"/>
          <p:cNvSpPr txBox="1"/>
          <p:nvPr>
            <p:ph idx="1" type="body"/>
          </p:nvPr>
        </p:nvSpPr>
        <p:spPr>
          <a:xfrm>
            <a:off x="311700" y="1266325"/>
            <a:ext cx="8520600" cy="34989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rgbClr val="292929"/>
              </a:buClr>
              <a:buSzPts val="1400"/>
              <a:buFont typeface="Arial"/>
              <a:buChar char="●"/>
            </a:pPr>
            <a:r>
              <a:rPr lang="en" sz="1400">
                <a:solidFill>
                  <a:srgbClr val="292929"/>
                </a:solidFill>
                <a:highlight>
                  <a:srgbClr val="FFFFFF"/>
                </a:highlight>
                <a:latin typeface="Arial"/>
                <a:ea typeface="Arial"/>
                <a:cs typeface="Arial"/>
                <a:sym typeface="Arial"/>
              </a:rPr>
              <a:t>The dataset consists of speeches given at the United Nations General Assembly from 1993-2016 scraped from the website and then parsed</a:t>
            </a:r>
            <a:endParaRPr sz="1400">
              <a:solidFill>
                <a:srgbClr val="292929"/>
              </a:solidFill>
              <a:highlight>
                <a:srgbClr val="FFFFFF"/>
              </a:highlight>
              <a:latin typeface="Arial"/>
              <a:ea typeface="Arial"/>
              <a:cs typeface="Arial"/>
              <a:sym typeface="Arial"/>
            </a:endParaRPr>
          </a:p>
          <a:p>
            <a:pPr indent="-317500" lvl="0" marL="457200" rtl="0" algn="l">
              <a:lnSpc>
                <a:spcPct val="150000"/>
              </a:lnSpc>
              <a:spcBef>
                <a:spcPts val="0"/>
              </a:spcBef>
              <a:spcAft>
                <a:spcPts val="0"/>
              </a:spcAft>
              <a:buClr>
                <a:srgbClr val="292929"/>
              </a:buClr>
              <a:buSzPts val="1400"/>
              <a:buFont typeface="Arial"/>
              <a:buChar char="●"/>
            </a:pPr>
            <a:r>
              <a:rPr lang="en" sz="1400">
                <a:solidFill>
                  <a:srgbClr val="292929"/>
                </a:solidFill>
                <a:highlight>
                  <a:srgbClr val="FFFFFF"/>
                </a:highlight>
                <a:latin typeface="Arial"/>
                <a:ea typeface="Arial"/>
                <a:cs typeface="Arial"/>
                <a:sym typeface="Arial"/>
              </a:rPr>
              <a:t>There are a total of 70 labeled documents consisting of transcribed speeches which 50 in the training and 20 in the test data</a:t>
            </a:r>
            <a:endParaRPr sz="1400">
              <a:solidFill>
                <a:srgbClr val="292929"/>
              </a:solidFill>
              <a:highlight>
                <a:srgbClr val="FFFFFF"/>
              </a:highlight>
              <a:latin typeface="Arial"/>
              <a:ea typeface="Arial"/>
              <a:cs typeface="Arial"/>
              <a:sym typeface="Arial"/>
            </a:endParaRPr>
          </a:p>
          <a:p>
            <a:pPr indent="-317500" lvl="0" marL="457200" rtl="0" algn="l">
              <a:lnSpc>
                <a:spcPct val="150000"/>
              </a:lnSpc>
              <a:spcBef>
                <a:spcPts val="0"/>
              </a:spcBef>
              <a:spcAft>
                <a:spcPts val="0"/>
              </a:spcAft>
              <a:buClr>
                <a:srgbClr val="292929"/>
              </a:buClr>
              <a:buSzPts val="1400"/>
              <a:buFont typeface="Arial"/>
              <a:buChar char="●"/>
            </a:pPr>
            <a:r>
              <a:rPr lang="en" sz="1400">
                <a:solidFill>
                  <a:srgbClr val="24292F"/>
                </a:solidFill>
                <a:highlight>
                  <a:srgbClr val="FFFFFF"/>
                </a:highlight>
                <a:latin typeface="Arial"/>
                <a:ea typeface="Arial"/>
                <a:cs typeface="Arial"/>
                <a:sym typeface="Arial"/>
              </a:rPr>
              <a:t>More than 50,000 tokens in the test data were manually tagged for Named Entity Recognition (O - Not a Named Entity; I-PER - Person; I-ORG - Organization; I-LOC - Location; I-MISC - Other Named Entity)</a:t>
            </a:r>
            <a:endParaRPr sz="1400">
              <a:solidFill>
                <a:srgbClr val="292929"/>
              </a:solidFill>
              <a:highlight>
                <a:srgbClr val="FFFFFF"/>
              </a:highlight>
              <a:latin typeface="Arial"/>
              <a:ea typeface="Arial"/>
              <a:cs typeface="Arial"/>
              <a:sym typeface="Arial"/>
            </a:endParaRPr>
          </a:p>
          <a:p>
            <a:pPr indent="0" lvl="0" marL="0" rtl="0" algn="l">
              <a:lnSpc>
                <a:spcPct val="150000"/>
              </a:lnSpc>
              <a:spcBef>
                <a:spcPts val="0"/>
              </a:spcBef>
              <a:spcAft>
                <a:spcPts val="0"/>
              </a:spcAft>
              <a:buNone/>
            </a:pPr>
            <a:r>
              <a:t/>
            </a:r>
            <a:endParaRPr sz="1650">
              <a:solidFill>
                <a:srgbClr val="292929"/>
              </a:solidFill>
              <a:highlight>
                <a:srgbClr val="FFFFFF"/>
              </a:highlight>
              <a:latin typeface="Arial"/>
              <a:ea typeface="Arial"/>
              <a:cs typeface="Arial"/>
              <a:sym typeface="Arial"/>
            </a:endParaRPr>
          </a:p>
        </p:txBody>
      </p:sp>
      <p:sp>
        <p:nvSpPr>
          <p:cNvPr id="116" name="Google Shape;116;p16"/>
          <p:cNvSpPr txBox="1"/>
          <p:nvPr>
            <p:ph type="title"/>
          </p:nvPr>
        </p:nvSpPr>
        <p:spPr>
          <a:xfrm>
            <a:off x="198900" y="4974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701C7F"/>
                </a:solidFill>
                <a:latin typeface="Bree Serif"/>
                <a:ea typeface="Bree Serif"/>
                <a:cs typeface="Bree Serif"/>
                <a:sym typeface="Bree Serif"/>
              </a:rPr>
              <a:t>UN NER Dataset Description</a:t>
            </a:r>
            <a:endParaRPr>
              <a:solidFill>
                <a:srgbClr val="701C7F"/>
              </a:solidFill>
              <a:latin typeface="Bree Serif"/>
              <a:ea typeface="Bree Serif"/>
              <a:cs typeface="Bree Serif"/>
              <a:sym typeface="Bree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17"/>
          <p:cNvSpPr/>
          <p:nvPr/>
        </p:nvSpPr>
        <p:spPr>
          <a:xfrm>
            <a:off x="0" y="81500"/>
            <a:ext cx="1760700" cy="293400"/>
          </a:xfrm>
          <a:prstGeom prst="homePlate">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p:nvPr/>
        </p:nvSpPr>
        <p:spPr>
          <a:xfrm>
            <a:off x="1685350" y="81500"/>
            <a:ext cx="2046000" cy="293400"/>
          </a:xfrm>
          <a:prstGeom prst="chevron">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p:nvPr/>
        </p:nvSpPr>
        <p:spPr>
          <a:xfrm>
            <a:off x="3655500" y="81500"/>
            <a:ext cx="2046000" cy="293400"/>
          </a:xfrm>
          <a:prstGeom prst="chevron">
            <a:avLst>
              <a:gd fmla="val 50000" name="adj"/>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a:off x="5625600" y="81500"/>
            <a:ext cx="2046000" cy="293400"/>
          </a:xfrm>
          <a:prstGeom prst="chevron">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a:off x="7596300" y="81500"/>
            <a:ext cx="1691700" cy="293400"/>
          </a:xfrm>
          <a:prstGeom prst="chevron">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txBox="1"/>
          <p:nvPr/>
        </p:nvSpPr>
        <p:spPr>
          <a:xfrm>
            <a:off x="63400" y="66650"/>
            <a:ext cx="1585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latin typeface="Comfortaa"/>
                <a:ea typeface="Comfortaa"/>
                <a:cs typeface="Comfortaa"/>
                <a:sym typeface="Comfortaa"/>
              </a:rPr>
              <a:t>Context</a:t>
            </a:r>
            <a:endParaRPr b="1" sz="1100">
              <a:latin typeface="Comfortaa"/>
              <a:ea typeface="Comfortaa"/>
              <a:cs typeface="Comfortaa"/>
              <a:sym typeface="Comfortaa"/>
            </a:endParaRPr>
          </a:p>
        </p:txBody>
      </p:sp>
      <p:sp>
        <p:nvSpPr>
          <p:cNvPr id="127" name="Google Shape;127;p17"/>
          <p:cNvSpPr txBox="1"/>
          <p:nvPr/>
        </p:nvSpPr>
        <p:spPr>
          <a:xfrm>
            <a:off x="1970550" y="43550"/>
            <a:ext cx="1475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Comfortaa"/>
                <a:ea typeface="Comfortaa"/>
                <a:cs typeface="Comfortaa"/>
                <a:sym typeface="Comfortaa"/>
              </a:rPr>
              <a:t>Dataset</a:t>
            </a:r>
            <a:endParaRPr b="1" sz="1200">
              <a:latin typeface="Comfortaa"/>
              <a:ea typeface="Comfortaa"/>
              <a:cs typeface="Comfortaa"/>
              <a:sym typeface="Comfortaa"/>
            </a:endParaRPr>
          </a:p>
        </p:txBody>
      </p:sp>
      <p:sp>
        <p:nvSpPr>
          <p:cNvPr id="128" name="Google Shape;128;p17"/>
          <p:cNvSpPr txBox="1"/>
          <p:nvPr/>
        </p:nvSpPr>
        <p:spPr>
          <a:xfrm>
            <a:off x="4058013" y="43550"/>
            <a:ext cx="1918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Comfortaa"/>
                <a:ea typeface="Comfortaa"/>
                <a:cs typeface="Comfortaa"/>
                <a:sym typeface="Comfortaa"/>
              </a:rPr>
              <a:t>Modeling</a:t>
            </a:r>
            <a:endParaRPr b="1" sz="1200">
              <a:latin typeface="Comfortaa"/>
              <a:ea typeface="Comfortaa"/>
              <a:cs typeface="Comfortaa"/>
              <a:sym typeface="Comfortaa"/>
            </a:endParaRPr>
          </a:p>
        </p:txBody>
      </p:sp>
      <p:sp>
        <p:nvSpPr>
          <p:cNvPr id="129" name="Google Shape;129;p17"/>
          <p:cNvSpPr txBox="1"/>
          <p:nvPr/>
        </p:nvSpPr>
        <p:spPr>
          <a:xfrm>
            <a:off x="6184013" y="43550"/>
            <a:ext cx="1204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Comfortaa"/>
                <a:ea typeface="Comfortaa"/>
                <a:cs typeface="Comfortaa"/>
                <a:sym typeface="Comfortaa"/>
              </a:rPr>
              <a:t>Results</a:t>
            </a:r>
            <a:endParaRPr b="1" sz="1200">
              <a:latin typeface="Comfortaa"/>
              <a:ea typeface="Comfortaa"/>
              <a:cs typeface="Comfortaa"/>
              <a:sym typeface="Comfortaa"/>
            </a:endParaRPr>
          </a:p>
        </p:txBody>
      </p:sp>
      <p:sp>
        <p:nvSpPr>
          <p:cNvPr id="130" name="Google Shape;130;p17"/>
          <p:cNvSpPr txBox="1"/>
          <p:nvPr/>
        </p:nvSpPr>
        <p:spPr>
          <a:xfrm>
            <a:off x="7887975" y="43550"/>
            <a:ext cx="147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Comfortaa"/>
                <a:ea typeface="Comfortaa"/>
                <a:cs typeface="Comfortaa"/>
                <a:sym typeface="Comfortaa"/>
              </a:rPr>
              <a:t>Conclusion</a:t>
            </a:r>
            <a:endParaRPr b="1" sz="1200">
              <a:latin typeface="Comfortaa"/>
              <a:ea typeface="Comfortaa"/>
              <a:cs typeface="Comfortaa"/>
              <a:sym typeface="Comfortaa"/>
            </a:endParaRPr>
          </a:p>
        </p:txBody>
      </p:sp>
      <p:sp>
        <p:nvSpPr>
          <p:cNvPr id="131" name="Google Shape;131;p17"/>
          <p:cNvSpPr txBox="1"/>
          <p:nvPr>
            <p:ph idx="1" type="body"/>
          </p:nvPr>
        </p:nvSpPr>
        <p:spPr>
          <a:xfrm>
            <a:off x="311700" y="1266325"/>
            <a:ext cx="8520600" cy="34989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None/>
            </a:pPr>
            <a:r>
              <a:rPr lang="en" sz="1500">
                <a:solidFill>
                  <a:srgbClr val="292929"/>
                </a:solidFill>
                <a:highlight>
                  <a:srgbClr val="FFFFFF"/>
                </a:highlight>
                <a:latin typeface="Arial"/>
                <a:ea typeface="Arial"/>
                <a:cs typeface="Arial"/>
                <a:sym typeface="Arial"/>
              </a:rPr>
              <a:t>Hugging Face standardizes all the steps involved in training and using a language model. It has an API that allows easy access to pretrained models, datasets and tokenizing steps.</a:t>
            </a:r>
            <a:endParaRPr sz="1500">
              <a:solidFill>
                <a:srgbClr val="292929"/>
              </a:solidFill>
              <a:highlight>
                <a:srgbClr val="FFFFFF"/>
              </a:highlight>
              <a:latin typeface="Arial"/>
              <a:ea typeface="Arial"/>
              <a:cs typeface="Arial"/>
              <a:sym typeface="Arial"/>
            </a:endParaRPr>
          </a:p>
          <a:p>
            <a:pPr indent="0" lvl="0" marL="0" rtl="0" algn="l">
              <a:lnSpc>
                <a:spcPct val="150000"/>
              </a:lnSpc>
              <a:spcBef>
                <a:spcPts val="0"/>
              </a:spcBef>
              <a:spcAft>
                <a:spcPts val="0"/>
              </a:spcAft>
              <a:buNone/>
            </a:pPr>
            <a:r>
              <a:t/>
            </a:r>
            <a:endParaRPr sz="1500">
              <a:solidFill>
                <a:srgbClr val="292929"/>
              </a:solidFill>
              <a:highlight>
                <a:srgbClr val="FFFFFF"/>
              </a:highlight>
              <a:latin typeface="Arial"/>
              <a:ea typeface="Arial"/>
              <a:cs typeface="Arial"/>
              <a:sym typeface="Arial"/>
            </a:endParaRPr>
          </a:p>
          <a:p>
            <a:pPr indent="0" lvl="0" marL="0" rtl="0" algn="l">
              <a:lnSpc>
                <a:spcPct val="150000"/>
              </a:lnSpc>
              <a:spcBef>
                <a:spcPts val="0"/>
              </a:spcBef>
              <a:spcAft>
                <a:spcPts val="0"/>
              </a:spcAft>
              <a:buNone/>
            </a:pPr>
            <a:r>
              <a:rPr i="1" lang="en" sz="1500">
                <a:solidFill>
                  <a:srgbClr val="292929"/>
                </a:solidFill>
                <a:highlight>
                  <a:srgbClr val="FFFFFF"/>
                </a:highlight>
                <a:latin typeface="Arial"/>
                <a:ea typeface="Arial"/>
                <a:cs typeface="Arial"/>
                <a:sym typeface="Arial"/>
              </a:rPr>
              <a:t>Model in use</a:t>
            </a:r>
            <a:r>
              <a:rPr lang="en" sz="1500">
                <a:solidFill>
                  <a:srgbClr val="292929"/>
                </a:solidFill>
                <a:highlight>
                  <a:srgbClr val="FFFFFF"/>
                </a:highlight>
                <a:latin typeface="Arial"/>
                <a:ea typeface="Arial"/>
                <a:cs typeface="Arial"/>
                <a:sym typeface="Arial"/>
              </a:rPr>
              <a:t>: </a:t>
            </a:r>
            <a:r>
              <a:rPr b="1" i="1" lang="en" sz="1500">
                <a:solidFill>
                  <a:srgbClr val="4B5563"/>
                </a:solidFill>
                <a:highlight>
                  <a:srgbClr val="FFFFFF"/>
                </a:highlight>
                <a:latin typeface="Arial"/>
                <a:ea typeface="Arial"/>
                <a:cs typeface="Arial"/>
                <a:sym typeface="Arial"/>
              </a:rPr>
              <a:t>DistilBERT (</a:t>
            </a:r>
            <a:r>
              <a:rPr i="1" lang="en" sz="1500">
                <a:solidFill>
                  <a:srgbClr val="202124"/>
                </a:solidFill>
                <a:highlight>
                  <a:srgbClr val="FFFFFE"/>
                </a:highlight>
                <a:latin typeface="Arial"/>
                <a:ea typeface="Arial"/>
                <a:cs typeface="Arial"/>
                <a:sym typeface="Arial"/>
              </a:rPr>
              <a:t>distilbert-base-uncased</a:t>
            </a:r>
            <a:r>
              <a:rPr b="1" i="1" lang="en" sz="1500">
                <a:solidFill>
                  <a:srgbClr val="4B5563"/>
                </a:solidFill>
                <a:highlight>
                  <a:srgbClr val="FFFFFF"/>
                </a:highlight>
                <a:latin typeface="Arial"/>
                <a:ea typeface="Arial"/>
                <a:cs typeface="Arial"/>
                <a:sym typeface="Arial"/>
              </a:rPr>
              <a:t>)</a:t>
            </a:r>
            <a:endParaRPr b="1" i="1" sz="1500">
              <a:solidFill>
                <a:srgbClr val="292929"/>
              </a:solidFill>
              <a:highlight>
                <a:srgbClr val="FFFFFF"/>
              </a:highlight>
              <a:latin typeface="Arial"/>
              <a:ea typeface="Arial"/>
              <a:cs typeface="Arial"/>
              <a:sym typeface="Arial"/>
            </a:endParaRPr>
          </a:p>
          <a:p>
            <a:pPr indent="0" lvl="0" marL="0" rtl="0" algn="l">
              <a:lnSpc>
                <a:spcPct val="150000"/>
              </a:lnSpc>
              <a:spcBef>
                <a:spcPts val="0"/>
              </a:spcBef>
              <a:spcAft>
                <a:spcPts val="0"/>
              </a:spcAft>
              <a:buNone/>
            </a:pPr>
            <a:r>
              <a:rPr lang="en" sz="1500">
                <a:solidFill>
                  <a:srgbClr val="1E1E1E"/>
                </a:solidFill>
                <a:highlight>
                  <a:srgbClr val="FFFFFF"/>
                </a:highlight>
                <a:latin typeface="Arial"/>
                <a:ea typeface="Arial"/>
                <a:cs typeface="Arial"/>
                <a:sym typeface="Arial"/>
              </a:rPr>
              <a:t>DistilBERT is a transformers model, smaller and faster than BERT, which was pretrained on the same corpus in a self-supervised fashion, using the BERT base model as a teacher.</a:t>
            </a:r>
            <a:r>
              <a:rPr lang="en" sz="1500">
                <a:solidFill>
                  <a:srgbClr val="1E1E1E"/>
                </a:solidFill>
                <a:highlight>
                  <a:srgbClr val="FFFFFF"/>
                </a:highlight>
                <a:latin typeface="Roboto"/>
                <a:ea typeface="Roboto"/>
                <a:cs typeface="Roboto"/>
                <a:sym typeface="Roboto"/>
              </a:rPr>
              <a:t>This model is uncased: it does not make a difference between english and English.</a:t>
            </a:r>
            <a:endParaRPr sz="1500">
              <a:solidFill>
                <a:srgbClr val="1E1E1E"/>
              </a:solidFill>
              <a:highlight>
                <a:srgbClr val="FFFFFF"/>
              </a:highlight>
              <a:latin typeface="Arial"/>
              <a:ea typeface="Arial"/>
              <a:cs typeface="Arial"/>
              <a:sym typeface="Arial"/>
            </a:endParaRPr>
          </a:p>
          <a:p>
            <a:pPr indent="0" lvl="0" marL="0" rtl="0" algn="l">
              <a:lnSpc>
                <a:spcPct val="150000"/>
              </a:lnSpc>
              <a:spcBef>
                <a:spcPts val="0"/>
              </a:spcBef>
              <a:spcAft>
                <a:spcPts val="0"/>
              </a:spcAft>
              <a:buNone/>
            </a:pPr>
            <a:r>
              <a:t/>
            </a:r>
            <a:endParaRPr sz="1500">
              <a:solidFill>
                <a:srgbClr val="4B5563"/>
              </a:solidFill>
              <a:highlight>
                <a:srgbClr val="FFFFFF"/>
              </a:highlight>
              <a:latin typeface="Arial"/>
              <a:ea typeface="Arial"/>
              <a:cs typeface="Arial"/>
              <a:sym typeface="Arial"/>
            </a:endParaRPr>
          </a:p>
          <a:p>
            <a:pPr indent="0" lvl="0" marL="0" rtl="0" algn="l">
              <a:lnSpc>
                <a:spcPct val="150000"/>
              </a:lnSpc>
              <a:spcBef>
                <a:spcPts val="0"/>
              </a:spcBef>
              <a:spcAft>
                <a:spcPts val="0"/>
              </a:spcAft>
              <a:buNone/>
            </a:pPr>
            <a:r>
              <a:rPr lang="en" sz="1500">
                <a:solidFill>
                  <a:srgbClr val="222222"/>
                </a:solidFill>
                <a:highlight>
                  <a:srgbClr val="FFFFFF"/>
                </a:highlight>
                <a:latin typeface="Arial"/>
                <a:ea typeface="Arial"/>
                <a:cs typeface="Arial"/>
                <a:sym typeface="Arial"/>
              </a:rPr>
              <a:t>In </a:t>
            </a:r>
            <a:r>
              <a:rPr lang="en" sz="1500">
                <a:solidFill>
                  <a:srgbClr val="1E1E1E"/>
                </a:solidFill>
                <a:highlight>
                  <a:schemeClr val="lt1"/>
                </a:highlight>
                <a:latin typeface="Arial"/>
                <a:ea typeface="Arial"/>
                <a:cs typeface="Arial"/>
                <a:sym typeface="Arial"/>
              </a:rPr>
              <a:t>DistilBERT, </a:t>
            </a:r>
            <a:r>
              <a:rPr lang="en" sz="1500">
                <a:solidFill>
                  <a:srgbClr val="222222"/>
                </a:solidFill>
                <a:highlight>
                  <a:srgbClr val="FFFFFF"/>
                </a:highlight>
                <a:latin typeface="Arial"/>
                <a:ea typeface="Arial"/>
                <a:cs typeface="Arial"/>
                <a:sym typeface="Arial"/>
              </a:rPr>
              <a:t>t</a:t>
            </a:r>
            <a:r>
              <a:rPr lang="en" sz="1500">
                <a:solidFill>
                  <a:srgbClr val="222222"/>
                </a:solidFill>
                <a:highlight>
                  <a:srgbClr val="FFFFFF"/>
                </a:highlight>
                <a:latin typeface="Arial"/>
                <a:ea typeface="Arial"/>
                <a:cs typeface="Arial"/>
                <a:sym typeface="Arial"/>
              </a:rPr>
              <a:t>he size of a BERT model is reduced by 40% via knowledge distillation during the pre-training phase while 97% of its language understanding abilities is retained. It is also 60% faster.</a:t>
            </a:r>
            <a:endParaRPr sz="1500">
              <a:solidFill>
                <a:srgbClr val="4B5563"/>
              </a:solidFill>
              <a:highlight>
                <a:srgbClr val="FFFFFF"/>
              </a:highlight>
              <a:latin typeface="Arial"/>
              <a:ea typeface="Arial"/>
              <a:cs typeface="Arial"/>
              <a:sym typeface="Arial"/>
            </a:endParaRPr>
          </a:p>
        </p:txBody>
      </p:sp>
      <p:sp>
        <p:nvSpPr>
          <p:cNvPr id="132" name="Google Shape;132;p17"/>
          <p:cNvSpPr txBox="1"/>
          <p:nvPr>
            <p:ph type="title"/>
          </p:nvPr>
        </p:nvSpPr>
        <p:spPr>
          <a:xfrm>
            <a:off x="198900" y="4974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701C7F"/>
                </a:solidFill>
                <a:latin typeface="Bree Serif"/>
                <a:ea typeface="Bree Serif"/>
                <a:cs typeface="Bree Serif"/>
                <a:sym typeface="Bree Serif"/>
              </a:rPr>
              <a:t>Hugging Face transformers</a:t>
            </a:r>
            <a:endParaRPr>
              <a:solidFill>
                <a:srgbClr val="701C7F"/>
              </a:solidFill>
              <a:latin typeface="Bree Serif"/>
              <a:ea typeface="Bree Serif"/>
              <a:cs typeface="Bree Serif"/>
              <a:sym typeface="Bree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274100" y="96625"/>
            <a:ext cx="8628000" cy="59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701C7F"/>
                </a:solidFill>
                <a:latin typeface="Bree Serif"/>
                <a:ea typeface="Bree Serif"/>
                <a:cs typeface="Bree Serif"/>
                <a:sym typeface="Bree Serif"/>
              </a:rPr>
              <a:t>Process Flow Chart</a:t>
            </a:r>
            <a:endParaRPr/>
          </a:p>
        </p:txBody>
      </p:sp>
      <p:pic>
        <p:nvPicPr>
          <p:cNvPr id="138" name="Google Shape;138;p18"/>
          <p:cNvPicPr preferRelativeResize="0"/>
          <p:nvPr/>
        </p:nvPicPr>
        <p:blipFill>
          <a:blip r:embed="rId3">
            <a:alphaModFix/>
          </a:blip>
          <a:stretch>
            <a:fillRect/>
          </a:stretch>
        </p:blipFill>
        <p:spPr>
          <a:xfrm>
            <a:off x="342000" y="693325"/>
            <a:ext cx="8494977" cy="4145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sp>
        <p:nvSpPr>
          <p:cNvPr id="143" name="Google Shape;143;p19"/>
          <p:cNvSpPr/>
          <p:nvPr/>
        </p:nvSpPr>
        <p:spPr>
          <a:xfrm>
            <a:off x="0" y="81500"/>
            <a:ext cx="1760700" cy="293400"/>
          </a:xfrm>
          <a:prstGeom prst="homePlate">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9"/>
          <p:cNvSpPr/>
          <p:nvPr/>
        </p:nvSpPr>
        <p:spPr>
          <a:xfrm>
            <a:off x="1685350" y="81500"/>
            <a:ext cx="2046000" cy="293400"/>
          </a:xfrm>
          <a:prstGeom prst="chevron">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9"/>
          <p:cNvSpPr/>
          <p:nvPr/>
        </p:nvSpPr>
        <p:spPr>
          <a:xfrm>
            <a:off x="3655500" y="81500"/>
            <a:ext cx="2046000" cy="293400"/>
          </a:xfrm>
          <a:prstGeom prst="chevron">
            <a:avLst>
              <a:gd fmla="val 50000" name="adj"/>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9"/>
          <p:cNvSpPr/>
          <p:nvPr/>
        </p:nvSpPr>
        <p:spPr>
          <a:xfrm>
            <a:off x="5625600" y="81500"/>
            <a:ext cx="2046000" cy="293400"/>
          </a:xfrm>
          <a:prstGeom prst="chevron">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9"/>
          <p:cNvSpPr/>
          <p:nvPr/>
        </p:nvSpPr>
        <p:spPr>
          <a:xfrm>
            <a:off x="7596300" y="81500"/>
            <a:ext cx="1691700" cy="293400"/>
          </a:xfrm>
          <a:prstGeom prst="chevron">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9"/>
          <p:cNvSpPr txBox="1"/>
          <p:nvPr/>
        </p:nvSpPr>
        <p:spPr>
          <a:xfrm>
            <a:off x="63400" y="66650"/>
            <a:ext cx="1585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latin typeface="Comfortaa"/>
                <a:ea typeface="Comfortaa"/>
                <a:cs typeface="Comfortaa"/>
                <a:sym typeface="Comfortaa"/>
              </a:rPr>
              <a:t>Context</a:t>
            </a:r>
            <a:endParaRPr b="1" sz="1100">
              <a:latin typeface="Comfortaa"/>
              <a:ea typeface="Comfortaa"/>
              <a:cs typeface="Comfortaa"/>
              <a:sym typeface="Comfortaa"/>
            </a:endParaRPr>
          </a:p>
        </p:txBody>
      </p:sp>
      <p:sp>
        <p:nvSpPr>
          <p:cNvPr id="149" name="Google Shape;149;p19"/>
          <p:cNvSpPr txBox="1"/>
          <p:nvPr/>
        </p:nvSpPr>
        <p:spPr>
          <a:xfrm>
            <a:off x="1970550" y="43550"/>
            <a:ext cx="1475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Comfortaa"/>
                <a:ea typeface="Comfortaa"/>
                <a:cs typeface="Comfortaa"/>
                <a:sym typeface="Comfortaa"/>
              </a:rPr>
              <a:t>Dataset</a:t>
            </a:r>
            <a:endParaRPr b="1" sz="1200">
              <a:latin typeface="Comfortaa"/>
              <a:ea typeface="Comfortaa"/>
              <a:cs typeface="Comfortaa"/>
              <a:sym typeface="Comfortaa"/>
            </a:endParaRPr>
          </a:p>
        </p:txBody>
      </p:sp>
      <p:sp>
        <p:nvSpPr>
          <p:cNvPr id="150" name="Google Shape;150;p19"/>
          <p:cNvSpPr txBox="1"/>
          <p:nvPr/>
        </p:nvSpPr>
        <p:spPr>
          <a:xfrm>
            <a:off x="4058013" y="43550"/>
            <a:ext cx="1918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Comfortaa"/>
                <a:ea typeface="Comfortaa"/>
                <a:cs typeface="Comfortaa"/>
                <a:sym typeface="Comfortaa"/>
              </a:rPr>
              <a:t>Modeling</a:t>
            </a:r>
            <a:endParaRPr b="1" sz="1200">
              <a:latin typeface="Comfortaa"/>
              <a:ea typeface="Comfortaa"/>
              <a:cs typeface="Comfortaa"/>
              <a:sym typeface="Comfortaa"/>
            </a:endParaRPr>
          </a:p>
        </p:txBody>
      </p:sp>
      <p:sp>
        <p:nvSpPr>
          <p:cNvPr id="151" name="Google Shape;151;p19"/>
          <p:cNvSpPr txBox="1"/>
          <p:nvPr/>
        </p:nvSpPr>
        <p:spPr>
          <a:xfrm>
            <a:off x="6184013" y="43550"/>
            <a:ext cx="1204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Comfortaa"/>
                <a:ea typeface="Comfortaa"/>
                <a:cs typeface="Comfortaa"/>
                <a:sym typeface="Comfortaa"/>
              </a:rPr>
              <a:t>Results</a:t>
            </a:r>
            <a:endParaRPr b="1" sz="1200">
              <a:latin typeface="Comfortaa"/>
              <a:ea typeface="Comfortaa"/>
              <a:cs typeface="Comfortaa"/>
              <a:sym typeface="Comfortaa"/>
            </a:endParaRPr>
          </a:p>
        </p:txBody>
      </p:sp>
      <p:sp>
        <p:nvSpPr>
          <p:cNvPr id="152" name="Google Shape;152;p19"/>
          <p:cNvSpPr txBox="1"/>
          <p:nvPr/>
        </p:nvSpPr>
        <p:spPr>
          <a:xfrm>
            <a:off x="7887975" y="43550"/>
            <a:ext cx="147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Comfortaa"/>
                <a:ea typeface="Comfortaa"/>
                <a:cs typeface="Comfortaa"/>
                <a:sym typeface="Comfortaa"/>
              </a:rPr>
              <a:t>Conclusion</a:t>
            </a:r>
            <a:endParaRPr b="1" sz="1200">
              <a:latin typeface="Comfortaa"/>
              <a:ea typeface="Comfortaa"/>
              <a:cs typeface="Comfortaa"/>
              <a:sym typeface="Comfortaa"/>
            </a:endParaRPr>
          </a:p>
        </p:txBody>
      </p:sp>
      <p:sp>
        <p:nvSpPr>
          <p:cNvPr id="153" name="Google Shape;153;p19"/>
          <p:cNvSpPr txBox="1"/>
          <p:nvPr>
            <p:ph idx="1" type="body"/>
          </p:nvPr>
        </p:nvSpPr>
        <p:spPr>
          <a:xfrm>
            <a:off x="311700" y="1266325"/>
            <a:ext cx="8520600" cy="34989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rgbClr val="292929"/>
              </a:buClr>
              <a:buSzPts val="1500"/>
              <a:buFont typeface="Arial"/>
              <a:buChar char="●"/>
            </a:pPr>
            <a:r>
              <a:rPr lang="en" sz="1500">
                <a:solidFill>
                  <a:srgbClr val="292929"/>
                </a:solidFill>
                <a:highlight>
                  <a:srgbClr val="FFFFFF"/>
                </a:highlight>
                <a:latin typeface="Arial"/>
                <a:ea typeface="Arial"/>
                <a:cs typeface="Arial"/>
                <a:sym typeface="Arial"/>
              </a:rPr>
              <a:t>E</a:t>
            </a:r>
            <a:r>
              <a:rPr lang="en" sz="1500">
                <a:solidFill>
                  <a:srgbClr val="292929"/>
                </a:solidFill>
                <a:highlight>
                  <a:srgbClr val="FFFFFF"/>
                </a:highlight>
                <a:latin typeface="Arial"/>
                <a:ea typeface="Arial"/>
                <a:cs typeface="Arial"/>
                <a:sym typeface="Arial"/>
              </a:rPr>
              <a:t>xtract tokens and map tags from training dataset</a:t>
            </a:r>
            <a:endParaRPr sz="1500">
              <a:solidFill>
                <a:srgbClr val="292929"/>
              </a:solidFill>
              <a:highlight>
                <a:srgbClr val="FFFFFF"/>
              </a:highlight>
              <a:latin typeface="Arial"/>
              <a:ea typeface="Arial"/>
              <a:cs typeface="Arial"/>
              <a:sym typeface="Arial"/>
            </a:endParaRPr>
          </a:p>
          <a:p>
            <a:pPr indent="-323850" lvl="1" marL="914400" rtl="0" algn="l">
              <a:lnSpc>
                <a:spcPct val="150000"/>
              </a:lnSpc>
              <a:spcBef>
                <a:spcPts val="0"/>
              </a:spcBef>
              <a:spcAft>
                <a:spcPts val="0"/>
              </a:spcAft>
              <a:buClr>
                <a:srgbClr val="292929"/>
              </a:buClr>
              <a:buSzPts val="1500"/>
              <a:buFont typeface="Arial"/>
              <a:buChar char="○"/>
            </a:pPr>
            <a:r>
              <a:rPr lang="en" sz="1500">
                <a:solidFill>
                  <a:srgbClr val="292929"/>
                </a:solidFill>
                <a:highlight>
                  <a:srgbClr val="FFFFFF"/>
                </a:highlight>
                <a:latin typeface="Arial"/>
                <a:ea typeface="Arial"/>
                <a:cs typeface="Arial"/>
                <a:sym typeface="Arial"/>
              </a:rPr>
              <a:t>Used BIO scheme of tagging</a:t>
            </a:r>
            <a:endParaRPr sz="1500">
              <a:solidFill>
                <a:srgbClr val="292929"/>
              </a:solidFill>
              <a:highlight>
                <a:srgbClr val="FFFFFF"/>
              </a:highlight>
              <a:latin typeface="Arial"/>
              <a:ea typeface="Arial"/>
              <a:cs typeface="Arial"/>
              <a:sym typeface="Arial"/>
            </a:endParaRPr>
          </a:p>
          <a:p>
            <a:pPr indent="-323850" lvl="2" marL="1371600" rtl="0" algn="l">
              <a:lnSpc>
                <a:spcPct val="150000"/>
              </a:lnSpc>
              <a:spcBef>
                <a:spcPts val="0"/>
              </a:spcBef>
              <a:spcAft>
                <a:spcPts val="0"/>
              </a:spcAft>
              <a:buClr>
                <a:srgbClr val="292929"/>
              </a:buClr>
              <a:buSzPts val="1500"/>
              <a:buFont typeface="Arial"/>
              <a:buChar char="■"/>
            </a:pPr>
            <a:r>
              <a:rPr lang="en" sz="1500">
                <a:solidFill>
                  <a:srgbClr val="292929"/>
                </a:solidFill>
                <a:highlight>
                  <a:srgbClr val="FFFFFF"/>
                </a:highlight>
                <a:latin typeface="Arial"/>
                <a:ea typeface="Arial"/>
                <a:cs typeface="Arial"/>
                <a:sym typeface="Arial"/>
              </a:rPr>
              <a:t>B: Token is start of a named entity (Used only when entity has multiple tokens)</a:t>
            </a:r>
            <a:endParaRPr sz="1500">
              <a:solidFill>
                <a:srgbClr val="292929"/>
              </a:solidFill>
              <a:highlight>
                <a:srgbClr val="FFFFFF"/>
              </a:highlight>
              <a:latin typeface="Arial"/>
              <a:ea typeface="Arial"/>
              <a:cs typeface="Arial"/>
              <a:sym typeface="Arial"/>
            </a:endParaRPr>
          </a:p>
          <a:p>
            <a:pPr indent="-323850" lvl="2" marL="1371600" rtl="0" algn="l">
              <a:lnSpc>
                <a:spcPct val="150000"/>
              </a:lnSpc>
              <a:spcBef>
                <a:spcPts val="0"/>
              </a:spcBef>
              <a:spcAft>
                <a:spcPts val="0"/>
              </a:spcAft>
              <a:buClr>
                <a:srgbClr val="292929"/>
              </a:buClr>
              <a:buSzPts val="1500"/>
              <a:buFont typeface="Arial"/>
              <a:buChar char="■"/>
            </a:pPr>
            <a:r>
              <a:rPr lang="en" sz="1500">
                <a:solidFill>
                  <a:srgbClr val="292929"/>
                </a:solidFill>
                <a:highlight>
                  <a:srgbClr val="FFFFFF"/>
                </a:highlight>
                <a:latin typeface="Arial"/>
                <a:ea typeface="Arial"/>
                <a:cs typeface="Arial"/>
                <a:sym typeface="Arial"/>
              </a:rPr>
              <a:t>I: Token is inside a named entity</a:t>
            </a:r>
            <a:endParaRPr sz="1500">
              <a:solidFill>
                <a:srgbClr val="292929"/>
              </a:solidFill>
              <a:highlight>
                <a:srgbClr val="FFFFFF"/>
              </a:highlight>
              <a:latin typeface="Arial"/>
              <a:ea typeface="Arial"/>
              <a:cs typeface="Arial"/>
              <a:sym typeface="Arial"/>
            </a:endParaRPr>
          </a:p>
          <a:p>
            <a:pPr indent="-323850" lvl="2" marL="1371600" rtl="0" algn="l">
              <a:lnSpc>
                <a:spcPct val="150000"/>
              </a:lnSpc>
              <a:spcBef>
                <a:spcPts val="0"/>
              </a:spcBef>
              <a:spcAft>
                <a:spcPts val="0"/>
              </a:spcAft>
              <a:buClr>
                <a:srgbClr val="292929"/>
              </a:buClr>
              <a:buSzPts val="1500"/>
              <a:buFont typeface="Arial"/>
              <a:buChar char="■"/>
            </a:pPr>
            <a:r>
              <a:rPr lang="en" sz="1500">
                <a:solidFill>
                  <a:srgbClr val="292929"/>
                </a:solidFill>
                <a:highlight>
                  <a:srgbClr val="FFFFFF"/>
                </a:highlight>
                <a:latin typeface="Arial"/>
                <a:ea typeface="Arial"/>
                <a:cs typeface="Arial"/>
                <a:sym typeface="Arial"/>
              </a:rPr>
              <a:t>O: Token is not a named entity</a:t>
            </a:r>
            <a:endParaRPr sz="1500">
              <a:solidFill>
                <a:srgbClr val="292929"/>
              </a:solidFill>
              <a:highlight>
                <a:srgbClr val="FFFFFF"/>
              </a:highlight>
              <a:latin typeface="Arial"/>
              <a:ea typeface="Arial"/>
              <a:cs typeface="Arial"/>
              <a:sym typeface="Arial"/>
            </a:endParaRPr>
          </a:p>
          <a:p>
            <a:pPr indent="0" lvl="0" marL="0" rtl="0" algn="l">
              <a:lnSpc>
                <a:spcPct val="150000"/>
              </a:lnSpc>
              <a:spcBef>
                <a:spcPts val="0"/>
              </a:spcBef>
              <a:spcAft>
                <a:spcPts val="0"/>
              </a:spcAft>
              <a:buNone/>
            </a:pPr>
            <a:r>
              <a:t/>
            </a:r>
            <a:endParaRPr sz="1500">
              <a:solidFill>
                <a:srgbClr val="292929"/>
              </a:solidFill>
              <a:highlight>
                <a:srgbClr val="FFFFFF"/>
              </a:highlight>
              <a:latin typeface="Arial"/>
              <a:ea typeface="Arial"/>
              <a:cs typeface="Arial"/>
              <a:sym typeface="Arial"/>
            </a:endParaRPr>
          </a:p>
          <a:p>
            <a:pPr indent="0" lvl="0" marL="0" rtl="0" algn="l">
              <a:lnSpc>
                <a:spcPct val="150000"/>
              </a:lnSpc>
              <a:spcBef>
                <a:spcPts val="0"/>
              </a:spcBef>
              <a:spcAft>
                <a:spcPts val="0"/>
              </a:spcAft>
              <a:buNone/>
            </a:pPr>
            <a:r>
              <a:t/>
            </a:r>
            <a:endParaRPr sz="1500">
              <a:solidFill>
                <a:srgbClr val="292929"/>
              </a:solidFill>
              <a:highlight>
                <a:srgbClr val="FFFFFF"/>
              </a:highlight>
              <a:latin typeface="Arial"/>
              <a:ea typeface="Arial"/>
              <a:cs typeface="Arial"/>
              <a:sym typeface="Arial"/>
            </a:endParaRPr>
          </a:p>
          <a:p>
            <a:pPr indent="-323850" lvl="0" marL="457200" rtl="0" algn="l">
              <a:lnSpc>
                <a:spcPct val="150000"/>
              </a:lnSpc>
              <a:spcBef>
                <a:spcPts val="0"/>
              </a:spcBef>
              <a:spcAft>
                <a:spcPts val="0"/>
              </a:spcAft>
              <a:buClr>
                <a:srgbClr val="292929"/>
              </a:buClr>
              <a:buSzPts val="1500"/>
              <a:buFont typeface="Arial"/>
              <a:buChar char="●"/>
            </a:pPr>
            <a:r>
              <a:rPr lang="en" sz="1500">
                <a:solidFill>
                  <a:srgbClr val="292929"/>
                </a:solidFill>
                <a:highlight>
                  <a:srgbClr val="FFFFFF"/>
                </a:highlight>
                <a:latin typeface="Arial"/>
                <a:ea typeface="Arial"/>
                <a:cs typeface="Arial"/>
                <a:sym typeface="Arial"/>
              </a:rPr>
              <a:t>Above dataframe is mapped to </a:t>
            </a:r>
            <a:r>
              <a:rPr b="1" lang="en" sz="1500">
                <a:solidFill>
                  <a:srgbClr val="292929"/>
                </a:solidFill>
                <a:highlight>
                  <a:srgbClr val="FFFFFF"/>
                </a:highlight>
                <a:latin typeface="Arial"/>
                <a:ea typeface="Arial"/>
                <a:cs typeface="Arial"/>
                <a:sym typeface="Arial"/>
              </a:rPr>
              <a:t>distilbert-base-uncased tokenizer</a:t>
            </a:r>
            <a:r>
              <a:rPr lang="en" sz="1500">
                <a:solidFill>
                  <a:srgbClr val="292929"/>
                </a:solidFill>
                <a:highlight>
                  <a:srgbClr val="FFFFFF"/>
                </a:highlight>
                <a:latin typeface="Arial"/>
                <a:ea typeface="Arial"/>
                <a:cs typeface="Arial"/>
                <a:sym typeface="Arial"/>
              </a:rPr>
              <a:t> which creates </a:t>
            </a:r>
            <a:r>
              <a:rPr b="1" lang="en" sz="1500">
                <a:solidFill>
                  <a:srgbClr val="292929"/>
                </a:solidFill>
                <a:highlight>
                  <a:srgbClr val="FFFFFF"/>
                </a:highlight>
                <a:latin typeface="Arial"/>
                <a:ea typeface="Arial"/>
                <a:cs typeface="Arial"/>
                <a:sym typeface="Arial"/>
              </a:rPr>
              <a:t>attention masks</a:t>
            </a:r>
            <a:r>
              <a:rPr lang="en" sz="1500">
                <a:solidFill>
                  <a:srgbClr val="292929"/>
                </a:solidFill>
                <a:highlight>
                  <a:srgbClr val="FFFFFF"/>
                </a:highlight>
                <a:latin typeface="Arial"/>
                <a:ea typeface="Arial"/>
                <a:cs typeface="Arial"/>
                <a:sym typeface="Arial"/>
              </a:rPr>
              <a:t> to be used for fine-tuning in next steps</a:t>
            </a:r>
            <a:endParaRPr sz="1500">
              <a:solidFill>
                <a:srgbClr val="292929"/>
              </a:solidFill>
              <a:highlight>
                <a:srgbClr val="FFFFFF"/>
              </a:highlight>
              <a:latin typeface="Arial"/>
              <a:ea typeface="Arial"/>
              <a:cs typeface="Arial"/>
              <a:sym typeface="Arial"/>
            </a:endParaRPr>
          </a:p>
          <a:p>
            <a:pPr indent="0" lvl="0" marL="0" rtl="0" algn="l">
              <a:lnSpc>
                <a:spcPct val="150000"/>
              </a:lnSpc>
              <a:spcBef>
                <a:spcPts val="0"/>
              </a:spcBef>
              <a:spcAft>
                <a:spcPts val="0"/>
              </a:spcAft>
              <a:buNone/>
            </a:pPr>
            <a:r>
              <a:t/>
            </a:r>
            <a:endParaRPr sz="1500">
              <a:solidFill>
                <a:srgbClr val="292929"/>
              </a:solidFill>
              <a:highlight>
                <a:srgbClr val="FFFFFF"/>
              </a:highlight>
              <a:latin typeface="Arial"/>
              <a:ea typeface="Arial"/>
              <a:cs typeface="Arial"/>
              <a:sym typeface="Arial"/>
            </a:endParaRPr>
          </a:p>
        </p:txBody>
      </p:sp>
      <p:sp>
        <p:nvSpPr>
          <p:cNvPr id="154" name="Google Shape;154;p19"/>
          <p:cNvSpPr txBox="1"/>
          <p:nvPr>
            <p:ph type="title"/>
          </p:nvPr>
        </p:nvSpPr>
        <p:spPr>
          <a:xfrm>
            <a:off x="198900" y="4974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701C7F"/>
                </a:solidFill>
                <a:latin typeface="Bree Serif"/>
                <a:ea typeface="Bree Serif"/>
                <a:cs typeface="Bree Serif"/>
                <a:sym typeface="Bree Serif"/>
              </a:rPr>
              <a:t>Tokenization and Prep-processing</a:t>
            </a:r>
            <a:endParaRPr>
              <a:solidFill>
                <a:srgbClr val="701C7F"/>
              </a:solidFill>
              <a:latin typeface="Bree Serif"/>
              <a:ea typeface="Bree Serif"/>
              <a:cs typeface="Bree Serif"/>
              <a:sym typeface="Bree Serif"/>
            </a:endParaRPr>
          </a:p>
        </p:txBody>
      </p:sp>
      <p:pic>
        <p:nvPicPr>
          <p:cNvPr id="155" name="Google Shape;155;p19"/>
          <p:cNvPicPr preferRelativeResize="0"/>
          <p:nvPr/>
        </p:nvPicPr>
        <p:blipFill>
          <a:blip r:embed="rId3">
            <a:alphaModFix/>
          </a:blip>
          <a:stretch>
            <a:fillRect/>
          </a:stretch>
        </p:blipFill>
        <p:spPr>
          <a:xfrm>
            <a:off x="1362474" y="3006399"/>
            <a:ext cx="4428549" cy="640600"/>
          </a:xfrm>
          <a:prstGeom prst="rect">
            <a:avLst/>
          </a:prstGeom>
          <a:noFill/>
          <a:ln>
            <a:noFill/>
          </a:ln>
        </p:spPr>
      </p:pic>
      <p:sp>
        <p:nvSpPr>
          <p:cNvPr id="156" name="Google Shape;156;p19"/>
          <p:cNvSpPr txBox="1"/>
          <p:nvPr/>
        </p:nvSpPr>
        <p:spPr>
          <a:xfrm>
            <a:off x="0" y="0"/>
            <a:ext cx="3000000" cy="346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20"/>
          <p:cNvSpPr/>
          <p:nvPr/>
        </p:nvSpPr>
        <p:spPr>
          <a:xfrm>
            <a:off x="0" y="81500"/>
            <a:ext cx="1760700" cy="293400"/>
          </a:xfrm>
          <a:prstGeom prst="homePlate">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p:nvPr/>
        </p:nvSpPr>
        <p:spPr>
          <a:xfrm>
            <a:off x="1685350" y="81500"/>
            <a:ext cx="2046000" cy="293400"/>
          </a:xfrm>
          <a:prstGeom prst="chevron">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0"/>
          <p:cNvSpPr/>
          <p:nvPr/>
        </p:nvSpPr>
        <p:spPr>
          <a:xfrm>
            <a:off x="3655500" y="81500"/>
            <a:ext cx="2046000" cy="293400"/>
          </a:xfrm>
          <a:prstGeom prst="chevron">
            <a:avLst>
              <a:gd fmla="val 50000" name="adj"/>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0"/>
          <p:cNvSpPr/>
          <p:nvPr/>
        </p:nvSpPr>
        <p:spPr>
          <a:xfrm>
            <a:off x="5625600" y="81500"/>
            <a:ext cx="2046000" cy="293400"/>
          </a:xfrm>
          <a:prstGeom prst="chevron">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a:off x="7596300" y="81500"/>
            <a:ext cx="1691700" cy="293400"/>
          </a:xfrm>
          <a:prstGeom prst="chevron">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txBox="1"/>
          <p:nvPr/>
        </p:nvSpPr>
        <p:spPr>
          <a:xfrm>
            <a:off x="63400" y="66650"/>
            <a:ext cx="1585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latin typeface="Comfortaa"/>
                <a:ea typeface="Comfortaa"/>
                <a:cs typeface="Comfortaa"/>
                <a:sym typeface="Comfortaa"/>
              </a:rPr>
              <a:t>Context</a:t>
            </a:r>
            <a:endParaRPr b="1" sz="1100">
              <a:latin typeface="Comfortaa"/>
              <a:ea typeface="Comfortaa"/>
              <a:cs typeface="Comfortaa"/>
              <a:sym typeface="Comfortaa"/>
            </a:endParaRPr>
          </a:p>
        </p:txBody>
      </p:sp>
      <p:sp>
        <p:nvSpPr>
          <p:cNvPr id="167" name="Google Shape;167;p20"/>
          <p:cNvSpPr txBox="1"/>
          <p:nvPr/>
        </p:nvSpPr>
        <p:spPr>
          <a:xfrm>
            <a:off x="1970550" y="43550"/>
            <a:ext cx="1475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Comfortaa"/>
                <a:ea typeface="Comfortaa"/>
                <a:cs typeface="Comfortaa"/>
                <a:sym typeface="Comfortaa"/>
              </a:rPr>
              <a:t>Dataset</a:t>
            </a:r>
            <a:endParaRPr b="1" sz="1200">
              <a:latin typeface="Comfortaa"/>
              <a:ea typeface="Comfortaa"/>
              <a:cs typeface="Comfortaa"/>
              <a:sym typeface="Comfortaa"/>
            </a:endParaRPr>
          </a:p>
        </p:txBody>
      </p:sp>
      <p:sp>
        <p:nvSpPr>
          <p:cNvPr id="168" name="Google Shape;168;p20"/>
          <p:cNvSpPr txBox="1"/>
          <p:nvPr/>
        </p:nvSpPr>
        <p:spPr>
          <a:xfrm>
            <a:off x="4058013" y="43550"/>
            <a:ext cx="1918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Comfortaa"/>
                <a:ea typeface="Comfortaa"/>
                <a:cs typeface="Comfortaa"/>
                <a:sym typeface="Comfortaa"/>
              </a:rPr>
              <a:t>Modeling</a:t>
            </a:r>
            <a:endParaRPr b="1" sz="1200">
              <a:latin typeface="Comfortaa"/>
              <a:ea typeface="Comfortaa"/>
              <a:cs typeface="Comfortaa"/>
              <a:sym typeface="Comfortaa"/>
            </a:endParaRPr>
          </a:p>
        </p:txBody>
      </p:sp>
      <p:sp>
        <p:nvSpPr>
          <p:cNvPr id="169" name="Google Shape;169;p20"/>
          <p:cNvSpPr txBox="1"/>
          <p:nvPr/>
        </p:nvSpPr>
        <p:spPr>
          <a:xfrm>
            <a:off x="6184013" y="43550"/>
            <a:ext cx="1204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Comfortaa"/>
                <a:ea typeface="Comfortaa"/>
                <a:cs typeface="Comfortaa"/>
                <a:sym typeface="Comfortaa"/>
              </a:rPr>
              <a:t>Results</a:t>
            </a:r>
            <a:endParaRPr b="1" sz="1200">
              <a:latin typeface="Comfortaa"/>
              <a:ea typeface="Comfortaa"/>
              <a:cs typeface="Comfortaa"/>
              <a:sym typeface="Comfortaa"/>
            </a:endParaRPr>
          </a:p>
        </p:txBody>
      </p:sp>
      <p:sp>
        <p:nvSpPr>
          <p:cNvPr id="170" name="Google Shape;170;p20"/>
          <p:cNvSpPr txBox="1"/>
          <p:nvPr/>
        </p:nvSpPr>
        <p:spPr>
          <a:xfrm>
            <a:off x="7887975" y="43550"/>
            <a:ext cx="147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Comfortaa"/>
                <a:ea typeface="Comfortaa"/>
                <a:cs typeface="Comfortaa"/>
                <a:sym typeface="Comfortaa"/>
              </a:rPr>
              <a:t>Conclusion</a:t>
            </a:r>
            <a:endParaRPr b="1" sz="1200">
              <a:latin typeface="Comfortaa"/>
              <a:ea typeface="Comfortaa"/>
              <a:cs typeface="Comfortaa"/>
              <a:sym typeface="Comfortaa"/>
            </a:endParaRPr>
          </a:p>
        </p:txBody>
      </p:sp>
      <p:sp>
        <p:nvSpPr>
          <p:cNvPr id="171" name="Google Shape;171;p20"/>
          <p:cNvSpPr txBox="1"/>
          <p:nvPr>
            <p:ph idx="1" type="body"/>
          </p:nvPr>
        </p:nvSpPr>
        <p:spPr>
          <a:xfrm>
            <a:off x="311700" y="1266325"/>
            <a:ext cx="8520600" cy="34989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rgbClr val="292929"/>
              </a:buClr>
              <a:buSzPts val="1500"/>
              <a:buFont typeface="Arial"/>
              <a:buChar char="●"/>
            </a:pPr>
            <a:r>
              <a:rPr lang="en" sz="1500">
                <a:solidFill>
                  <a:srgbClr val="292929"/>
                </a:solidFill>
                <a:highlight>
                  <a:srgbClr val="FFFFFF"/>
                </a:highlight>
                <a:latin typeface="Arial"/>
                <a:ea typeface="Arial"/>
                <a:cs typeface="Arial"/>
                <a:sym typeface="Arial"/>
              </a:rPr>
              <a:t>Used </a:t>
            </a:r>
            <a:r>
              <a:rPr lang="en" sz="1500" u="sng">
                <a:solidFill>
                  <a:schemeClr val="hlink"/>
                </a:solidFill>
                <a:highlight>
                  <a:srgbClr val="FFFFFF"/>
                </a:highlight>
                <a:latin typeface="Arial"/>
                <a:ea typeface="Arial"/>
                <a:cs typeface="Arial"/>
                <a:sym typeface="Arial"/>
                <a:hlinkClick r:id="rId3"/>
              </a:rPr>
              <a:t>distilbert-case-uncased</a:t>
            </a:r>
            <a:r>
              <a:rPr lang="en" sz="1500">
                <a:solidFill>
                  <a:srgbClr val="292929"/>
                </a:solidFill>
                <a:highlight>
                  <a:srgbClr val="FFFFFF"/>
                </a:highlight>
                <a:latin typeface="Arial"/>
                <a:ea typeface="Arial"/>
                <a:cs typeface="Arial"/>
                <a:sym typeface="Arial"/>
              </a:rPr>
              <a:t> </a:t>
            </a:r>
            <a:r>
              <a:rPr lang="en" sz="1500">
                <a:solidFill>
                  <a:srgbClr val="292929"/>
                </a:solidFill>
                <a:highlight>
                  <a:srgbClr val="FFFFFF"/>
                </a:highlight>
                <a:latin typeface="Arial"/>
                <a:ea typeface="Arial"/>
                <a:cs typeface="Arial"/>
                <a:sym typeface="Arial"/>
              </a:rPr>
              <a:t>model using “AutoModelTokenClassification” class</a:t>
            </a:r>
            <a:endParaRPr sz="1500">
              <a:solidFill>
                <a:srgbClr val="292929"/>
              </a:solidFill>
              <a:highlight>
                <a:srgbClr val="FFFFFF"/>
              </a:highlight>
              <a:latin typeface="Arial"/>
              <a:ea typeface="Arial"/>
              <a:cs typeface="Arial"/>
              <a:sym typeface="Arial"/>
            </a:endParaRPr>
          </a:p>
          <a:p>
            <a:pPr indent="-323850" lvl="0" marL="457200" rtl="0" algn="l">
              <a:lnSpc>
                <a:spcPct val="150000"/>
              </a:lnSpc>
              <a:spcBef>
                <a:spcPts val="0"/>
              </a:spcBef>
              <a:spcAft>
                <a:spcPts val="0"/>
              </a:spcAft>
              <a:buClr>
                <a:srgbClr val="292929"/>
              </a:buClr>
              <a:buSzPts val="1500"/>
              <a:buFont typeface="Arial"/>
              <a:buChar char="●"/>
            </a:pPr>
            <a:r>
              <a:rPr lang="en" sz="1500">
                <a:solidFill>
                  <a:srgbClr val="292929"/>
                </a:solidFill>
                <a:highlight>
                  <a:srgbClr val="FFFFFF"/>
                </a:highlight>
                <a:latin typeface="Arial"/>
                <a:ea typeface="Arial"/>
                <a:cs typeface="Arial"/>
                <a:sym typeface="Arial"/>
              </a:rPr>
              <a:t>Used “DataCollatorForTokenClassification” for collating data for NER task</a:t>
            </a:r>
            <a:endParaRPr sz="1500">
              <a:solidFill>
                <a:srgbClr val="292929"/>
              </a:solidFill>
              <a:highlight>
                <a:srgbClr val="FFFFFF"/>
              </a:highlight>
              <a:latin typeface="Arial"/>
              <a:ea typeface="Arial"/>
              <a:cs typeface="Arial"/>
              <a:sym typeface="Arial"/>
            </a:endParaRPr>
          </a:p>
          <a:p>
            <a:pPr indent="-323850" lvl="0" marL="457200" rtl="0" algn="l">
              <a:lnSpc>
                <a:spcPct val="150000"/>
              </a:lnSpc>
              <a:spcBef>
                <a:spcPts val="0"/>
              </a:spcBef>
              <a:spcAft>
                <a:spcPts val="0"/>
              </a:spcAft>
              <a:buClr>
                <a:srgbClr val="292929"/>
              </a:buClr>
              <a:buSzPts val="1500"/>
              <a:buFont typeface="Arial"/>
              <a:buChar char="●"/>
            </a:pPr>
            <a:r>
              <a:rPr lang="en" sz="1500">
                <a:solidFill>
                  <a:srgbClr val="292929"/>
                </a:solidFill>
                <a:highlight>
                  <a:srgbClr val="FFFFFF"/>
                </a:highlight>
                <a:latin typeface="Arial"/>
                <a:ea typeface="Arial"/>
                <a:cs typeface="Arial"/>
                <a:sym typeface="Arial"/>
              </a:rPr>
              <a:t>Used “Trainer” class for fine-tuning with UN transcripts</a:t>
            </a:r>
            <a:endParaRPr sz="1500">
              <a:solidFill>
                <a:srgbClr val="292929"/>
              </a:solidFill>
              <a:highlight>
                <a:srgbClr val="FFFFFF"/>
              </a:highlight>
              <a:latin typeface="Arial"/>
              <a:ea typeface="Arial"/>
              <a:cs typeface="Arial"/>
              <a:sym typeface="Arial"/>
            </a:endParaRPr>
          </a:p>
          <a:p>
            <a:pPr indent="-323850" lvl="0" marL="457200" rtl="0" algn="l">
              <a:lnSpc>
                <a:spcPct val="150000"/>
              </a:lnSpc>
              <a:spcBef>
                <a:spcPts val="0"/>
              </a:spcBef>
              <a:spcAft>
                <a:spcPts val="0"/>
              </a:spcAft>
              <a:buClr>
                <a:srgbClr val="292929"/>
              </a:buClr>
              <a:buSzPts val="1500"/>
              <a:buFont typeface="Arial"/>
              <a:buChar char="●"/>
            </a:pPr>
            <a:r>
              <a:rPr lang="en" sz="1500">
                <a:solidFill>
                  <a:srgbClr val="292929"/>
                </a:solidFill>
                <a:highlight>
                  <a:srgbClr val="FFFFFF"/>
                </a:highlight>
                <a:latin typeface="Arial"/>
                <a:ea typeface="Arial"/>
                <a:cs typeface="Arial"/>
                <a:sym typeface="Arial"/>
              </a:rPr>
              <a:t>Optimize </a:t>
            </a:r>
            <a:r>
              <a:rPr lang="en" sz="1500">
                <a:solidFill>
                  <a:srgbClr val="292929"/>
                </a:solidFill>
                <a:highlight>
                  <a:schemeClr val="lt1"/>
                </a:highlight>
                <a:latin typeface="Arial"/>
                <a:ea typeface="Arial"/>
                <a:cs typeface="Arial"/>
                <a:sym typeface="Arial"/>
              </a:rPr>
              <a:t>hyper-parameters </a:t>
            </a:r>
            <a:r>
              <a:rPr lang="en" sz="1500">
                <a:solidFill>
                  <a:srgbClr val="292929"/>
                </a:solidFill>
                <a:highlight>
                  <a:srgbClr val="FFFFFF"/>
                </a:highlight>
                <a:latin typeface="Arial"/>
                <a:ea typeface="Arial"/>
                <a:cs typeface="Arial"/>
                <a:sym typeface="Arial"/>
              </a:rPr>
              <a:t>using </a:t>
            </a:r>
            <a:r>
              <a:rPr lang="en" sz="1500" u="sng">
                <a:solidFill>
                  <a:schemeClr val="hlink"/>
                </a:solidFill>
                <a:highlight>
                  <a:srgbClr val="FFFFFF"/>
                </a:highlight>
                <a:latin typeface="Arial"/>
                <a:ea typeface="Arial"/>
                <a:cs typeface="Arial"/>
                <a:sym typeface="Arial"/>
                <a:hlinkClick r:id="rId4"/>
              </a:rPr>
              <a:t>Ray Tune</a:t>
            </a:r>
            <a:r>
              <a:rPr lang="en" sz="1500">
                <a:solidFill>
                  <a:srgbClr val="292929"/>
                </a:solidFill>
                <a:highlight>
                  <a:srgbClr val="FFFFFF"/>
                </a:highlight>
                <a:latin typeface="Arial"/>
                <a:ea typeface="Arial"/>
                <a:cs typeface="Arial"/>
                <a:sym typeface="Arial"/>
              </a:rPr>
              <a:t> GridSearch</a:t>
            </a:r>
            <a:endParaRPr sz="1500">
              <a:solidFill>
                <a:srgbClr val="292929"/>
              </a:solidFill>
              <a:highlight>
                <a:srgbClr val="FFFFFF"/>
              </a:highlight>
              <a:latin typeface="Arial"/>
              <a:ea typeface="Arial"/>
              <a:cs typeface="Arial"/>
              <a:sym typeface="Arial"/>
            </a:endParaRPr>
          </a:p>
          <a:p>
            <a:pPr indent="-323850" lvl="1" marL="914400" rtl="0" algn="l">
              <a:lnSpc>
                <a:spcPct val="150000"/>
              </a:lnSpc>
              <a:spcBef>
                <a:spcPts val="0"/>
              </a:spcBef>
              <a:spcAft>
                <a:spcPts val="0"/>
              </a:spcAft>
              <a:buClr>
                <a:srgbClr val="292929"/>
              </a:buClr>
              <a:buSzPts val="1500"/>
              <a:buFont typeface="Arial"/>
              <a:buChar char="○"/>
            </a:pPr>
            <a:r>
              <a:rPr lang="en" sz="1500">
                <a:solidFill>
                  <a:srgbClr val="292929"/>
                </a:solidFill>
                <a:highlight>
                  <a:srgbClr val="FFFFFF"/>
                </a:highlight>
                <a:latin typeface="Arial"/>
                <a:ea typeface="Arial"/>
                <a:cs typeface="Arial"/>
                <a:sym typeface="Arial"/>
              </a:rPr>
              <a:t>Batchsize, learning rate, epochs</a:t>
            </a:r>
            <a:endParaRPr sz="1500">
              <a:solidFill>
                <a:srgbClr val="292929"/>
              </a:solidFill>
              <a:highlight>
                <a:srgbClr val="FFFFFF"/>
              </a:highlight>
              <a:latin typeface="Arial"/>
              <a:ea typeface="Arial"/>
              <a:cs typeface="Arial"/>
              <a:sym typeface="Arial"/>
            </a:endParaRPr>
          </a:p>
          <a:p>
            <a:pPr indent="-323850" lvl="0" marL="457200" rtl="0" algn="l">
              <a:lnSpc>
                <a:spcPct val="150000"/>
              </a:lnSpc>
              <a:spcBef>
                <a:spcPts val="0"/>
              </a:spcBef>
              <a:spcAft>
                <a:spcPts val="0"/>
              </a:spcAft>
              <a:buClr>
                <a:srgbClr val="292929"/>
              </a:buClr>
              <a:buSzPts val="1500"/>
              <a:buFont typeface="Arial"/>
              <a:buChar char="●"/>
            </a:pPr>
            <a:r>
              <a:rPr lang="en" sz="1500">
                <a:solidFill>
                  <a:srgbClr val="292929"/>
                </a:solidFill>
                <a:highlight>
                  <a:srgbClr val="FFFFFF"/>
                </a:highlight>
                <a:latin typeface="Arial"/>
                <a:ea typeface="Arial"/>
                <a:cs typeface="Arial"/>
                <a:sym typeface="Arial"/>
              </a:rPr>
              <a:t>Save optimized fine-tuned model</a:t>
            </a:r>
            <a:endParaRPr sz="1500">
              <a:solidFill>
                <a:srgbClr val="292929"/>
              </a:solidFill>
              <a:highlight>
                <a:srgbClr val="FFFFFF"/>
              </a:highlight>
              <a:latin typeface="Arial"/>
              <a:ea typeface="Arial"/>
              <a:cs typeface="Arial"/>
              <a:sym typeface="Arial"/>
            </a:endParaRPr>
          </a:p>
          <a:p>
            <a:pPr indent="-323850" lvl="0" marL="457200" rtl="0" algn="l">
              <a:lnSpc>
                <a:spcPct val="150000"/>
              </a:lnSpc>
              <a:spcBef>
                <a:spcPts val="0"/>
              </a:spcBef>
              <a:spcAft>
                <a:spcPts val="0"/>
              </a:spcAft>
              <a:buClr>
                <a:srgbClr val="292929"/>
              </a:buClr>
              <a:buSzPts val="1500"/>
              <a:buFont typeface="Arial"/>
              <a:buChar char="●"/>
            </a:pPr>
            <a:r>
              <a:rPr lang="en" sz="1500">
                <a:solidFill>
                  <a:srgbClr val="292929"/>
                </a:solidFill>
                <a:highlight>
                  <a:srgbClr val="FFFFFF"/>
                </a:highlight>
                <a:latin typeface="Arial"/>
                <a:ea typeface="Arial"/>
                <a:cs typeface="Arial"/>
                <a:sym typeface="Arial"/>
              </a:rPr>
              <a:t>Load model for tokenization followed by entity recognition</a:t>
            </a:r>
            <a:endParaRPr sz="1500">
              <a:solidFill>
                <a:srgbClr val="292929"/>
              </a:solidFill>
              <a:highlight>
                <a:srgbClr val="FFFFFF"/>
              </a:highlight>
              <a:latin typeface="Arial"/>
              <a:ea typeface="Arial"/>
              <a:cs typeface="Arial"/>
              <a:sym typeface="Arial"/>
            </a:endParaRPr>
          </a:p>
        </p:txBody>
      </p:sp>
      <p:sp>
        <p:nvSpPr>
          <p:cNvPr id="172" name="Google Shape;172;p20"/>
          <p:cNvSpPr txBox="1"/>
          <p:nvPr>
            <p:ph type="title"/>
          </p:nvPr>
        </p:nvSpPr>
        <p:spPr>
          <a:xfrm>
            <a:off x="198900" y="4974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701C7F"/>
                </a:solidFill>
                <a:latin typeface="Bree Serif"/>
                <a:ea typeface="Bree Serif"/>
                <a:cs typeface="Bree Serif"/>
                <a:sym typeface="Bree Serif"/>
              </a:rPr>
              <a:t>Fine-tuning &amp; Hyperparameter opt.</a:t>
            </a:r>
            <a:endParaRPr>
              <a:solidFill>
                <a:srgbClr val="701C7F"/>
              </a:solidFill>
              <a:latin typeface="Bree Serif"/>
              <a:ea typeface="Bree Serif"/>
              <a:cs typeface="Bree Serif"/>
              <a:sym typeface="Bree Serif"/>
            </a:endParaRPr>
          </a:p>
        </p:txBody>
      </p:sp>
      <p:sp>
        <p:nvSpPr>
          <p:cNvPr id="173" name="Google Shape;173;p20"/>
          <p:cNvSpPr txBox="1"/>
          <p:nvPr/>
        </p:nvSpPr>
        <p:spPr>
          <a:xfrm>
            <a:off x="0" y="0"/>
            <a:ext cx="3000000" cy="346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p21"/>
          <p:cNvSpPr/>
          <p:nvPr/>
        </p:nvSpPr>
        <p:spPr>
          <a:xfrm>
            <a:off x="7596300" y="81500"/>
            <a:ext cx="1691700" cy="293400"/>
          </a:xfrm>
          <a:prstGeom prst="chevron">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1"/>
          <p:cNvSpPr txBox="1"/>
          <p:nvPr/>
        </p:nvSpPr>
        <p:spPr>
          <a:xfrm>
            <a:off x="5976525" y="397975"/>
            <a:ext cx="1202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200">
              <a:latin typeface="Comfortaa"/>
              <a:ea typeface="Comfortaa"/>
              <a:cs typeface="Comfortaa"/>
              <a:sym typeface="Comfortaa"/>
            </a:endParaRPr>
          </a:p>
        </p:txBody>
      </p:sp>
      <p:sp>
        <p:nvSpPr>
          <p:cNvPr id="180" name="Google Shape;180;p21"/>
          <p:cNvSpPr txBox="1"/>
          <p:nvPr/>
        </p:nvSpPr>
        <p:spPr>
          <a:xfrm>
            <a:off x="7887975" y="43550"/>
            <a:ext cx="147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Comfortaa"/>
                <a:ea typeface="Comfortaa"/>
                <a:cs typeface="Comfortaa"/>
                <a:sym typeface="Comfortaa"/>
              </a:rPr>
              <a:t>Conclusion</a:t>
            </a:r>
            <a:endParaRPr b="1" sz="1200">
              <a:latin typeface="Comfortaa"/>
              <a:ea typeface="Comfortaa"/>
              <a:cs typeface="Comfortaa"/>
              <a:sym typeface="Comfortaa"/>
            </a:endParaRPr>
          </a:p>
        </p:txBody>
      </p:sp>
      <p:sp>
        <p:nvSpPr>
          <p:cNvPr id="181" name="Google Shape;181;p21"/>
          <p:cNvSpPr txBox="1"/>
          <p:nvPr>
            <p:ph idx="1" type="body"/>
          </p:nvPr>
        </p:nvSpPr>
        <p:spPr>
          <a:xfrm>
            <a:off x="311700" y="1266325"/>
            <a:ext cx="8520600" cy="34989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rgbClr val="292929"/>
              </a:buClr>
              <a:buSzPts val="1400"/>
              <a:buFont typeface="Arial"/>
              <a:buChar char="●"/>
            </a:pPr>
            <a:r>
              <a:rPr i="1" lang="en" sz="1250">
                <a:solidFill>
                  <a:srgbClr val="333333"/>
                </a:solidFill>
                <a:highlight>
                  <a:srgbClr val="FFFFFF"/>
                </a:highlight>
                <a:latin typeface="Arial"/>
                <a:ea typeface="Arial"/>
                <a:cs typeface="Arial"/>
                <a:sym typeface="Arial"/>
              </a:rPr>
              <a:t>A named entity is correct only if it is an exact match of the corresponding entity in the data file</a:t>
            </a:r>
            <a:endParaRPr i="1" sz="1250">
              <a:solidFill>
                <a:srgbClr val="333333"/>
              </a:solidFill>
              <a:highlight>
                <a:srgbClr val="FFFFFF"/>
              </a:highlight>
              <a:latin typeface="Arial"/>
              <a:ea typeface="Arial"/>
              <a:cs typeface="Arial"/>
              <a:sym typeface="Arial"/>
            </a:endParaRPr>
          </a:p>
          <a:p>
            <a:pPr indent="-317500" lvl="0" marL="457200" rtl="0" algn="l">
              <a:lnSpc>
                <a:spcPct val="150000"/>
              </a:lnSpc>
              <a:spcBef>
                <a:spcPts val="0"/>
              </a:spcBef>
              <a:spcAft>
                <a:spcPts val="0"/>
              </a:spcAft>
              <a:buClr>
                <a:srgbClr val="292929"/>
              </a:buClr>
              <a:buSzPts val="1400"/>
              <a:buFont typeface="Arial"/>
              <a:buChar char="●"/>
            </a:pPr>
            <a:r>
              <a:rPr i="1" lang="en" sz="1250">
                <a:solidFill>
                  <a:srgbClr val="333333"/>
                </a:solidFill>
                <a:highlight>
                  <a:srgbClr val="FFFFFF"/>
                </a:highlight>
                <a:latin typeface="Arial"/>
                <a:ea typeface="Arial"/>
                <a:cs typeface="Arial"/>
                <a:sym typeface="Arial"/>
              </a:rPr>
              <a:t>Metrics used to evaluate the NER model: Precision, Recall, F1 Score and Accuracy.</a:t>
            </a:r>
            <a:endParaRPr i="1" sz="1250">
              <a:solidFill>
                <a:srgbClr val="333333"/>
              </a:solidFill>
              <a:highlight>
                <a:srgbClr val="FFFFFF"/>
              </a:highlight>
              <a:latin typeface="Arial"/>
              <a:ea typeface="Arial"/>
              <a:cs typeface="Arial"/>
              <a:sym typeface="Arial"/>
            </a:endParaRPr>
          </a:p>
          <a:p>
            <a:pPr indent="-307975" lvl="0" marL="457200" rtl="0" algn="l">
              <a:lnSpc>
                <a:spcPct val="150000"/>
              </a:lnSpc>
              <a:spcBef>
                <a:spcPts val="0"/>
              </a:spcBef>
              <a:spcAft>
                <a:spcPts val="0"/>
              </a:spcAft>
              <a:buClr>
                <a:srgbClr val="333333"/>
              </a:buClr>
              <a:buSzPts val="1250"/>
              <a:buFont typeface="Arial"/>
              <a:buChar char="●"/>
            </a:pPr>
            <a:r>
              <a:rPr b="1" i="1" lang="en" sz="1250">
                <a:solidFill>
                  <a:srgbClr val="333333"/>
                </a:solidFill>
                <a:highlight>
                  <a:srgbClr val="FFFFFF"/>
                </a:highlight>
                <a:latin typeface="Arial"/>
                <a:ea typeface="Arial"/>
                <a:cs typeface="Arial"/>
                <a:sym typeface="Arial"/>
              </a:rPr>
              <a:t>Accuracy</a:t>
            </a:r>
            <a:r>
              <a:rPr i="1" lang="en" sz="1250">
                <a:solidFill>
                  <a:srgbClr val="333333"/>
                </a:solidFill>
                <a:highlight>
                  <a:srgbClr val="FFFFFF"/>
                </a:highlight>
                <a:latin typeface="Arial"/>
                <a:ea typeface="Arial"/>
                <a:cs typeface="Arial"/>
                <a:sym typeface="Arial"/>
              </a:rPr>
              <a:t>: </a:t>
            </a:r>
            <a:r>
              <a:rPr i="1" lang="en" sz="1250">
                <a:solidFill>
                  <a:srgbClr val="1F2937"/>
                </a:solidFill>
                <a:highlight>
                  <a:srgbClr val="FFFFFF"/>
                </a:highlight>
                <a:latin typeface="Roboto"/>
                <a:ea typeface="Roboto"/>
                <a:cs typeface="Roboto"/>
                <a:sym typeface="Roboto"/>
              </a:rPr>
              <a:t>Accuracy is the proportion of correct predictions among the total number of cases processed.</a:t>
            </a:r>
            <a:endParaRPr i="1" sz="1250">
              <a:solidFill>
                <a:srgbClr val="333333"/>
              </a:solidFill>
              <a:highlight>
                <a:srgbClr val="FFFFFF"/>
              </a:highlight>
              <a:latin typeface="Arial"/>
              <a:ea typeface="Arial"/>
              <a:cs typeface="Arial"/>
              <a:sym typeface="Arial"/>
            </a:endParaRPr>
          </a:p>
          <a:p>
            <a:pPr indent="-307975" lvl="0" marL="457200" rtl="0" algn="l">
              <a:lnSpc>
                <a:spcPct val="150000"/>
              </a:lnSpc>
              <a:spcBef>
                <a:spcPts val="0"/>
              </a:spcBef>
              <a:spcAft>
                <a:spcPts val="0"/>
              </a:spcAft>
              <a:buClr>
                <a:srgbClr val="333333"/>
              </a:buClr>
              <a:buSzPts val="1250"/>
              <a:buFont typeface="Arial"/>
              <a:buChar char="●"/>
            </a:pPr>
            <a:r>
              <a:rPr b="1" i="1" lang="en" sz="1250">
                <a:solidFill>
                  <a:srgbClr val="333333"/>
                </a:solidFill>
                <a:highlight>
                  <a:srgbClr val="FFFFFF"/>
                </a:highlight>
                <a:latin typeface="Arial"/>
                <a:ea typeface="Arial"/>
                <a:cs typeface="Arial"/>
                <a:sym typeface="Arial"/>
              </a:rPr>
              <a:t>Precision</a:t>
            </a:r>
            <a:r>
              <a:rPr i="1" lang="en" sz="1250">
                <a:solidFill>
                  <a:srgbClr val="333333"/>
                </a:solidFill>
                <a:highlight>
                  <a:srgbClr val="FFFFFF"/>
                </a:highlight>
                <a:latin typeface="Arial"/>
                <a:ea typeface="Arial"/>
                <a:cs typeface="Arial"/>
                <a:sym typeface="Arial"/>
              </a:rPr>
              <a:t>: Percentage of named entities found by the learning system that are correct. </a:t>
            </a:r>
            <a:endParaRPr i="1" sz="1250">
              <a:solidFill>
                <a:srgbClr val="333333"/>
              </a:solidFill>
              <a:highlight>
                <a:srgbClr val="FFFFFF"/>
              </a:highlight>
              <a:latin typeface="Arial"/>
              <a:ea typeface="Arial"/>
              <a:cs typeface="Arial"/>
              <a:sym typeface="Arial"/>
            </a:endParaRPr>
          </a:p>
          <a:p>
            <a:pPr indent="-307975" lvl="0" marL="457200" rtl="0" algn="l">
              <a:lnSpc>
                <a:spcPct val="150000"/>
              </a:lnSpc>
              <a:spcBef>
                <a:spcPts val="0"/>
              </a:spcBef>
              <a:spcAft>
                <a:spcPts val="0"/>
              </a:spcAft>
              <a:buClr>
                <a:srgbClr val="333333"/>
              </a:buClr>
              <a:buSzPts val="1250"/>
              <a:buFont typeface="Arial"/>
              <a:buChar char="●"/>
            </a:pPr>
            <a:r>
              <a:rPr b="1" i="1" lang="en" sz="1250">
                <a:solidFill>
                  <a:srgbClr val="333333"/>
                </a:solidFill>
                <a:highlight>
                  <a:srgbClr val="FFFFFF"/>
                </a:highlight>
                <a:latin typeface="Arial"/>
                <a:ea typeface="Arial"/>
                <a:cs typeface="Arial"/>
                <a:sym typeface="Arial"/>
              </a:rPr>
              <a:t>Recall</a:t>
            </a:r>
            <a:r>
              <a:rPr i="1" lang="en" sz="1250">
                <a:solidFill>
                  <a:srgbClr val="333333"/>
                </a:solidFill>
                <a:highlight>
                  <a:srgbClr val="FFFFFF"/>
                </a:highlight>
                <a:latin typeface="Arial"/>
                <a:ea typeface="Arial"/>
                <a:cs typeface="Arial"/>
                <a:sym typeface="Arial"/>
              </a:rPr>
              <a:t> : Percentage of named entities present in the corpus that are found by the system.</a:t>
            </a:r>
            <a:endParaRPr i="1" sz="1250">
              <a:solidFill>
                <a:srgbClr val="333333"/>
              </a:solidFill>
              <a:highlight>
                <a:srgbClr val="FFFFFF"/>
              </a:highlight>
              <a:latin typeface="Arial"/>
              <a:ea typeface="Arial"/>
              <a:cs typeface="Arial"/>
              <a:sym typeface="Arial"/>
            </a:endParaRPr>
          </a:p>
          <a:p>
            <a:pPr indent="-307975" lvl="0" marL="457200" rtl="0" algn="l">
              <a:lnSpc>
                <a:spcPct val="150000"/>
              </a:lnSpc>
              <a:spcBef>
                <a:spcPts val="0"/>
              </a:spcBef>
              <a:spcAft>
                <a:spcPts val="0"/>
              </a:spcAft>
              <a:buClr>
                <a:srgbClr val="333333"/>
              </a:buClr>
              <a:buSzPts val="1250"/>
              <a:buFont typeface="Arial"/>
              <a:buChar char="●"/>
            </a:pPr>
            <a:r>
              <a:rPr b="1" i="1" lang="en" sz="1250">
                <a:solidFill>
                  <a:srgbClr val="333333"/>
                </a:solidFill>
                <a:highlight>
                  <a:srgbClr val="FFFFFF"/>
                </a:highlight>
                <a:latin typeface="Arial"/>
                <a:ea typeface="Arial"/>
                <a:cs typeface="Arial"/>
                <a:sym typeface="Arial"/>
              </a:rPr>
              <a:t>F1 Score :</a:t>
            </a:r>
            <a:r>
              <a:rPr i="1" lang="en" sz="1250">
                <a:solidFill>
                  <a:srgbClr val="333333"/>
                </a:solidFill>
                <a:highlight>
                  <a:srgbClr val="FFFFFF"/>
                </a:highlight>
                <a:latin typeface="Arial"/>
                <a:ea typeface="Arial"/>
                <a:cs typeface="Arial"/>
                <a:sym typeface="Arial"/>
              </a:rPr>
              <a:t> </a:t>
            </a:r>
            <a:r>
              <a:rPr i="1" lang="en" sz="1200">
                <a:solidFill>
                  <a:srgbClr val="1F2937"/>
                </a:solidFill>
                <a:highlight>
                  <a:srgbClr val="FFFFFF"/>
                </a:highlight>
                <a:latin typeface="Roboto"/>
                <a:ea typeface="Roboto"/>
                <a:cs typeface="Roboto"/>
                <a:sym typeface="Roboto"/>
              </a:rPr>
              <a:t>The</a:t>
            </a:r>
            <a:r>
              <a:rPr i="1" lang="en" sz="1200">
                <a:solidFill>
                  <a:srgbClr val="1F2937"/>
                </a:solidFill>
                <a:highlight>
                  <a:srgbClr val="FFFFFF"/>
                </a:highlight>
                <a:latin typeface="Roboto"/>
                <a:ea typeface="Roboto"/>
                <a:cs typeface="Roboto"/>
                <a:sym typeface="Roboto"/>
              </a:rPr>
              <a:t> harmonic mean of the precision and recall.</a:t>
            </a:r>
            <a:endParaRPr i="1" sz="1250">
              <a:solidFill>
                <a:srgbClr val="333333"/>
              </a:solidFill>
              <a:highlight>
                <a:srgbClr val="FFFFFF"/>
              </a:highlight>
              <a:latin typeface="Arial"/>
              <a:ea typeface="Arial"/>
              <a:cs typeface="Arial"/>
              <a:sym typeface="Arial"/>
            </a:endParaRPr>
          </a:p>
          <a:p>
            <a:pPr indent="-307975" lvl="0" marL="457200" rtl="0" algn="l">
              <a:spcBef>
                <a:spcPts val="0"/>
              </a:spcBef>
              <a:spcAft>
                <a:spcPts val="0"/>
              </a:spcAft>
              <a:buClr>
                <a:srgbClr val="333333"/>
              </a:buClr>
              <a:buSzPts val="1250"/>
              <a:buFont typeface="Arial"/>
              <a:buChar char="●"/>
            </a:pPr>
            <a:r>
              <a:rPr i="1" lang="en" sz="1250">
                <a:solidFill>
                  <a:srgbClr val="000000"/>
                </a:solidFill>
                <a:latin typeface="Arial"/>
                <a:ea typeface="Arial"/>
                <a:cs typeface="Arial"/>
                <a:sym typeface="Arial"/>
              </a:rPr>
              <a:t>Used the </a:t>
            </a:r>
            <a:r>
              <a:rPr b="1" i="1" lang="en" sz="1250">
                <a:solidFill>
                  <a:srgbClr val="000000"/>
                </a:solidFill>
                <a:latin typeface="Arial"/>
                <a:ea typeface="Arial"/>
                <a:cs typeface="Arial"/>
                <a:sym typeface="Arial"/>
              </a:rPr>
              <a:t>load_metric</a:t>
            </a:r>
            <a:r>
              <a:rPr i="1" lang="en" sz="1250">
                <a:solidFill>
                  <a:srgbClr val="000000"/>
                </a:solidFill>
                <a:latin typeface="Arial"/>
                <a:ea typeface="Arial"/>
                <a:cs typeface="Arial"/>
                <a:sym typeface="Arial"/>
              </a:rPr>
              <a:t> function from the datasets library in Hugging Face to load the </a:t>
            </a:r>
            <a:r>
              <a:rPr b="1" i="1" lang="en" sz="1250">
                <a:solidFill>
                  <a:srgbClr val="000000"/>
                </a:solidFill>
                <a:latin typeface="Arial"/>
                <a:ea typeface="Arial"/>
                <a:cs typeface="Arial"/>
                <a:sym typeface="Arial"/>
              </a:rPr>
              <a:t>seqeval</a:t>
            </a:r>
            <a:r>
              <a:rPr i="1" lang="en" sz="1250">
                <a:solidFill>
                  <a:srgbClr val="000000"/>
                </a:solidFill>
                <a:latin typeface="Arial"/>
                <a:ea typeface="Arial"/>
                <a:cs typeface="Arial"/>
                <a:sym typeface="Arial"/>
              </a:rPr>
              <a:t> metric</a:t>
            </a:r>
            <a:endParaRPr i="1" sz="1250">
              <a:solidFill>
                <a:srgbClr val="333333"/>
              </a:solidFill>
              <a:highlight>
                <a:srgbClr val="FFFFFF"/>
              </a:highlight>
              <a:latin typeface="Arial"/>
              <a:ea typeface="Arial"/>
              <a:cs typeface="Arial"/>
              <a:sym typeface="Arial"/>
            </a:endParaRPr>
          </a:p>
          <a:p>
            <a:pPr indent="0" lvl="0" marL="0" rtl="0" algn="l">
              <a:lnSpc>
                <a:spcPct val="150000"/>
              </a:lnSpc>
              <a:spcBef>
                <a:spcPts val="0"/>
              </a:spcBef>
              <a:spcAft>
                <a:spcPts val="0"/>
              </a:spcAft>
              <a:buNone/>
            </a:pPr>
            <a:r>
              <a:t/>
            </a:r>
            <a:endParaRPr sz="1650">
              <a:solidFill>
                <a:srgbClr val="292929"/>
              </a:solidFill>
              <a:highlight>
                <a:srgbClr val="FFFFFF"/>
              </a:highlight>
              <a:latin typeface="Arial"/>
              <a:ea typeface="Arial"/>
              <a:cs typeface="Arial"/>
              <a:sym typeface="Arial"/>
            </a:endParaRPr>
          </a:p>
        </p:txBody>
      </p:sp>
      <p:sp>
        <p:nvSpPr>
          <p:cNvPr id="182" name="Google Shape;182;p21"/>
          <p:cNvSpPr/>
          <p:nvPr/>
        </p:nvSpPr>
        <p:spPr>
          <a:xfrm>
            <a:off x="5632275" y="81500"/>
            <a:ext cx="2046000" cy="293400"/>
          </a:xfrm>
          <a:prstGeom prst="chevron">
            <a:avLst>
              <a:gd fmla="val 50000" name="adj"/>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Comfortaa"/>
                <a:ea typeface="Comfortaa"/>
                <a:cs typeface="Comfortaa"/>
                <a:sym typeface="Comfortaa"/>
              </a:rPr>
              <a:t>Results</a:t>
            </a:r>
            <a:endParaRPr/>
          </a:p>
        </p:txBody>
      </p:sp>
      <p:sp>
        <p:nvSpPr>
          <p:cNvPr id="183" name="Google Shape;183;p21"/>
          <p:cNvSpPr txBox="1"/>
          <p:nvPr>
            <p:ph type="title"/>
          </p:nvPr>
        </p:nvSpPr>
        <p:spPr>
          <a:xfrm>
            <a:off x="190575" y="5589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701C7F"/>
                </a:solidFill>
                <a:latin typeface="Bree Serif"/>
                <a:ea typeface="Bree Serif"/>
                <a:cs typeface="Bree Serif"/>
                <a:sym typeface="Bree Serif"/>
              </a:rPr>
              <a:t>Results </a:t>
            </a:r>
            <a:endParaRPr>
              <a:solidFill>
                <a:srgbClr val="701C7F"/>
              </a:solidFill>
              <a:latin typeface="Bree Serif"/>
              <a:ea typeface="Bree Serif"/>
              <a:cs typeface="Bree Serif"/>
              <a:sym typeface="Bree Serif"/>
            </a:endParaRPr>
          </a:p>
        </p:txBody>
      </p:sp>
      <p:sp>
        <p:nvSpPr>
          <p:cNvPr id="184" name="Google Shape;184;p21"/>
          <p:cNvSpPr/>
          <p:nvPr/>
        </p:nvSpPr>
        <p:spPr>
          <a:xfrm>
            <a:off x="0" y="81500"/>
            <a:ext cx="1760700" cy="293400"/>
          </a:xfrm>
          <a:prstGeom prst="homePlate">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1"/>
          <p:cNvSpPr/>
          <p:nvPr/>
        </p:nvSpPr>
        <p:spPr>
          <a:xfrm>
            <a:off x="3655500" y="81500"/>
            <a:ext cx="2046000" cy="293400"/>
          </a:xfrm>
          <a:prstGeom prst="chevron">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
          <p:cNvSpPr txBox="1"/>
          <p:nvPr/>
        </p:nvSpPr>
        <p:spPr>
          <a:xfrm>
            <a:off x="63400" y="66650"/>
            <a:ext cx="1585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latin typeface="Comfortaa"/>
                <a:ea typeface="Comfortaa"/>
                <a:cs typeface="Comfortaa"/>
                <a:sym typeface="Comfortaa"/>
              </a:rPr>
              <a:t>Context</a:t>
            </a:r>
            <a:endParaRPr b="1" sz="1100">
              <a:latin typeface="Comfortaa"/>
              <a:ea typeface="Comfortaa"/>
              <a:cs typeface="Comfortaa"/>
              <a:sym typeface="Comfortaa"/>
            </a:endParaRPr>
          </a:p>
        </p:txBody>
      </p:sp>
      <p:sp>
        <p:nvSpPr>
          <p:cNvPr id="187" name="Google Shape;187;p21"/>
          <p:cNvSpPr txBox="1"/>
          <p:nvPr/>
        </p:nvSpPr>
        <p:spPr>
          <a:xfrm>
            <a:off x="4058013" y="43550"/>
            <a:ext cx="1918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Comfortaa"/>
                <a:ea typeface="Comfortaa"/>
                <a:cs typeface="Comfortaa"/>
                <a:sym typeface="Comfortaa"/>
              </a:rPr>
              <a:t>Modeling</a:t>
            </a:r>
            <a:endParaRPr b="1" sz="1200">
              <a:latin typeface="Comfortaa"/>
              <a:ea typeface="Comfortaa"/>
              <a:cs typeface="Comfortaa"/>
              <a:sym typeface="Comfortaa"/>
            </a:endParaRPr>
          </a:p>
        </p:txBody>
      </p:sp>
      <p:sp>
        <p:nvSpPr>
          <p:cNvPr id="188" name="Google Shape;188;p21"/>
          <p:cNvSpPr/>
          <p:nvPr/>
        </p:nvSpPr>
        <p:spPr>
          <a:xfrm>
            <a:off x="1685100" y="81500"/>
            <a:ext cx="2046000" cy="293400"/>
          </a:xfrm>
          <a:prstGeom prst="chevron">
            <a:avLst>
              <a:gd fmla="val 50000" name="adj"/>
            </a:avLst>
          </a:prstGeom>
          <a:solidFill>
            <a:srgbClr val="C27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1"/>
          <p:cNvSpPr txBox="1"/>
          <p:nvPr/>
        </p:nvSpPr>
        <p:spPr>
          <a:xfrm>
            <a:off x="1970550" y="59000"/>
            <a:ext cx="1475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Comfortaa"/>
                <a:ea typeface="Comfortaa"/>
                <a:cs typeface="Comfortaa"/>
                <a:sym typeface="Comfortaa"/>
              </a:rPr>
              <a:t>Dataset</a:t>
            </a:r>
            <a:endParaRPr b="1" sz="1200">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