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88661A5B-A399-4EB4-907A-E9E0DFFC4B72}" type="datetime">
              <a:rPr b="0" lang="en-GB" sz="1200" spc="-1" strike="noStrike">
                <a:solidFill>
                  <a:srgbClr val="8b8b8b"/>
                </a:solidFill>
                <a:latin typeface="Calibri"/>
              </a:rPr>
              <a:t>03/02/22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5C3D26E-B289-403B-B405-F48E3A339974}" type="slidenum">
              <a:rPr b="0" lang="en-GB"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DF66C516-11C8-42DC-AB87-3D36C665FF50}" type="datetime">
              <a:rPr b="0" lang="en-GB" sz="1200" spc="-1" strike="noStrike">
                <a:solidFill>
                  <a:srgbClr val="8b8b8b"/>
                </a:solidFill>
                <a:latin typeface="Calibri"/>
              </a:rPr>
              <a:t>03/02/22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C4E9837-CBF9-485C-A021-897D9F9B96F7}" type="slidenum">
              <a:rPr b="0" lang="en-GB"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617220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53681229-80D3-4BF3-B938-C7978378688C}" type="datetime">
              <a:rPr b="0" lang="en-GB" sz="1200" spc="-1" strike="noStrike">
                <a:solidFill>
                  <a:srgbClr val="8b8b8b"/>
                </a:solidFill>
                <a:latin typeface="Calibri"/>
              </a:rPr>
              <a:t>03/02/22</a:t>
            </a:fld>
            <a:endParaRPr b="0" lang="en-US" sz="1200" spc="-1" strike="noStrike">
              <a:latin typeface="Times New Roman"/>
            </a:endParaRPr>
          </a:p>
        </p:txBody>
      </p:sp>
      <p:sp>
        <p:nvSpPr>
          <p:cNvPr id="86"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C2835BD-856D-4780-AC94-E06FE5B1FAA5}" type="slidenum">
              <a:rPr b="0" lang="en-GB"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FB519383-56FE-4915-A2FF-E658F71ED264}" type="datetime">
              <a:rPr b="0" lang="en-GB" sz="1200" spc="-1" strike="noStrike">
                <a:solidFill>
                  <a:srgbClr val="8b8b8b"/>
                </a:solidFill>
                <a:latin typeface="Calibri"/>
              </a:rPr>
              <a:t>03/02/22</a:t>
            </a:fld>
            <a:endParaRPr b="0" lang="en-US" sz="1200" spc="-1" strike="noStrike">
              <a:latin typeface="Times New Roman"/>
            </a:endParaRPr>
          </a:p>
        </p:txBody>
      </p:sp>
      <p:sp>
        <p:nvSpPr>
          <p:cNvPr id="125"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126"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35F391E-1A4C-429E-BCED-EE9CA9FE2EAF}" type="slidenum">
              <a:rPr b="0" lang="en-GB" sz="1200" spc="-1" strike="noStrike">
                <a:solidFill>
                  <a:srgbClr val="8b8b8b"/>
                </a:solidFill>
                <a:latin typeface="Calibri"/>
              </a:rPr>
              <a:t>&lt;number&gt;</a:t>
            </a:fld>
            <a:endParaRPr b="0" lang="en-US" sz="1200" spc="-1" strike="noStrike">
              <a:latin typeface="Times New Roman"/>
            </a:endParaRPr>
          </a:p>
        </p:txBody>
      </p:sp>
      <p:sp>
        <p:nvSpPr>
          <p:cNvPr id="12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itle 1"/>
          <p:cNvSpPr txBox="1"/>
          <p:nvPr/>
        </p:nvSpPr>
        <p:spPr>
          <a:xfrm>
            <a:off x="1523880" y="372600"/>
            <a:ext cx="9143640" cy="1227240"/>
          </a:xfrm>
          <a:prstGeom prst="rect">
            <a:avLst/>
          </a:prstGeom>
          <a:noFill/>
          <a:ln w="0">
            <a:noFill/>
          </a:ln>
        </p:spPr>
        <p:txBody>
          <a:bodyPr anchor="b">
            <a:normAutofit/>
          </a:bodyPr>
          <a:p>
            <a:pPr algn="ctr">
              <a:lnSpc>
                <a:spcPct val="90000"/>
              </a:lnSpc>
            </a:pPr>
            <a:r>
              <a:rPr b="1" lang="en-US" sz="4000" spc="-1" strike="noStrike">
                <a:solidFill>
                  <a:srgbClr val="535353"/>
                </a:solidFill>
                <a:latin typeface="Arial Rounded MT Bold"/>
              </a:rPr>
              <a:t>E-Commerce website for motorcycle safety riding gears</a:t>
            </a:r>
            <a:endParaRPr b="0" lang="en-US" sz="4000" spc="-1" strike="noStrike">
              <a:solidFill>
                <a:srgbClr val="000000"/>
              </a:solidFill>
              <a:latin typeface="Calibri"/>
            </a:endParaRPr>
          </a:p>
        </p:txBody>
      </p:sp>
      <p:sp>
        <p:nvSpPr>
          <p:cNvPr id="166" name="Subtitle 2"/>
          <p:cNvSpPr txBox="1"/>
          <p:nvPr/>
        </p:nvSpPr>
        <p:spPr>
          <a:xfrm>
            <a:off x="1523880" y="1953000"/>
            <a:ext cx="9143640" cy="4255560"/>
          </a:xfrm>
          <a:prstGeom prst="rect">
            <a:avLst/>
          </a:prstGeom>
          <a:noFill/>
          <a:ln w="0">
            <a:noFill/>
          </a:ln>
        </p:spPr>
        <p:txBody>
          <a:bodyPr>
            <a:noAutofit/>
          </a:bodyPr>
          <a:p>
            <a:pPr>
              <a:lnSpc>
                <a:spcPct val="90000"/>
              </a:lnSpc>
              <a:spcBef>
                <a:spcPts val="1001"/>
              </a:spcBef>
              <a:tabLst>
                <a:tab algn="l" pos="0"/>
              </a:tabLst>
            </a:pPr>
            <a:r>
              <a:rPr b="1" lang="en-US" sz="2400" spc="-1" strike="noStrike">
                <a:solidFill>
                  <a:srgbClr val="ff0000"/>
                </a:solidFill>
                <a:latin typeface="Arial Rounded MT Bold"/>
              </a:rPr>
              <a:t>Team Members: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Anudeep Krishnareddy</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Prajwal Shivapurmath</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Ranjitha Narayana</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Sachin Suresh</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Box 1"/>
          <p:cNvSpPr/>
          <p:nvPr/>
        </p:nvSpPr>
        <p:spPr>
          <a:xfrm>
            <a:off x="771840" y="320760"/>
            <a:ext cx="249336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Product Details Page:</a:t>
            </a:r>
            <a:endParaRPr b="0" lang="en-US" sz="2000" spc="-1" strike="noStrike">
              <a:latin typeface="Arial"/>
            </a:endParaRPr>
          </a:p>
        </p:txBody>
      </p:sp>
      <p:pic>
        <p:nvPicPr>
          <p:cNvPr id="184" name="Picture 3" descr=""/>
          <p:cNvPicPr/>
          <p:nvPr/>
        </p:nvPicPr>
        <p:blipFill>
          <a:blip r:embed="rId1"/>
          <a:srcRect l="0" t="5116" r="0" b="9655"/>
          <a:stretch/>
        </p:blipFill>
        <p:spPr>
          <a:xfrm>
            <a:off x="771840" y="1149840"/>
            <a:ext cx="10782360" cy="5659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Box 1"/>
          <p:cNvSpPr/>
          <p:nvPr/>
        </p:nvSpPr>
        <p:spPr>
          <a:xfrm>
            <a:off x="708480" y="526320"/>
            <a:ext cx="353844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alibri"/>
              </a:rPr>
              <a:t>Cart Page:</a:t>
            </a:r>
            <a:endParaRPr b="0" lang="en-US" sz="2800" spc="-1" strike="noStrike">
              <a:latin typeface="Arial"/>
            </a:endParaRPr>
          </a:p>
        </p:txBody>
      </p:sp>
      <p:pic>
        <p:nvPicPr>
          <p:cNvPr id="186" name="Picture 3" descr=""/>
          <p:cNvPicPr/>
          <p:nvPr/>
        </p:nvPicPr>
        <p:blipFill>
          <a:blip r:embed="rId1"/>
          <a:srcRect l="0" t="3949" r="0" b="7854"/>
          <a:stretch/>
        </p:blipFill>
        <p:spPr>
          <a:xfrm>
            <a:off x="344520" y="1247040"/>
            <a:ext cx="11471040" cy="5278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Box 1"/>
          <p:cNvSpPr/>
          <p:nvPr/>
        </p:nvSpPr>
        <p:spPr>
          <a:xfrm>
            <a:off x="700560" y="439560"/>
            <a:ext cx="302796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Payment page:</a:t>
            </a:r>
            <a:endParaRPr b="0" lang="en-US" sz="2400" spc="-1" strike="noStrike">
              <a:latin typeface="Arial"/>
            </a:endParaRPr>
          </a:p>
        </p:txBody>
      </p:sp>
      <p:pic>
        <p:nvPicPr>
          <p:cNvPr id="188" name="Picture 3" descr=""/>
          <p:cNvPicPr/>
          <p:nvPr/>
        </p:nvPicPr>
        <p:blipFill>
          <a:blip r:embed="rId1"/>
          <a:srcRect l="0" t="4577" r="544" b="16934"/>
          <a:stretch/>
        </p:blipFill>
        <p:spPr>
          <a:xfrm>
            <a:off x="540360" y="1233000"/>
            <a:ext cx="10944720" cy="5185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Box 1"/>
          <p:cNvSpPr/>
          <p:nvPr/>
        </p:nvSpPr>
        <p:spPr>
          <a:xfrm>
            <a:off x="845280" y="498600"/>
            <a:ext cx="318636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Login Page:</a:t>
            </a:r>
            <a:endParaRPr b="0" lang="en-US" sz="2400" spc="-1" strike="noStrike">
              <a:latin typeface="Arial"/>
            </a:endParaRPr>
          </a:p>
        </p:txBody>
      </p:sp>
      <p:pic>
        <p:nvPicPr>
          <p:cNvPr id="190" name="Picture 3" descr=""/>
          <p:cNvPicPr/>
          <p:nvPr/>
        </p:nvPicPr>
        <p:blipFill>
          <a:blip r:embed="rId1"/>
          <a:srcRect l="0" t="3934" r="0" b="4392"/>
          <a:stretch/>
        </p:blipFill>
        <p:spPr>
          <a:xfrm>
            <a:off x="637200" y="1191600"/>
            <a:ext cx="10917000" cy="5416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Box 1"/>
          <p:cNvSpPr/>
          <p:nvPr/>
        </p:nvSpPr>
        <p:spPr>
          <a:xfrm>
            <a:off x="651240" y="332640"/>
            <a:ext cx="412812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Profile Page After LoggedIn:</a:t>
            </a:r>
            <a:endParaRPr b="0" lang="en-US" sz="2000" spc="-1" strike="noStrike">
              <a:latin typeface="Arial"/>
            </a:endParaRPr>
          </a:p>
        </p:txBody>
      </p:sp>
      <p:pic>
        <p:nvPicPr>
          <p:cNvPr id="192" name="Picture 5" descr=""/>
          <p:cNvPicPr/>
          <p:nvPr/>
        </p:nvPicPr>
        <p:blipFill>
          <a:blip r:embed="rId1"/>
          <a:srcRect l="0" t="4887" r="0" b="15406"/>
          <a:stretch/>
        </p:blipFill>
        <p:spPr>
          <a:xfrm>
            <a:off x="651240" y="983520"/>
            <a:ext cx="10903320" cy="5541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Box 1"/>
          <p:cNvSpPr/>
          <p:nvPr/>
        </p:nvSpPr>
        <p:spPr>
          <a:xfrm>
            <a:off x="748080" y="443520"/>
            <a:ext cx="333864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Support Page:</a:t>
            </a:r>
            <a:endParaRPr b="0" lang="en-US" sz="2400" spc="-1" strike="noStrike">
              <a:latin typeface="Arial"/>
            </a:endParaRPr>
          </a:p>
        </p:txBody>
      </p:sp>
      <p:pic>
        <p:nvPicPr>
          <p:cNvPr id="194" name="Picture 3" descr=""/>
          <p:cNvPicPr/>
          <p:nvPr/>
        </p:nvPicPr>
        <p:blipFill>
          <a:blip r:embed="rId1"/>
          <a:srcRect l="0" t="0" r="0" b="4761"/>
          <a:stretch/>
        </p:blipFill>
        <p:spPr>
          <a:xfrm>
            <a:off x="748080" y="1163880"/>
            <a:ext cx="10681560" cy="5250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Box 1"/>
          <p:cNvSpPr/>
          <p:nvPr/>
        </p:nvSpPr>
        <p:spPr>
          <a:xfrm>
            <a:off x="858960" y="498600"/>
            <a:ext cx="3435480" cy="516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alibri"/>
              </a:rPr>
              <a:t>Admin Page:</a:t>
            </a:r>
            <a:endParaRPr b="0" lang="en-US" sz="2800" spc="-1" strike="noStrike">
              <a:latin typeface="Arial"/>
            </a:endParaRPr>
          </a:p>
        </p:txBody>
      </p:sp>
      <p:pic>
        <p:nvPicPr>
          <p:cNvPr id="196" name="Picture 3" descr=""/>
          <p:cNvPicPr/>
          <p:nvPr/>
        </p:nvPicPr>
        <p:blipFill>
          <a:blip r:embed="rId1"/>
          <a:srcRect l="0" t="4665" r="0" b="8548"/>
          <a:stretch/>
        </p:blipFill>
        <p:spPr>
          <a:xfrm>
            <a:off x="595800" y="1022040"/>
            <a:ext cx="11305080" cy="55033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Box 1"/>
          <p:cNvSpPr/>
          <p:nvPr/>
        </p:nvSpPr>
        <p:spPr>
          <a:xfrm>
            <a:off x="3796200" y="2687760"/>
            <a:ext cx="6760800" cy="1095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6600" spc="-1" strike="noStrike">
                <a:solidFill>
                  <a:srgbClr val="1f4e79"/>
                </a:solidFill>
                <a:latin typeface="comic"/>
              </a:rPr>
              <a:t>THANK YOU</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itle 1"/>
          <p:cNvSpPr txBox="1"/>
          <p:nvPr/>
        </p:nvSpPr>
        <p:spPr>
          <a:xfrm>
            <a:off x="838080" y="365040"/>
            <a:ext cx="10515240" cy="1325160"/>
          </a:xfrm>
          <a:prstGeom prst="rect">
            <a:avLst/>
          </a:prstGeom>
          <a:noFill/>
          <a:ln w="0">
            <a:noFill/>
          </a:ln>
        </p:spPr>
        <p:txBody>
          <a:bodyPr anchor="ctr">
            <a:normAutofit/>
          </a:bodyPr>
          <a:p>
            <a:pPr>
              <a:lnSpc>
                <a:spcPct val="90000"/>
              </a:lnSpc>
            </a:pPr>
            <a:r>
              <a:rPr b="0" lang="en-US" sz="5400" spc="-1" strike="noStrike">
                <a:solidFill>
                  <a:srgbClr val="2f5597"/>
                </a:solidFill>
                <a:latin typeface="Calibri Light"/>
              </a:rPr>
              <a:t>Agenda</a:t>
            </a:r>
            <a:endParaRPr b="0" lang="en-US" sz="5400" spc="-1" strike="noStrike">
              <a:solidFill>
                <a:srgbClr val="000000"/>
              </a:solidFill>
              <a:latin typeface="Calibri"/>
            </a:endParaRPr>
          </a:p>
        </p:txBody>
      </p:sp>
      <p:sp>
        <p:nvSpPr>
          <p:cNvPr id="168" name="Content Placeholder 2"/>
          <p:cNvSpPr txBox="1"/>
          <p:nvPr/>
        </p:nvSpPr>
        <p:spPr>
          <a:xfrm>
            <a:off x="838080" y="1690560"/>
            <a:ext cx="105152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4000" spc="-1" strike="noStrike">
                <a:solidFill>
                  <a:srgbClr val="000000"/>
                </a:solidFill>
                <a:latin typeface="Calibri"/>
              </a:rPr>
              <a:t>Introduction</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4000" spc="-1" strike="noStrike">
                <a:solidFill>
                  <a:srgbClr val="000000"/>
                </a:solidFill>
                <a:latin typeface="Calibri"/>
              </a:rPr>
              <a:t>Problem Statement</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4000" spc="-1" strike="noStrike">
                <a:solidFill>
                  <a:srgbClr val="000000"/>
                </a:solidFill>
                <a:latin typeface="Calibri"/>
              </a:rPr>
              <a:t>Objective</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4000" spc="-1" strike="noStrike">
                <a:solidFill>
                  <a:srgbClr val="000000"/>
                </a:solidFill>
                <a:latin typeface="Calibri"/>
              </a:rPr>
              <a:t>Snapshots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1"/>
          <p:cNvSpPr txBox="1"/>
          <p:nvPr/>
        </p:nvSpPr>
        <p:spPr>
          <a:xfrm>
            <a:off x="838080" y="338760"/>
            <a:ext cx="10515240" cy="902880"/>
          </a:xfrm>
          <a:prstGeom prst="rect">
            <a:avLst/>
          </a:prstGeom>
          <a:noFill/>
          <a:ln w="0">
            <a:noFill/>
          </a:ln>
        </p:spPr>
        <p:txBody>
          <a:bodyPr anchor="ctr">
            <a:noAutofit/>
          </a:bodyPr>
          <a:p>
            <a:pPr>
              <a:lnSpc>
                <a:spcPct val="90000"/>
              </a:lnSpc>
            </a:pPr>
            <a:r>
              <a:rPr b="0" lang="en-US" sz="4400" spc="-1" strike="noStrike">
                <a:solidFill>
                  <a:srgbClr val="c00000"/>
                </a:solidFill>
                <a:latin typeface="Calibri Light"/>
              </a:rPr>
              <a:t>Introduction:</a:t>
            </a:r>
            <a:endParaRPr b="0" lang="en-US" sz="4400" spc="-1" strike="noStrike">
              <a:solidFill>
                <a:srgbClr val="000000"/>
              </a:solidFill>
              <a:latin typeface="Calibri"/>
            </a:endParaRPr>
          </a:p>
        </p:txBody>
      </p:sp>
      <p:sp>
        <p:nvSpPr>
          <p:cNvPr id="170" name="Content Placeholder 2"/>
          <p:cNvSpPr txBox="1"/>
          <p:nvPr/>
        </p:nvSpPr>
        <p:spPr>
          <a:xfrm>
            <a:off x="838080" y="1456200"/>
            <a:ext cx="10515240" cy="472032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ea typeface="Calibri"/>
              </a:rPr>
              <a:t>Ecommerce Website where several user and customers can view and order our products from the their homes with easy of use.</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ea typeface="Calibri"/>
              </a:rPr>
              <a:t>The phenomena that world is fast shrinking into a Global Village because of Internet and other communication mediums is not completely reflective in the Indian context. Internet has brought nearly the entire world just a click away from us. The retail industry canvass has been repainted by Internet and the rules of the game in retailing are fast changing.</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a:lnSpc>
                <a:spcPct val="90000"/>
              </a:lnSpc>
              <a:spcBef>
                <a:spcPts val="1001"/>
              </a:spcBef>
              <a:tabLst>
                <a:tab algn="l" pos="0"/>
              </a:tabLst>
            </a:pPr>
            <a:r>
              <a:rPr b="0" lang="en-US" sz="3200" spc="-1" strike="noStrike">
                <a:solidFill>
                  <a:srgbClr val="c00000"/>
                </a:solidFill>
                <a:latin typeface="Calibri"/>
                <a:ea typeface="Calibri"/>
              </a:rPr>
              <a:t>Objective:</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ea typeface="Calibri"/>
              </a:rPr>
              <a:t>To Provide motorcyclist with uncompromised safety . which in turn  help company leverage the open market to increase profitability and sales.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c00000"/>
                </a:solidFill>
                <a:latin typeface="Calibri Light"/>
              </a:rPr>
              <a:t>Problem Statement</a:t>
            </a:r>
            <a:endParaRPr b="0" lang="en-US" sz="4400" spc="-1" strike="noStrike">
              <a:solidFill>
                <a:srgbClr val="000000"/>
              </a:solidFill>
              <a:latin typeface="Calibri"/>
            </a:endParaRPr>
          </a:p>
        </p:txBody>
      </p:sp>
      <p:sp>
        <p:nvSpPr>
          <p:cNvPr id="172" name="Content Placeholder 2"/>
          <p:cNvSpPr txBox="1"/>
          <p:nvPr/>
        </p:nvSpPr>
        <p:spPr>
          <a:xfrm>
            <a:off x="616680" y="1493280"/>
            <a:ext cx="10515240" cy="4350960"/>
          </a:xfrm>
          <a:prstGeom prst="rect">
            <a:avLst/>
          </a:prstGeom>
          <a:noFill/>
          <a:ln w="0">
            <a:noFill/>
          </a:ln>
        </p:spPr>
        <p:txBody>
          <a:bodyPr>
            <a:noAutofit/>
          </a:bodyPr>
          <a:p>
            <a:pPr marL="228600" indent="-228240" algn="just">
              <a:lnSpc>
                <a:spcPct val="90000"/>
              </a:lnSpc>
              <a:spcBef>
                <a:spcPts val="1001"/>
              </a:spcBef>
              <a:buClr>
                <a:srgbClr val="09090a"/>
              </a:buClr>
              <a:buFont typeface="Arial"/>
              <a:buChar char="•"/>
            </a:pPr>
            <a:r>
              <a:rPr b="0" lang="en-US" sz="1800" spc="-1" strike="noStrike">
                <a:solidFill>
                  <a:srgbClr val="09090a"/>
                </a:solidFill>
                <a:latin typeface="Montserrat"/>
                <a:ea typeface="Calibri"/>
              </a:rPr>
              <a:t>Over half Indian motorcyclists (57%) admit to not wearing a helmet when on the road, while an even higher proportion of their passengers (74%) neglect to wear one whilst riding pillion. These are amongst the findings of a new study Over half Indian motorcyclists (57%) admit to not wearing a helmet when on the road, while an even higher proportion of their passengers (74%) neglect to wear one whilst riding pillion. These are amongst the findings of a new study published by Exide Life Insurance, revealing the startling and dangerous practices of the country's motorcycle riding community. </a:t>
            </a:r>
            <a:endParaRPr b="0" lang="en-US" sz="1800" spc="-1" strike="noStrike">
              <a:solidFill>
                <a:srgbClr val="000000"/>
              </a:solidFill>
              <a:latin typeface="Calibri"/>
            </a:endParaRPr>
          </a:p>
          <a:p>
            <a:pPr marL="228600" indent="-228240" algn="just">
              <a:lnSpc>
                <a:spcPct val="90000"/>
              </a:lnSpc>
              <a:spcBef>
                <a:spcPts val="1001"/>
              </a:spcBef>
              <a:buClr>
                <a:srgbClr val="09090a"/>
              </a:buClr>
              <a:buFont typeface="Arial"/>
              <a:buChar char="•"/>
            </a:pPr>
            <a:r>
              <a:rPr b="0" lang="en-US" sz="1800" spc="-1" strike="noStrike">
                <a:solidFill>
                  <a:srgbClr val="09090a"/>
                </a:solidFill>
                <a:latin typeface="Montserrat"/>
                <a:ea typeface="Calibri"/>
              </a:rPr>
              <a:t>According to the research, riders are basing their decision to ride helmetless for a range of reasons; 13% due to the cost of a helmet, 16% believe that they are not required to by the law, 21% simply ride bare-headed due to a force of habit  revealing the startling and dangerous practices of the country's motorcycle riding community. According to the research, riders are basing their decision to ride helmetless for a range of reasons; 13% due to the cost of a helmet, 16% believe that they are not required to by the law, 21% simply ride bare-headed due to a force of habit.</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ontent Placeholder 2"/>
          <p:cNvSpPr txBox="1"/>
          <p:nvPr/>
        </p:nvSpPr>
        <p:spPr>
          <a:xfrm>
            <a:off x="838080" y="560520"/>
            <a:ext cx="10515240" cy="553320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c00000"/>
                </a:solidFill>
                <a:latin typeface="Calibri"/>
              </a:rPr>
              <a:t>Products we Offer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1.Helmetes:</a:t>
            </a:r>
            <a:endParaRPr b="0" lang="en-US" sz="1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2. Motorcycle Jackets:</a:t>
            </a:r>
            <a:endParaRPr b="0" lang="en-US" sz="1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3.Riding Gloves</a:t>
            </a:r>
            <a:endParaRPr b="0" lang="en-US" sz="1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4.Motorcycle Boots</a:t>
            </a:r>
            <a:endParaRPr b="0" lang="en-US" sz="1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5.Pants</a:t>
            </a:r>
            <a:endParaRPr b="0" lang="en-US" sz="1800" spc="-1" strike="noStrike">
              <a:solidFill>
                <a:srgbClr val="000000"/>
              </a:solidFill>
              <a:latin typeface="Calibri"/>
            </a:endParaRPr>
          </a:p>
          <a:p>
            <a:pPr>
              <a:lnSpc>
                <a:spcPct val="107000"/>
              </a:lnSpc>
              <a:spcAft>
                <a:spcPts val="799"/>
              </a:spcAft>
              <a:tabLst>
                <a:tab algn="l" pos="0"/>
              </a:tabLst>
            </a:pPr>
            <a:r>
              <a:rPr b="0" lang="en-US" sz="1800" spc="-1" strike="noStrike">
                <a:solidFill>
                  <a:srgbClr val="000000"/>
                </a:solidFill>
                <a:latin typeface="Calibri"/>
                <a:ea typeface="Calibri"/>
              </a:rPr>
              <a:t>6.Thermals</a:t>
            </a:r>
            <a:endParaRPr b="0" lang="en-US" sz="1800" spc="-1" strike="noStrike">
              <a:solidFill>
                <a:srgbClr val="000000"/>
              </a:solidFill>
              <a:latin typeface="Calibri"/>
            </a:endParaRPr>
          </a:p>
          <a:p>
            <a:pPr>
              <a:lnSpc>
                <a:spcPct val="107000"/>
              </a:lnSpc>
              <a:spcAft>
                <a:spcPts val="799"/>
              </a:spcAft>
              <a:tabLst>
                <a:tab algn="l" pos="0"/>
              </a:tabLst>
            </a:pPr>
            <a:endParaRPr b="0" lang="en-US" sz="1800" spc="-1" strike="noStrike">
              <a:solidFill>
                <a:srgbClr val="000000"/>
              </a:solidFill>
              <a:latin typeface="Calibri"/>
            </a:endParaRPr>
          </a:p>
          <a:p>
            <a:pPr>
              <a:lnSpc>
                <a:spcPct val="107000"/>
              </a:lnSpc>
              <a:spcAft>
                <a:spcPts val="799"/>
              </a:spcAft>
              <a:tabLst>
                <a:tab algn="l" pos="0"/>
              </a:tabLst>
            </a:pPr>
            <a:r>
              <a:rPr b="0" lang="en-US" sz="2800" spc="-1" strike="noStrike">
                <a:solidFill>
                  <a:srgbClr val="c00000"/>
                </a:solidFill>
                <a:latin typeface="Calibri"/>
                <a:ea typeface="Calibri"/>
              </a:rPr>
              <a:t>Current Strategy and implementation:</a:t>
            </a:r>
            <a:endParaRPr b="0" lang="en-US" sz="2800" spc="-1" strike="noStrike">
              <a:solidFill>
                <a:srgbClr val="000000"/>
              </a:solidFill>
              <a:latin typeface="Calibri"/>
            </a:endParaRPr>
          </a:p>
          <a:p>
            <a:pPr indent="-228240">
              <a:lnSpc>
                <a:spcPct val="107000"/>
              </a:lnSpc>
              <a:spcAft>
                <a:spcPts val="799"/>
              </a:spcAft>
              <a:buClr>
                <a:srgbClr val="000000"/>
              </a:buClr>
              <a:buFont typeface="Arial"/>
              <a:buChar char="•"/>
              <a:tabLst>
                <a:tab algn="l" pos="0"/>
              </a:tabLst>
            </a:pPr>
            <a:r>
              <a:rPr b="0" lang="en-US" sz="1800" spc="-1" strike="noStrike">
                <a:solidFill>
                  <a:srgbClr val="000000"/>
                </a:solidFill>
                <a:latin typeface="Calibri"/>
                <a:ea typeface="Calibri"/>
              </a:rPr>
              <a:t>We offer the best in class and wide range of    products to our customers that are suite the specific needs .</a:t>
            </a:r>
            <a:endParaRPr b="0" lang="en-US" sz="1800" spc="-1" strike="noStrike">
              <a:solidFill>
                <a:srgbClr val="000000"/>
              </a:solidFill>
              <a:latin typeface="Calibri"/>
            </a:endParaRPr>
          </a:p>
          <a:p>
            <a:pPr indent="-228240">
              <a:lnSpc>
                <a:spcPct val="107000"/>
              </a:lnSpc>
              <a:spcAft>
                <a:spcPts val="799"/>
              </a:spcAft>
              <a:buClr>
                <a:srgbClr val="000000"/>
              </a:buClr>
              <a:buFont typeface="Arial"/>
              <a:buChar char="•"/>
              <a:tabLst>
                <a:tab algn="l" pos="0"/>
              </a:tabLst>
            </a:pPr>
            <a:r>
              <a:rPr b="0" lang="en-US" sz="1800" spc="-1" strike="noStrike">
                <a:solidFill>
                  <a:srgbClr val="000000"/>
                </a:solidFill>
                <a:latin typeface="Calibri"/>
                <a:ea typeface="Calibri"/>
              </a:rPr>
              <a:t>We have our research team that are relentlessly innovating and finding new ways to improve our offerings and set a standard in market.</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c00000"/>
                </a:solidFill>
                <a:latin typeface="Calibri Light"/>
              </a:rPr>
              <a:t>About Us:</a:t>
            </a:r>
            <a:endParaRPr b="0" lang="en-US" sz="4400" spc="-1" strike="noStrike">
              <a:solidFill>
                <a:srgbClr val="000000"/>
              </a:solidFill>
              <a:latin typeface="Calibri"/>
            </a:endParaRPr>
          </a:p>
        </p:txBody>
      </p:sp>
      <p:sp>
        <p:nvSpPr>
          <p:cNvPr id="175" name="Content Placeholder 2"/>
          <p:cNvSpPr txBox="1"/>
          <p:nvPr/>
        </p:nvSpPr>
        <p:spPr>
          <a:xfrm>
            <a:off x="838080" y="1320840"/>
            <a:ext cx="10515240" cy="4855680"/>
          </a:xfrm>
          <a:prstGeom prst="rect">
            <a:avLst/>
          </a:prstGeom>
          <a:noFill/>
          <a:ln w="0">
            <a:noFill/>
          </a:ln>
        </p:spPr>
        <p:txBody>
          <a:bodyPr>
            <a:normAutofit/>
          </a:bodyPr>
          <a:p>
            <a:pPr indent="-228240">
              <a:lnSpc>
                <a:spcPct val="107000"/>
              </a:lnSpc>
              <a:buClr>
                <a:srgbClr val="000000"/>
              </a:buClr>
              <a:buFont typeface="Arial"/>
              <a:buChar char="•"/>
            </a:pPr>
            <a:r>
              <a:rPr b="0" lang="en-GB" sz="1800" spc="-1" strike="noStrike">
                <a:solidFill>
                  <a:srgbClr val="000000"/>
                </a:solidFill>
                <a:latin typeface="Calibri"/>
                <a:ea typeface="Times New Roman"/>
              </a:rPr>
              <a:t>We are amongst you all! We ride and do not let go a chance when we see an opportunity to go on short tour (But of late, unfortunately, we are compelled to give a few of them a miss!). MotoGear was in fact born when 3 such passionate riders met; each of them came with their own set of diverse riding preferences, experiences and their favourite riding routes and destinations (which we still quarrel upon like babies when we plan our ride together).</a:t>
            </a:r>
            <a:endParaRPr b="0" lang="en-US" sz="1800" spc="-1" strike="noStrike">
              <a:solidFill>
                <a:srgbClr val="000000"/>
              </a:solidFill>
              <a:latin typeface="Calibri"/>
            </a:endParaRPr>
          </a:p>
          <a:p>
            <a:pPr>
              <a:lnSpc>
                <a:spcPct val="107000"/>
              </a:lnSpc>
              <a:tabLst>
                <a:tab algn="l" pos="0"/>
              </a:tabLst>
            </a:pPr>
            <a:endParaRPr b="0" lang="en-US" sz="1800" spc="-1" strike="noStrike">
              <a:solidFill>
                <a:srgbClr val="000000"/>
              </a:solidFill>
              <a:latin typeface="Calibri"/>
            </a:endParaRPr>
          </a:p>
          <a:p>
            <a:pPr indent="-228240">
              <a:lnSpc>
                <a:spcPct val="107000"/>
              </a:lnSpc>
              <a:buClr>
                <a:srgbClr val="000000"/>
              </a:buClr>
              <a:buFont typeface="Arial"/>
              <a:buChar char="•"/>
              <a:tabLst>
                <a:tab algn="l" pos="0"/>
              </a:tabLst>
            </a:pPr>
            <a:r>
              <a:rPr b="0" lang="en-GB" sz="1800" spc="-1" strike="noStrike">
                <a:solidFill>
                  <a:srgbClr val="000000"/>
                </a:solidFill>
                <a:latin typeface="Calibri"/>
                <a:ea typeface="Times New Roman"/>
              </a:rPr>
              <a:t>With all the diversities we came with, all of us believed that the Indian market in 2012 did not have quality and practical luggage. Quality luggage was made available in India by most of the international brands but that came at a price, which was not affordable for most of us. Thus, was born MotoGear with a vision to provide quality, reliable luggage at a price we believed most of us were willing to shell out for our rides. We all ride and thus understand the criticality of an equipment failure during a ride.</a:t>
            </a:r>
            <a:endParaRPr b="0" lang="en-US" sz="1800" spc="-1" strike="noStrike">
              <a:solidFill>
                <a:srgbClr val="000000"/>
              </a:solidFill>
              <a:latin typeface="Calibri"/>
            </a:endParaRPr>
          </a:p>
          <a:p>
            <a:pPr>
              <a:lnSpc>
                <a:spcPct val="107000"/>
              </a:lnSpc>
              <a:tabLst>
                <a:tab algn="l" pos="0"/>
              </a:tabLst>
            </a:pPr>
            <a:r>
              <a:rPr b="0" lang="en-GB" sz="1800" spc="-1" strike="noStrike">
                <a:solidFill>
                  <a:srgbClr val="000000"/>
                </a:solidFill>
                <a:latin typeface="Calibri"/>
                <a:ea typeface="Times New Roman"/>
              </a:rPr>
              <a:t> </a:t>
            </a:r>
            <a:endParaRPr b="0" lang="en-US" sz="1800" spc="-1" strike="noStrike">
              <a:solidFill>
                <a:srgbClr val="000000"/>
              </a:solidFill>
              <a:latin typeface="Calibri"/>
            </a:endParaRPr>
          </a:p>
          <a:p>
            <a:pPr indent="-228240">
              <a:lnSpc>
                <a:spcPct val="107000"/>
              </a:lnSpc>
              <a:buClr>
                <a:srgbClr val="000000"/>
              </a:buClr>
              <a:buFont typeface="Arial"/>
              <a:buChar char="•"/>
              <a:tabLst>
                <a:tab algn="l" pos="0"/>
              </a:tabLst>
            </a:pPr>
            <a:r>
              <a:rPr b="0" lang="en-GB" sz="1800" spc="-1" strike="noStrike">
                <a:solidFill>
                  <a:srgbClr val="000000"/>
                </a:solidFill>
                <a:latin typeface="Calibri"/>
                <a:ea typeface="Times New Roman"/>
              </a:rPr>
              <a:t>“</a:t>
            </a:r>
            <a:r>
              <a:rPr b="0" lang="en-GB" sz="1800" spc="-1" strike="noStrike">
                <a:solidFill>
                  <a:srgbClr val="000000"/>
                </a:solidFill>
                <a:latin typeface="Calibri"/>
                <a:ea typeface="Times New Roman"/>
              </a:rPr>
              <a:t>Quality is not an act. It is a habit”. This is the exact notion that we follow at MotoGear Gears. As a part of our job, we have made a habit of keeping ourselves updated on raw materials, technology, etc that our Indian and International market has to offer in helping us make a better product for our customers. For us, it has always been quality over price i.e. expand a tad bit to get the right material. This is how we function!</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itle 1"/>
          <p:cNvSpPr txBox="1"/>
          <p:nvPr/>
        </p:nvSpPr>
        <p:spPr>
          <a:xfrm>
            <a:off x="754920" y="131760"/>
            <a:ext cx="10515240" cy="1325160"/>
          </a:xfrm>
          <a:prstGeom prst="rect">
            <a:avLst/>
          </a:prstGeom>
          <a:noFill/>
          <a:ln w="0">
            <a:noFill/>
          </a:ln>
        </p:spPr>
        <p:txBody>
          <a:bodyPr anchor="ctr">
            <a:noAutofit/>
          </a:bodyPr>
          <a:p>
            <a:pPr>
              <a:lnSpc>
                <a:spcPct val="90000"/>
              </a:lnSpc>
            </a:pPr>
            <a:r>
              <a:rPr b="0" lang="en-US" sz="4400" spc="-1" strike="noStrike">
                <a:solidFill>
                  <a:srgbClr val="c00000"/>
                </a:solidFill>
                <a:latin typeface="Calibri Light"/>
              </a:rPr>
              <a:t>Modules:</a:t>
            </a:r>
            <a:endParaRPr b="0" lang="en-US" sz="4400" spc="-1" strike="noStrike">
              <a:solidFill>
                <a:srgbClr val="000000"/>
              </a:solidFill>
              <a:latin typeface="Calibri"/>
            </a:endParaRPr>
          </a:p>
        </p:txBody>
      </p:sp>
      <p:sp>
        <p:nvSpPr>
          <p:cNvPr id="177" name="Content Placeholder 2"/>
          <p:cNvSpPr txBox="1"/>
          <p:nvPr/>
        </p:nvSpPr>
        <p:spPr>
          <a:xfrm>
            <a:off x="754920" y="1457640"/>
            <a:ext cx="10515240" cy="4350960"/>
          </a:xfrm>
          <a:prstGeom prst="rect">
            <a:avLst/>
          </a:prstGeom>
          <a:noFill/>
          <a:ln w="0">
            <a:noFill/>
          </a:ln>
        </p:spPr>
        <p:txBody>
          <a:bodyPr>
            <a:normAutofit fontScale="4000"/>
          </a:bodyPr>
          <a:p>
            <a:pPr indent="-228240">
              <a:lnSpc>
                <a:spcPct val="107000"/>
              </a:lnSpc>
              <a:spcAft>
                <a:spcPts val="799"/>
              </a:spcAft>
              <a:buClr>
                <a:srgbClr val="09090a"/>
              </a:buClr>
              <a:buFont typeface="Arial"/>
              <a:buChar char="•"/>
            </a:pPr>
            <a:r>
              <a:rPr b="0" lang="en-US" sz="6400" spc="-1" strike="noStrike">
                <a:solidFill>
                  <a:srgbClr val="09090a"/>
                </a:solidFill>
                <a:latin typeface="Montserrat"/>
                <a:ea typeface="Calibri"/>
              </a:rPr>
              <a:t>Display the products that are available</a:t>
            </a:r>
            <a:endParaRPr b="0" lang="en-US" sz="6400" spc="-1" strike="noStrike">
              <a:solidFill>
                <a:srgbClr val="000000"/>
              </a:solidFill>
              <a:latin typeface="Calibri"/>
            </a:endParaRPr>
          </a:p>
          <a:p>
            <a:pPr>
              <a:lnSpc>
                <a:spcPct val="107000"/>
              </a:lnSpc>
              <a:spcAft>
                <a:spcPts val="799"/>
              </a:spcAft>
              <a:tabLst>
                <a:tab algn="l" pos="0"/>
              </a:tabLst>
            </a:pP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Products can be added to cart </a:t>
            </a:r>
            <a:endParaRPr b="0" lang="en-US" sz="6400" spc="-1" strike="noStrike">
              <a:solidFill>
                <a:srgbClr val="000000"/>
              </a:solidFill>
              <a:latin typeface="Calibri"/>
            </a:endParaRPr>
          </a:p>
          <a:p>
            <a:pPr>
              <a:lnSpc>
                <a:spcPct val="107000"/>
              </a:lnSpc>
              <a:spcAft>
                <a:spcPts val="799"/>
              </a:spcAft>
              <a:tabLst>
                <a:tab algn="l" pos="0"/>
              </a:tabLst>
            </a:pP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User can see the product details </a:t>
            </a:r>
            <a:endParaRPr b="0" lang="en-US" sz="6400" spc="-1" strike="noStrike">
              <a:solidFill>
                <a:srgbClr val="000000"/>
              </a:solidFill>
              <a:latin typeface="Calibri"/>
            </a:endParaRPr>
          </a:p>
          <a:p>
            <a:pPr>
              <a:lnSpc>
                <a:spcPct val="107000"/>
              </a:lnSpc>
              <a:spcAft>
                <a:spcPts val="799"/>
              </a:spcAft>
              <a:tabLst>
                <a:tab algn="l" pos="0"/>
              </a:tabLst>
            </a:pP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Products can be removed from cart one by one or cart can be empty at once</a:t>
            </a:r>
            <a:endParaRPr b="0" lang="en-US" sz="6400" spc="-1" strike="noStrike">
              <a:solidFill>
                <a:srgbClr val="000000"/>
              </a:solidFill>
              <a:latin typeface="Calibri"/>
            </a:endParaRPr>
          </a:p>
          <a:p>
            <a:pPr>
              <a:lnSpc>
                <a:spcPct val="107000"/>
              </a:lnSpc>
              <a:spcAft>
                <a:spcPts val="799"/>
              </a:spcAft>
              <a:tabLst>
                <a:tab algn="l" pos="0"/>
              </a:tabLst>
            </a:pPr>
            <a:r>
              <a:rPr b="0" lang="en-US" sz="6400" spc="-1" strike="noStrike">
                <a:solidFill>
                  <a:srgbClr val="09090a"/>
                </a:solidFill>
                <a:latin typeface="Montserrat"/>
                <a:ea typeface="Calibri"/>
              </a:rPr>
              <a:t> </a:t>
            </a: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Can be able to order products by entering appropriate payment details</a:t>
            </a:r>
            <a:endParaRPr b="0" lang="en-US" sz="6400" spc="-1" strike="noStrike">
              <a:solidFill>
                <a:srgbClr val="000000"/>
              </a:solidFill>
              <a:latin typeface="Calibri"/>
            </a:endParaRPr>
          </a:p>
          <a:p>
            <a:pPr>
              <a:lnSpc>
                <a:spcPct val="107000"/>
              </a:lnSpc>
              <a:spcAft>
                <a:spcPts val="799"/>
              </a:spcAft>
              <a:tabLst>
                <a:tab algn="l" pos="0"/>
              </a:tabLst>
            </a:pPr>
            <a:r>
              <a:rPr b="0" lang="en-US" sz="6400" spc="-1" strike="noStrike">
                <a:solidFill>
                  <a:srgbClr val="09090a"/>
                </a:solidFill>
                <a:latin typeface="Montserrat"/>
                <a:ea typeface="Calibri"/>
              </a:rPr>
              <a:t> </a:t>
            </a: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User should be able to login and register new users</a:t>
            </a:r>
            <a:endParaRPr b="0" lang="en-US" sz="6400" spc="-1" strike="noStrike">
              <a:solidFill>
                <a:srgbClr val="000000"/>
              </a:solidFill>
              <a:latin typeface="Calibri"/>
            </a:endParaRPr>
          </a:p>
          <a:p>
            <a:pPr>
              <a:lnSpc>
                <a:spcPct val="107000"/>
              </a:lnSpc>
              <a:spcAft>
                <a:spcPts val="799"/>
              </a:spcAft>
              <a:tabLst>
                <a:tab algn="l" pos="0"/>
              </a:tabLst>
            </a:pPr>
            <a:r>
              <a:rPr b="0" lang="en-US" sz="6400" spc="-1" strike="noStrike">
                <a:solidFill>
                  <a:srgbClr val="09090a"/>
                </a:solidFill>
                <a:latin typeface="Montserrat"/>
                <a:ea typeface="Calibri"/>
              </a:rPr>
              <a:t> </a:t>
            </a: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Chat window for Customer support  </a:t>
            </a:r>
            <a:endParaRPr b="0" lang="en-US" sz="6400" spc="-1" strike="noStrike">
              <a:solidFill>
                <a:srgbClr val="000000"/>
              </a:solidFill>
              <a:latin typeface="Calibri"/>
            </a:endParaRPr>
          </a:p>
          <a:p>
            <a:pPr>
              <a:lnSpc>
                <a:spcPct val="107000"/>
              </a:lnSpc>
              <a:spcAft>
                <a:spcPts val="799"/>
              </a:spcAft>
              <a:tabLst>
                <a:tab algn="l" pos="0"/>
              </a:tabLst>
            </a:pPr>
            <a:endParaRPr b="0" lang="en-US" sz="6400" spc="-1" strike="noStrike">
              <a:solidFill>
                <a:srgbClr val="000000"/>
              </a:solidFill>
              <a:latin typeface="Calibri"/>
            </a:endParaRPr>
          </a:p>
          <a:p>
            <a:pPr indent="-228240">
              <a:lnSpc>
                <a:spcPct val="107000"/>
              </a:lnSpc>
              <a:spcAft>
                <a:spcPts val="799"/>
              </a:spcAft>
              <a:buClr>
                <a:srgbClr val="09090a"/>
              </a:buClr>
              <a:buFont typeface="Arial"/>
              <a:buChar char="•"/>
              <a:tabLst>
                <a:tab algn="l" pos="0"/>
              </a:tabLst>
            </a:pPr>
            <a:r>
              <a:rPr b="0" lang="en-US" sz="6400" spc="-1" strike="noStrike">
                <a:solidFill>
                  <a:srgbClr val="09090a"/>
                </a:solidFill>
                <a:latin typeface="Montserrat"/>
                <a:ea typeface="Calibri"/>
              </a:rPr>
              <a:t>Admin can manage users  by creating ,deleting or updating </a:t>
            </a:r>
            <a:endParaRPr b="0" lang="en-US" sz="6400" spc="-1" strike="noStrike">
              <a:solidFill>
                <a:srgbClr val="000000"/>
              </a:solidFill>
              <a:latin typeface="Calibri"/>
            </a:endParaRPr>
          </a:p>
          <a:p>
            <a:pPr>
              <a:lnSpc>
                <a:spcPct val="90000"/>
              </a:lnSpc>
              <a:spcBef>
                <a:spcPts val="1001"/>
              </a:spcBef>
              <a:tabLst>
                <a:tab algn="l" pos="0"/>
              </a:tabLst>
            </a:pPr>
            <a:endParaRPr b="0" lang="en-US" sz="6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itle 1"/>
          <p:cNvSpPr txBox="1"/>
          <p:nvPr/>
        </p:nvSpPr>
        <p:spPr>
          <a:xfrm>
            <a:off x="838080" y="280080"/>
            <a:ext cx="10515240" cy="1325160"/>
          </a:xfrm>
          <a:prstGeom prst="rect">
            <a:avLst/>
          </a:prstGeom>
          <a:noFill/>
          <a:ln w="0">
            <a:noFill/>
          </a:ln>
        </p:spPr>
        <p:txBody>
          <a:bodyPr anchor="ctr">
            <a:noAutofit/>
          </a:bodyPr>
          <a:p>
            <a:pPr>
              <a:lnSpc>
                <a:spcPct val="90000"/>
              </a:lnSpc>
            </a:pPr>
            <a:r>
              <a:rPr b="0" lang="en-GB" sz="4400" spc="-1" strike="noStrike">
                <a:solidFill>
                  <a:srgbClr val="c00000"/>
                </a:solidFill>
                <a:latin typeface="Calibri Light"/>
              </a:rPr>
              <a:t>                               </a:t>
            </a:r>
            <a:r>
              <a:rPr b="1" lang="en-GB" sz="4400" spc="-1" strike="noStrike">
                <a:solidFill>
                  <a:srgbClr val="c00000"/>
                </a:solidFill>
                <a:latin typeface="Calibri Light"/>
              </a:rPr>
              <a:t>Snapshots</a:t>
            </a:r>
            <a:endParaRPr b="0" lang="en-US" sz="4400" spc="-1" strike="noStrike">
              <a:solidFill>
                <a:srgbClr val="000000"/>
              </a:solidFill>
              <a:latin typeface="Calibri"/>
            </a:endParaRPr>
          </a:p>
        </p:txBody>
      </p:sp>
      <p:sp>
        <p:nvSpPr>
          <p:cNvPr id="179" name="Content Placeholder 2"/>
          <p:cNvSpPr txBox="1"/>
          <p:nvPr/>
        </p:nvSpPr>
        <p:spPr>
          <a:xfrm>
            <a:off x="838080" y="1253160"/>
            <a:ext cx="834120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Home Page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80" name="Picture 5" descr=""/>
          <p:cNvPicPr/>
          <p:nvPr/>
        </p:nvPicPr>
        <p:blipFill>
          <a:blip r:embed="rId1"/>
          <a:srcRect l="0" t="4606" r="0" b="7448"/>
          <a:stretch/>
        </p:blipFill>
        <p:spPr>
          <a:xfrm>
            <a:off x="838080" y="1995120"/>
            <a:ext cx="10951560" cy="4430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Box 1"/>
          <p:cNvSpPr/>
          <p:nvPr/>
        </p:nvSpPr>
        <p:spPr>
          <a:xfrm>
            <a:off x="1215360" y="320760"/>
            <a:ext cx="4880520" cy="730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Products Page:</a:t>
            </a:r>
            <a:endParaRPr b="0" lang="en-US" sz="2400" spc="-1" strike="noStrike">
              <a:latin typeface="Arial"/>
            </a:endParaRPr>
          </a:p>
          <a:p>
            <a:pPr>
              <a:lnSpc>
                <a:spcPct val="100000"/>
              </a:lnSpc>
            </a:pPr>
            <a:endParaRPr b="0" lang="en-US" sz="2400" spc="-1" strike="noStrike">
              <a:latin typeface="Arial"/>
            </a:endParaRPr>
          </a:p>
        </p:txBody>
      </p:sp>
      <p:pic>
        <p:nvPicPr>
          <p:cNvPr id="182" name="Picture 5" descr=""/>
          <p:cNvPicPr/>
          <p:nvPr/>
        </p:nvPicPr>
        <p:blipFill>
          <a:blip r:embed="rId1"/>
          <a:srcRect l="0" t="4650" r="0" b="6230"/>
          <a:stretch/>
        </p:blipFill>
        <p:spPr>
          <a:xfrm>
            <a:off x="581760" y="900720"/>
            <a:ext cx="11152440" cy="5636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TotalTime>
  <Application>LibreOffice/7.1.8.1$Windows_X86_64 LibreOffice_project/e1f30c802c3269a1d052614453f260e49458c82c</Application>
  <AppVersion>15.0000</AppVersion>
  <Words>846</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2022-02-02T03:41:08Z</dcterms:created>
  <dc:creator>SACHIN K S</dc:creator>
  <dc:description/>
  <dc:language>en-US</dc:language>
  <cp:lastModifiedBy/>
  <dcterms:modified xsi:type="dcterms:W3CDTF">2022-02-03T08:07:01Z</dcterms:modified>
  <cp:revision>11</cp:revision>
  <dc:subject/>
  <dc:title>E-Commerce website for motorcycle safety riding gears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