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57" r:id="rId4"/>
    <p:sldId id="259" r:id="rId5"/>
    <p:sldId id="258" r:id="rId6"/>
    <p:sldId id="260" r:id="rId7"/>
    <p:sldId id="261" r:id="rId8"/>
    <p:sldId id="262" r:id="rId9"/>
    <p:sldId id="264" r:id="rId10"/>
    <p:sldId id="265" r:id="rId11"/>
    <p:sldId id="266" r:id="rId12"/>
    <p:sldId id="268" r:id="rId13"/>
    <p:sldId id="272" r:id="rId14"/>
    <p:sldId id="267" r:id="rId15"/>
    <p:sldId id="269" r:id="rId16"/>
    <p:sldId id="270" r:id="rId17"/>
    <p:sldId id="271" r:id="rId18"/>
    <p:sldId id="273" r:id="rId19"/>
    <p:sldId id="274" r:id="rId20"/>
    <p:sldId id="275"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249A7-1080-9FFF-8929-2A89880598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CFDD9D-B9DC-44D6-9FCB-AC878614CC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35AF22-48C5-B10A-59E1-5FFEDA3A47B8}"/>
              </a:ext>
            </a:extLst>
          </p:cNvPr>
          <p:cNvSpPr>
            <a:spLocks noGrp="1"/>
          </p:cNvSpPr>
          <p:nvPr>
            <p:ph type="dt" sz="half" idx="10"/>
          </p:nvPr>
        </p:nvSpPr>
        <p:spPr/>
        <p:txBody>
          <a:bodyPr/>
          <a:lstStyle/>
          <a:p>
            <a:fld id="{5769B081-622B-490D-B526-B0D0460F8238}" type="datetimeFigureOut">
              <a:rPr lang="en-US" smtClean="0"/>
              <a:t>12/6/2022</a:t>
            </a:fld>
            <a:endParaRPr lang="en-US"/>
          </a:p>
        </p:txBody>
      </p:sp>
      <p:sp>
        <p:nvSpPr>
          <p:cNvPr id="5" name="Footer Placeholder 4">
            <a:extLst>
              <a:ext uri="{FF2B5EF4-FFF2-40B4-BE49-F238E27FC236}">
                <a16:creationId xmlns:a16="http://schemas.microsoft.com/office/drawing/2014/main" id="{48F8A6B9-848B-C83F-A311-73287AFEBA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DF301-C4DD-8010-FF38-3DCBED694254}"/>
              </a:ext>
            </a:extLst>
          </p:cNvPr>
          <p:cNvSpPr>
            <a:spLocks noGrp="1"/>
          </p:cNvSpPr>
          <p:nvPr>
            <p:ph type="sldNum" sz="quarter" idx="12"/>
          </p:nvPr>
        </p:nvSpPr>
        <p:spPr/>
        <p:txBody>
          <a:bodyPr/>
          <a:lstStyle/>
          <a:p>
            <a:fld id="{AE47DAC1-1F45-45ED-9A10-B669096F288B}" type="slidenum">
              <a:rPr lang="en-US" smtClean="0"/>
              <a:t>‹#›</a:t>
            </a:fld>
            <a:endParaRPr lang="en-US"/>
          </a:p>
        </p:txBody>
      </p:sp>
    </p:spTree>
    <p:extLst>
      <p:ext uri="{BB962C8B-B14F-4D97-AF65-F5344CB8AC3E}">
        <p14:creationId xmlns:p14="http://schemas.microsoft.com/office/powerpoint/2010/main" val="2842055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0D8E4-D5CD-8E84-D52A-116410AAEE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3D5448-3217-3963-88D5-68F40B4AFE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CB9D94-492B-C725-2B43-C81A44670D91}"/>
              </a:ext>
            </a:extLst>
          </p:cNvPr>
          <p:cNvSpPr>
            <a:spLocks noGrp="1"/>
          </p:cNvSpPr>
          <p:nvPr>
            <p:ph type="dt" sz="half" idx="10"/>
          </p:nvPr>
        </p:nvSpPr>
        <p:spPr/>
        <p:txBody>
          <a:bodyPr/>
          <a:lstStyle/>
          <a:p>
            <a:fld id="{5769B081-622B-490D-B526-B0D0460F8238}" type="datetimeFigureOut">
              <a:rPr lang="en-US" smtClean="0"/>
              <a:t>12/6/2022</a:t>
            </a:fld>
            <a:endParaRPr lang="en-US"/>
          </a:p>
        </p:txBody>
      </p:sp>
      <p:sp>
        <p:nvSpPr>
          <p:cNvPr id="5" name="Footer Placeholder 4">
            <a:extLst>
              <a:ext uri="{FF2B5EF4-FFF2-40B4-BE49-F238E27FC236}">
                <a16:creationId xmlns:a16="http://schemas.microsoft.com/office/drawing/2014/main" id="{CB56EB9F-0004-2175-35CB-03D0196931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0A6A0E-2B50-C25E-63B4-224BBEB5A286}"/>
              </a:ext>
            </a:extLst>
          </p:cNvPr>
          <p:cNvSpPr>
            <a:spLocks noGrp="1"/>
          </p:cNvSpPr>
          <p:nvPr>
            <p:ph type="sldNum" sz="quarter" idx="12"/>
          </p:nvPr>
        </p:nvSpPr>
        <p:spPr/>
        <p:txBody>
          <a:bodyPr/>
          <a:lstStyle/>
          <a:p>
            <a:fld id="{AE47DAC1-1F45-45ED-9A10-B669096F288B}" type="slidenum">
              <a:rPr lang="en-US" smtClean="0"/>
              <a:t>‹#›</a:t>
            </a:fld>
            <a:endParaRPr lang="en-US"/>
          </a:p>
        </p:txBody>
      </p:sp>
    </p:spTree>
    <p:extLst>
      <p:ext uri="{BB962C8B-B14F-4D97-AF65-F5344CB8AC3E}">
        <p14:creationId xmlns:p14="http://schemas.microsoft.com/office/powerpoint/2010/main" val="3662032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FB09FE-55CA-C1CE-584A-DF14774D62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01D30D-DA08-E31F-FCC7-5CE85531FC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DD96C-5946-C4C1-4F97-D22DA778C689}"/>
              </a:ext>
            </a:extLst>
          </p:cNvPr>
          <p:cNvSpPr>
            <a:spLocks noGrp="1"/>
          </p:cNvSpPr>
          <p:nvPr>
            <p:ph type="dt" sz="half" idx="10"/>
          </p:nvPr>
        </p:nvSpPr>
        <p:spPr/>
        <p:txBody>
          <a:bodyPr/>
          <a:lstStyle/>
          <a:p>
            <a:fld id="{5769B081-622B-490D-B526-B0D0460F8238}" type="datetimeFigureOut">
              <a:rPr lang="en-US" smtClean="0"/>
              <a:t>12/6/2022</a:t>
            </a:fld>
            <a:endParaRPr lang="en-US"/>
          </a:p>
        </p:txBody>
      </p:sp>
      <p:sp>
        <p:nvSpPr>
          <p:cNvPr id="5" name="Footer Placeholder 4">
            <a:extLst>
              <a:ext uri="{FF2B5EF4-FFF2-40B4-BE49-F238E27FC236}">
                <a16:creationId xmlns:a16="http://schemas.microsoft.com/office/drawing/2014/main" id="{D7BD7610-BBD6-EED9-6938-2E2E71C248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AAE158-A9CC-9592-C20C-4A00DE35752F}"/>
              </a:ext>
            </a:extLst>
          </p:cNvPr>
          <p:cNvSpPr>
            <a:spLocks noGrp="1"/>
          </p:cNvSpPr>
          <p:nvPr>
            <p:ph type="sldNum" sz="quarter" idx="12"/>
          </p:nvPr>
        </p:nvSpPr>
        <p:spPr/>
        <p:txBody>
          <a:bodyPr/>
          <a:lstStyle/>
          <a:p>
            <a:fld id="{AE47DAC1-1F45-45ED-9A10-B669096F288B}" type="slidenum">
              <a:rPr lang="en-US" smtClean="0"/>
              <a:t>‹#›</a:t>
            </a:fld>
            <a:endParaRPr lang="en-US"/>
          </a:p>
        </p:txBody>
      </p:sp>
    </p:spTree>
    <p:extLst>
      <p:ext uri="{BB962C8B-B14F-4D97-AF65-F5344CB8AC3E}">
        <p14:creationId xmlns:p14="http://schemas.microsoft.com/office/powerpoint/2010/main" val="3692558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9EAD-0868-E100-FAAE-1C95631EF8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208B12-A554-4225-9095-5BFE1F48A0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0C51AE-DF38-1AB8-2F2D-4A431E0CAA6D}"/>
              </a:ext>
            </a:extLst>
          </p:cNvPr>
          <p:cNvSpPr>
            <a:spLocks noGrp="1"/>
          </p:cNvSpPr>
          <p:nvPr>
            <p:ph type="dt" sz="half" idx="10"/>
          </p:nvPr>
        </p:nvSpPr>
        <p:spPr/>
        <p:txBody>
          <a:bodyPr/>
          <a:lstStyle/>
          <a:p>
            <a:fld id="{5769B081-622B-490D-B526-B0D0460F8238}" type="datetimeFigureOut">
              <a:rPr lang="en-US" smtClean="0"/>
              <a:t>12/6/2022</a:t>
            </a:fld>
            <a:endParaRPr lang="en-US"/>
          </a:p>
        </p:txBody>
      </p:sp>
      <p:sp>
        <p:nvSpPr>
          <p:cNvPr id="5" name="Footer Placeholder 4">
            <a:extLst>
              <a:ext uri="{FF2B5EF4-FFF2-40B4-BE49-F238E27FC236}">
                <a16:creationId xmlns:a16="http://schemas.microsoft.com/office/drawing/2014/main" id="{401609C1-6D3F-079D-24FC-A40231A52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9C20D-99D2-68BA-25D3-FA415CCEB0FA}"/>
              </a:ext>
            </a:extLst>
          </p:cNvPr>
          <p:cNvSpPr>
            <a:spLocks noGrp="1"/>
          </p:cNvSpPr>
          <p:nvPr>
            <p:ph type="sldNum" sz="quarter" idx="12"/>
          </p:nvPr>
        </p:nvSpPr>
        <p:spPr/>
        <p:txBody>
          <a:bodyPr/>
          <a:lstStyle/>
          <a:p>
            <a:fld id="{AE47DAC1-1F45-45ED-9A10-B669096F288B}" type="slidenum">
              <a:rPr lang="en-US" smtClean="0"/>
              <a:t>‹#›</a:t>
            </a:fld>
            <a:endParaRPr lang="en-US"/>
          </a:p>
        </p:txBody>
      </p:sp>
    </p:spTree>
    <p:extLst>
      <p:ext uri="{BB962C8B-B14F-4D97-AF65-F5344CB8AC3E}">
        <p14:creationId xmlns:p14="http://schemas.microsoft.com/office/powerpoint/2010/main" val="1447586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D32C7-7770-9B48-0D7C-C007A48A95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3FC336-77AD-957F-C4FC-56BA6AB3B0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935646-E1AD-4DAF-A385-28D78AC7301D}"/>
              </a:ext>
            </a:extLst>
          </p:cNvPr>
          <p:cNvSpPr>
            <a:spLocks noGrp="1"/>
          </p:cNvSpPr>
          <p:nvPr>
            <p:ph type="dt" sz="half" idx="10"/>
          </p:nvPr>
        </p:nvSpPr>
        <p:spPr/>
        <p:txBody>
          <a:bodyPr/>
          <a:lstStyle/>
          <a:p>
            <a:fld id="{5769B081-622B-490D-B526-B0D0460F8238}" type="datetimeFigureOut">
              <a:rPr lang="en-US" smtClean="0"/>
              <a:t>12/6/2022</a:t>
            </a:fld>
            <a:endParaRPr lang="en-US"/>
          </a:p>
        </p:txBody>
      </p:sp>
      <p:sp>
        <p:nvSpPr>
          <p:cNvPr id="5" name="Footer Placeholder 4">
            <a:extLst>
              <a:ext uri="{FF2B5EF4-FFF2-40B4-BE49-F238E27FC236}">
                <a16:creationId xmlns:a16="http://schemas.microsoft.com/office/drawing/2014/main" id="{559CAAC4-61F8-9A4D-3F37-6A263394AA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DECDCD-701F-D475-C68F-7BC96C6CDD41}"/>
              </a:ext>
            </a:extLst>
          </p:cNvPr>
          <p:cNvSpPr>
            <a:spLocks noGrp="1"/>
          </p:cNvSpPr>
          <p:nvPr>
            <p:ph type="sldNum" sz="quarter" idx="12"/>
          </p:nvPr>
        </p:nvSpPr>
        <p:spPr/>
        <p:txBody>
          <a:bodyPr/>
          <a:lstStyle/>
          <a:p>
            <a:fld id="{AE47DAC1-1F45-45ED-9A10-B669096F288B}" type="slidenum">
              <a:rPr lang="en-US" smtClean="0"/>
              <a:t>‹#›</a:t>
            </a:fld>
            <a:endParaRPr lang="en-US"/>
          </a:p>
        </p:txBody>
      </p:sp>
    </p:spTree>
    <p:extLst>
      <p:ext uri="{BB962C8B-B14F-4D97-AF65-F5344CB8AC3E}">
        <p14:creationId xmlns:p14="http://schemas.microsoft.com/office/powerpoint/2010/main" val="143478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9D68E-1E71-48AA-A601-CCF803257B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A2C49A-8F11-DF1B-2CCF-84A8B37FC3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5CBC35-8024-2215-56CF-BCC7D1CC74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687B2A-C7FB-2D8A-A586-AD999D94CF5F}"/>
              </a:ext>
            </a:extLst>
          </p:cNvPr>
          <p:cNvSpPr>
            <a:spLocks noGrp="1"/>
          </p:cNvSpPr>
          <p:nvPr>
            <p:ph type="dt" sz="half" idx="10"/>
          </p:nvPr>
        </p:nvSpPr>
        <p:spPr/>
        <p:txBody>
          <a:bodyPr/>
          <a:lstStyle/>
          <a:p>
            <a:fld id="{5769B081-622B-490D-B526-B0D0460F8238}" type="datetimeFigureOut">
              <a:rPr lang="en-US" smtClean="0"/>
              <a:t>12/6/2022</a:t>
            </a:fld>
            <a:endParaRPr lang="en-US"/>
          </a:p>
        </p:txBody>
      </p:sp>
      <p:sp>
        <p:nvSpPr>
          <p:cNvPr id="6" name="Footer Placeholder 5">
            <a:extLst>
              <a:ext uri="{FF2B5EF4-FFF2-40B4-BE49-F238E27FC236}">
                <a16:creationId xmlns:a16="http://schemas.microsoft.com/office/drawing/2014/main" id="{986A30AF-CEE6-FB85-280E-11D1A5344F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51EE2A-6C69-7896-7E56-BF64C74ADC80}"/>
              </a:ext>
            </a:extLst>
          </p:cNvPr>
          <p:cNvSpPr>
            <a:spLocks noGrp="1"/>
          </p:cNvSpPr>
          <p:nvPr>
            <p:ph type="sldNum" sz="quarter" idx="12"/>
          </p:nvPr>
        </p:nvSpPr>
        <p:spPr/>
        <p:txBody>
          <a:bodyPr/>
          <a:lstStyle/>
          <a:p>
            <a:fld id="{AE47DAC1-1F45-45ED-9A10-B669096F288B}" type="slidenum">
              <a:rPr lang="en-US" smtClean="0"/>
              <a:t>‹#›</a:t>
            </a:fld>
            <a:endParaRPr lang="en-US"/>
          </a:p>
        </p:txBody>
      </p:sp>
    </p:spTree>
    <p:extLst>
      <p:ext uri="{BB962C8B-B14F-4D97-AF65-F5344CB8AC3E}">
        <p14:creationId xmlns:p14="http://schemas.microsoft.com/office/powerpoint/2010/main" val="212953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B6B08-A809-2FBA-B7EB-29BE52E216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32C01F-91A7-BF0A-D9CB-B123C81FFC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7F17F4-D5D6-71B5-E905-5877BBA94E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EBB5BF-2CDE-469A-2E3D-FCC8BD9E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050AA8-8801-53C8-F17C-EFE12CEA5E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81B20C-D38E-44EE-6D08-98608919FE83}"/>
              </a:ext>
            </a:extLst>
          </p:cNvPr>
          <p:cNvSpPr>
            <a:spLocks noGrp="1"/>
          </p:cNvSpPr>
          <p:nvPr>
            <p:ph type="dt" sz="half" idx="10"/>
          </p:nvPr>
        </p:nvSpPr>
        <p:spPr/>
        <p:txBody>
          <a:bodyPr/>
          <a:lstStyle/>
          <a:p>
            <a:fld id="{5769B081-622B-490D-B526-B0D0460F8238}" type="datetimeFigureOut">
              <a:rPr lang="en-US" smtClean="0"/>
              <a:t>12/6/2022</a:t>
            </a:fld>
            <a:endParaRPr lang="en-US"/>
          </a:p>
        </p:txBody>
      </p:sp>
      <p:sp>
        <p:nvSpPr>
          <p:cNvPr id="8" name="Footer Placeholder 7">
            <a:extLst>
              <a:ext uri="{FF2B5EF4-FFF2-40B4-BE49-F238E27FC236}">
                <a16:creationId xmlns:a16="http://schemas.microsoft.com/office/drawing/2014/main" id="{89B4C12D-A365-8F1F-3274-FBDA5EAB26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3CF010-C532-C828-6278-DBC7988B7B0F}"/>
              </a:ext>
            </a:extLst>
          </p:cNvPr>
          <p:cNvSpPr>
            <a:spLocks noGrp="1"/>
          </p:cNvSpPr>
          <p:nvPr>
            <p:ph type="sldNum" sz="quarter" idx="12"/>
          </p:nvPr>
        </p:nvSpPr>
        <p:spPr/>
        <p:txBody>
          <a:bodyPr/>
          <a:lstStyle/>
          <a:p>
            <a:fld id="{AE47DAC1-1F45-45ED-9A10-B669096F288B}" type="slidenum">
              <a:rPr lang="en-US" smtClean="0"/>
              <a:t>‹#›</a:t>
            </a:fld>
            <a:endParaRPr lang="en-US"/>
          </a:p>
        </p:txBody>
      </p:sp>
    </p:spTree>
    <p:extLst>
      <p:ext uri="{BB962C8B-B14F-4D97-AF65-F5344CB8AC3E}">
        <p14:creationId xmlns:p14="http://schemas.microsoft.com/office/powerpoint/2010/main" val="3214636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E00EE-26A7-669F-C6D8-F81414F363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9DCC5C-5151-F2B9-26A5-597120188449}"/>
              </a:ext>
            </a:extLst>
          </p:cNvPr>
          <p:cNvSpPr>
            <a:spLocks noGrp="1"/>
          </p:cNvSpPr>
          <p:nvPr>
            <p:ph type="dt" sz="half" idx="10"/>
          </p:nvPr>
        </p:nvSpPr>
        <p:spPr/>
        <p:txBody>
          <a:bodyPr/>
          <a:lstStyle/>
          <a:p>
            <a:fld id="{5769B081-622B-490D-B526-B0D0460F8238}" type="datetimeFigureOut">
              <a:rPr lang="en-US" smtClean="0"/>
              <a:t>12/6/2022</a:t>
            </a:fld>
            <a:endParaRPr lang="en-US"/>
          </a:p>
        </p:txBody>
      </p:sp>
      <p:sp>
        <p:nvSpPr>
          <p:cNvPr id="4" name="Footer Placeholder 3">
            <a:extLst>
              <a:ext uri="{FF2B5EF4-FFF2-40B4-BE49-F238E27FC236}">
                <a16:creationId xmlns:a16="http://schemas.microsoft.com/office/drawing/2014/main" id="{74F9CA0F-A905-4CBB-87E3-C6D93FD97C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91B07B-504B-1D7C-03AA-80F64C5CC085}"/>
              </a:ext>
            </a:extLst>
          </p:cNvPr>
          <p:cNvSpPr>
            <a:spLocks noGrp="1"/>
          </p:cNvSpPr>
          <p:nvPr>
            <p:ph type="sldNum" sz="quarter" idx="12"/>
          </p:nvPr>
        </p:nvSpPr>
        <p:spPr/>
        <p:txBody>
          <a:bodyPr/>
          <a:lstStyle/>
          <a:p>
            <a:fld id="{AE47DAC1-1F45-45ED-9A10-B669096F288B}" type="slidenum">
              <a:rPr lang="en-US" smtClean="0"/>
              <a:t>‹#›</a:t>
            </a:fld>
            <a:endParaRPr lang="en-US"/>
          </a:p>
        </p:txBody>
      </p:sp>
    </p:spTree>
    <p:extLst>
      <p:ext uri="{BB962C8B-B14F-4D97-AF65-F5344CB8AC3E}">
        <p14:creationId xmlns:p14="http://schemas.microsoft.com/office/powerpoint/2010/main" val="2024407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40A9A8-7756-83BC-3CF9-A3D666DFE6DB}"/>
              </a:ext>
            </a:extLst>
          </p:cNvPr>
          <p:cNvSpPr>
            <a:spLocks noGrp="1"/>
          </p:cNvSpPr>
          <p:nvPr>
            <p:ph type="dt" sz="half" idx="10"/>
          </p:nvPr>
        </p:nvSpPr>
        <p:spPr/>
        <p:txBody>
          <a:bodyPr/>
          <a:lstStyle/>
          <a:p>
            <a:fld id="{5769B081-622B-490D-B526-B0D0460F8238}" type="datetimeFigureOut">
              <a:rPr lang="en-US" smtClean="0"/>
              <a:t>12/6/2022</a:t>
            </a:fld>
            <a:endParaRPr lang="en-US"/>
          </a:p>
        </p:txBody>
      </p:sp>
      <p:sp>
        <p:nvSpPr>
          <p:cNvPr id="3" name="Footer Placeholder 2">
            <a:extLst>
              <a:ext uri="{FF2B5EF4-FFF2-40B4-BE49-F238E27FC236}">
                <a16:creationId xmlns:a16="http://schemas.microsoft.com/office/drawing/2014/main" id="{523E84D7-91DC-C381-6620-0151876578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E49B31-54C0-F748-3E8E-F04126ACFE0F}"/>
              </a:ext>
            </a:extLst>
          </p:cNvPr>
          <p:cNvSpPr>
            <a:spLocks noGrp="1"/>
          </p:cNvSpPr>
          <p:nvPr>
            <p:ph type="sldNum" sz="quarter" idx="12"/>
          </p:nvPr>
        </p:nvSpPr>
        <p:spPr/>
        <p:txBody>
          <a:bodyPr/>
          <a:lstStyle/>
          <a:p>
            <a:fld id="{AE47DAC1-1F45-45ED-9A10-B669096F288B}" type="slidenum">
              <a:rPr lang="en-US" smtClean="0"/>
              <a:t>‹#›</a:t>
            </a:fld>
            <a:endParaRPr lang="en-US"/>
          </a:p>
        </p:txBody>
      </p:sp>
    </p:spTree>
    <p:extLst>
      <p:ext uri="{BB962C8B-B14F-4D97-AF65-F5344CB8AC3E}">
        <p14:creationId xmlns:p14="http://schemas.microsoft.com/office/powerpoint/2010/main" val="1706357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7AFF-6772-5D9B-8BB2-5AF5BD9B45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1C86BE-AE25-9B52-87AE-A29C69ABBD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7A01F0-CD75-70BF-21E0-408C0792D9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C8874A-4947-04ED-8406-0F1A2971E575}"/>
              </a:ext>
            </a:extLst>
          </p:cNvPr>
          <p:cNvSpPr>
            <a:spLocks noGrp="1"/>
          </p:cNvSpPr>
          <p:nvPr>
            <p:ph type="dt" sz="half" idx="10"/>
          </p:nvPr>
        </p:nvSpPr>
        <p:spPr/>
        <p:txBody>
          <a:bodyPr/>
          <a:lstStyle/>
          <a:p>
            <a:fld id="{5769B081-622B-490D-B526-B0D0460F8238}" type="datetimeFigureOut">
              <a:rPr lang="en-US" smtClean="0"/>
              <a:t>12/6/2022</a:t>
            </a:fld>
            <a:endParaRPr lang="en-US"/>
          </a:p>
        </p:txBody>
      </p:sp>
      <p:sp>
        <p:nvSpPr>
          <p:cNvPr id="6" name="Footer Placeholder 5">
            <a:extLst>
              <a:ext uri="{FF2B5EF4-FFF2-40B4-BE49-F238E27FC236}">
                <a16:creationId xmlns:a16="http://schemas.microsoft.com/office/drawing/2014/main" id="{99610BA4-E778-A930-0D0A-2997533426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797124-D8DD-7018-13A7-71763A8320FF}"/>
              </a:ext>
            </a:extLst>
          </p:cNvPr>
          <p:cNvSpPr>
            <a:spLocks noGrp="1"/>
          </p:cNvSpPr>
          <p:nvPr>
            <p:ph type="sldNum" sz="quarter" idx="12"/>
          </p:nvPr>
        </p:nvSpPr>
        <p:spPr/>
        <p:txBody>
          <a:bodyPr/>
          <a:lstStyle/>
          <a:p>
            <a:fld id="{AE47DAC1-1F45-45ED-9A10-B669096F288B}" type="slidenum">
              <a:rPr lang="en-US" smtClean="0"/>
              <a:t>‹#›</a:t>
            </a:fld>
            <a:endParaRPr lang="en-US"/>
          </a:p>
        </p:txBody>
      </p:sp>
    </p:spTree>
    <p:extLst>
      <p:ext uri="{BB962C8B-B14F-4D97-AF65-F5344CB8AC3E}">
        <p14:creationId xmlns:p14="http://schemas.microsoft.com/office/powerpoint/2010/main" val="743412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D7CB7-2238-867D-E1D7-9436D851C6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A19C14-014C-4394-887E-93ADF59D55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D21971-CA26-4BBE-3A90-C146501CC2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931593-AC17-E006-5D94-FBA161CFED7E}"/>
              </a:ext>
            </a:extLst>
          </p:cNvPr>
          <p:cNvSpPr>
            <a:spLocks noGrp="1"/>
          </p:cNvSpPr>
          <p:nvPr>
            <p:ph type="dt" sz="half" idx="10"/>
          </p:nvPr>
        </p:nvSpPr>
        <p:spPr/>
        <p:txBody>
          <a:bodyPr/>
          <a:lstStyle/>
          <a:p>
            <a:fld id="{5769B081-622B-490D-B526-B0D0460F8238}" type="datetimeFigureOut">
              <a:rPr lang="en-US" smtClean="0"/>
              <a:t>12/6/2022</a:t>
            </a:fld>
            <a:endParaRPr lang="en-US"/>
          </a:p>
        </p:txBody>
      </p:sp>
      <p:sp>
        <p:nvSpPr>
          <p:cNvPr id="6" name="Footer Placeholder 5">
            <a:extLst>
              <a:ext uri="{FF2B5EF4-FFF2-40B4-BE49-F238E27FC236}">
                <a16:creationId xmlns:a16="http://schemas.microsoft.com/office/drawing/2014/main" id="{565A9CF2-43DD-D127-D02B-EC4FB475CE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28613D-2DD5-9A13-6569-2E9A15AD0FA9}"/>
              </a:ext>
            </a:extLst>
          </p:cNvPr>
          <p:cNvSpPr>
            <a:spLocks noGrp="1"/>
          </p:cNvSpPr>
          <p:nvPr>
            <p:ph type="sldNum" sz="quarter" idx="12"/>
          </p:nvPr>
        </p:nvSpPr>
        <p:spPr/>
        <p:txBody>
          <a:bodyPr/>
          <a:lstStyle/>
          <a:p>
            <a:fld id="{AE47DAC1-1F45-45ED-9A10-B669096F288B}" type="slidenum">
              <a:rPr lang="en-US" smtClean="0"/>
              <a:t>‹#›</a:t>
            </a:fld>
            <a:endParaRPr lang="en-US"/>
          </a:p>
        </p:txBody>
      </p:sp>
    </p:spTree>
    <p:extLst>
      <p:ext uri="{BB962C8B-B14F-4D97-AF65-F5344CB8AC3E}">
        <p14:creationId xmlns:p14="http://schemas.microsoft.com/office/powerpoint/2010/main" val="2614406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FDE3DF-4745-6E8C-DC0F-EC5B45080F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539919-A410-2C30-8885-6A32EF00EB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1E51C5-F437-7BB8-215D-FE458079F3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69B081-622B-490D-B526-B0D0460F8238}" type="datetimeFigureOut">
              <a:rPr lang="en-US" smtClean="0"/>
              <a:t>12/6/2022</a:t>
            </a:fld>
            <a:endParaRPr lang="en-US"/>
          </a:p>
        </p:txBody>
      </p:sp>
      <p:sp>
        <p:nvSpPr>
          <p:cNvPr id="5" name="Footer Placeholder 4">
            <a:extLst>
              <a:ext uri="{FF2B5EF4-FFF2-40B4-BE49-F238E27FC236}">
                <a16:creationId xmlns:a16="http://schemas.microsoft.com/office/drawing/2014/main" id="{AA84737A-23E5-42B2-C30C-FD7F5885F1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34BD7C-D5A4-0978-938D-2DCC025FDC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47DAC1-1F45-45ED-9A10-B669096F288B}" type="slidenum">
              <a:rPr lang="en-US" smtClean="0"/>
              <a:t>‹#›</a:t>
            </a:fld>
            <a:endParaRPr lang="en-US"/>
          </a:p>
        </p:txBody>
      </p:sp>
    </p:spTree>
    <p:extLst>
      <p:ext uri="{BB962C8B-B14F-4D97-AF65-F5344CB8AC3E}">
        <p14:creationId xmlns:p14="http://schemas.microsoft.com/office/powerpoint/2010/main" val="799339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3714BA6-845B-4157-C267-8491FF2EF684}"/>
              </a:ext>
            </a:extLst>
          </p:cNvPr>
          <p:cNvSpPr>
            <a:spLocks noGrp="1"/>
          </p:cNvSpPr>
          <p:nvPr>
            <p:ph type="ctrTitle"/>
          </p:nvPr>
        </p:nvSpPr>
        <p:spPr>
          <a:xfrm>
            <a:off x="767290" y="1289146"/>
            <a:ext cx="4153626" cy="4279709"/>
          </a:xfrm>
        </p:spPr>
        <p:txBody>
          <a:bodyPr vert="horz" lIns="91440" tIns="45720" rIns="91440" bIns="45720" rtlCol="0" anchor="ctr">
            <a:normAutofit/>
          </a:bodyPr>
          <a:lstStyle/>
          <a:p>
            <a:pPr algn="r"/>
            <a:r>
              <a:rPr lang="en-US" sz="5400" kern="1200" dirty="0">
                <a:solidFill>
                  <a:schemeClr val="bg1"/>
                </a:solidFill>
                <a:latin typeface="+mj-lt"/>
                <a:ea typeface="+mj-ea"/>
                <a:cs typeface="+mj-cs"/>
              </a:rPr>
              <a:t>Big Data Analysis of Healthcare Data</a:t>
            </a:r>
          </a:p>
        </p:txBody>
      </p:sp>
      <p:grpSp>
        <p:nvGrpSpPr>
          <p:cNvPr id="12" name="Group 11">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3"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Subtitle 2">
            <a:extLst>
              <a:ext uri="{FF2B5EF4-FFF2-40B4-BE49-F238E27FC236}">
                <a16:creationId xmlns:a16="http://schemas.microsoft.com/office/drawing/2014/main" id="{0321643C-13CB-BEDC-361D-D4F8E8D07B7F}"/>
              </a:ext>
            </a:extLst>
          </p:cNvPr>
          <p:cNvSpPr>
            <a:spLocks noGrp="1"/>
          </p:cNvSpPr>
          <p:nvPr>
            <p:ph type="subTitle" idx="1"/>
          </p:nvPr>
        </p:nvSpPr>
        <p:spPr>
          <a:xfrm>
            <a:off x="6514140" y="1854601"/>
            <a:ext cx="4776711" cy="3148798"/>
          </a:xfrm>
        </p:spPr>
        <p:txBody>
          <a:bodyPr vert="horz" lIns="91440" tIns="45720" rIns="91440" bIns="45720" rtlCol="0" anchor="ctr">
            <a:normAutofit/>
          </a:bodyPr>
          <a:lstStyle/>
          <a:p>
            <a:pPr algn="l"/>
            <a:r>
              <a:rPr lang="en-US" dirty="0"/>
              <a:t>BY</a:t>
            </a:r>
          </a:p>
          <a:p>
            <a:pPr indent="-228600" algn="l">
              <a:buFont typeface="Arial" panose="020B0604020202020204" pitchFamily="34" charset="0"/>
              <a:buChar char="•"/>
            </a:pPr>
            <a:r>
              <a:rPr lang="en-US" dirty="0"/>
              <a:t>Lakshmi </a:t>
            </a:r>
            <a:r>
              <a:rPr lang="en-US" dirty="0" err="1"/>
              <a:t>Sireesha</a:t>
            </a:r>
            <a:r>
              <a:rPr lang="en-US" dirty="0"/>
              <a:t> </a:t>
            </a:r>
            <a:r>
              <a:rPr lang="en-US" dirty="0" err="1"/>
              <a:t>Pavalla</a:t>
            </a:r>
            <a:r>
              <a:rPr lang="en-US" dirty="0"/>
              <a:t> S543026 </a:t>
            </a:r>
          </a:p>
          <a:p>
            <a:pPr indent="-228600" algn="l">
              <a:buFont typeface="Arial" panose="020B0604020202020204" pitchFamily="34" charset="0"/>
              <a:buChar char="•"/>
            </a:pPr>
            <a:r>
              <a:rPr lang="en-US" dirty="0"/>
              <a:t>Anudeep Somarouthu S545543</a:t>
            </a:r>
          </a:p>
          <a:p>
            <a:pPr indent="-228600" algn="l">
              <a:buFont typeface="Arial" panose="020B0604020202020204" pitchFamily="34" charset="0"/>
              <a:buChar char="•"/>
            </a:pPr>
            <a:r>
              <a:rPr lang="en-US" dirty="0"/>
              <a:t>Niharika </a:t>
            </a:r>
            <a:r>
              <a:rPr lang="en-US" dirty="0" err="1"/>
              <a:t>Sanamsetty</a:t>
            </a:r>
            <a:r>
              <a:rPr lang="en-US" dirty="0"/>
              <a:t> S545249</a:t>
            </a:r>
          </a:p>
          <a:p>
            <a:pPr indent="-228600" algn="l">
              <a:buFont typeface="Arial" panose="020B0604020202020204" pitchFamily="34" charset="0"/>
              <a:buChar char="•"/>
            </a:pPr>
            <a:r>
              <a:rPr lang="en-US" dirty="0"/>
              <a:t>Swapna </a:t>
            </a:r>
            <a:r>
              <a:rPr lang="en-US" dirty="0" err="1"/>
              <a:t>Dasari</a:t>
            </a:r>
            <a:r>
              <a:rPr lang="en-US" dirty="0"/>
              <a:t> S544719</a:t>
            </a:r>
          </a:p>
          <a:p>
            <a:pPr indent="-228600" algn="l">
              <a:buFont typeface="Arial" panose="020B0604020202020204" pitchFamily="34" charset="0"/>
              <a:buChar char="•"/>
            </a:pPr>
            <a:r>
              <a:rPr lang="en-US" dirty="0" err="1"/>
              <a:t>Rajashekhar</a:t>
            </a:r>
            <a:r>
              <a:rPr lang="en-US" dirty="0"/>
              <a:t> Kota S545008</a:t>
            </a:r>
          </a:p>
        </p:txBody>
      </p:sp>
    </p:spTree>
    <p:extLst>
      <p:ext uri="{BB962C8B-B14F-4D97-AF65-F5344CB8AC3E}">
        <p14:creationId xmlns:p14="http://schemas.microsoft.com/office/powerpoint/2010/main" val="3093852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36F348-C815-A58B-AC89-5E640C60F0DD}"/>
              </a:ext>
            </a:extLst>
          </p:cNvPr>
          <p:cNvSpPr>
            <a:spLocks noGrp="1"/>
          </p:cNvSpPr>
          <p:nvPr>
            <p:ph type="title"/>
          </p:nvPr>
        </p:nvSpPr>
        <p:spPr>
          <a:xfrm>
            <a:off x="838200" y="585216"/>
            <a:ext cx="10515600" cy="1325563"/>
          </a:xfrm>
        </p:spPr>
        <p:txBody>
          <a:bodyPr>
            <a:normAutofit/>
          </a:bodyPr>
          <a:lstStyle/>
          <a:p>
            <a:r>
              <a:rPr lang="en-US">
                <a:solidFill>
                  <a:schemeClr val="bg1"/>
                </a:solidFill>
              </a:rPr>
              <a:t>In which locality lowest no of health care units are observed?</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9904B529-2277-9F98-E6F5-7F3AC8F7D075}"/>
              </a:ext>
            </a:extLst>
          </p:cNvPr>
          <p:cNvPicPr>
            <a:picLocks noChangeAspect="1"/>
          </p:cNvPicPr>
          <p:nvPr/>
        </p:nvPicPr>
        <p:blipFill rotWithShape="1">
          <a:blip r:embed="rId2"/>
          <a:srcRect r="4159" b="-3"/>
          <a:stretch/>
        </p:blipFill>
        <p:spPr>
          <a:xfrm>
            <a:off x="841248" y="2516777"/>
            <a:ext cx="6236208" cy="3660185"/>
          </a:xfrm>
          <a:prstGeom prst="rect">
            <a:avLst/>
          </a:prstGeom>
        </p:spPr>
      </p:pic>
      <p:sp>
        <p:nvSpPr>
          <p:cNvPr id="9" name="Content Placeholder 8">
            <a:extLst>
              <a:ext uri="{FF2B5EF4-FFF2-40B4-BE49-F238E27FC236}">
                <a16:creationId xmlns:a16="http://schemas.microsoft.com/office/drawing/2014/main" id="{DE921EDE-5D5A-FE07-7BE5-E2FBA283AA64}"/>
              </a:ext>
            </a:extLst>
          </p:cNvPr>
          <p:cNvSpPr>
            <a:spLocks noGrp="1"/>
          </p:cNvSpPr>
          <p:nvPr>
            <p:ph idx="1"/>
          </p:nvPr>
        </p:nvSpPr>
        <p:spPr>
          <a:xfrm>
            <a:off x="7546848" y="2516777"/>
            <a:ext cx="3803904" cy="3660185"/>
          </a:xfrm>
        </p:spPr>
        <p:txBody>
          <a:bodyPr anchor="ctr">
            <a:normAutofit/>
          </a:bodyPr>
          <a:lstStyle/>
          <a:p>
            <a:pPr algn="just"/>
            <a:r>
              <a:rPr lang="en-US" sz="2200" dirty="0"/>
              <a:t>The figure shows results for In which locality Lowest no of health care centers are observed? According to the results there are multiple cities with Lowest health care centers</a:t>
            </a:r>
          </a:p>
        </p:txBody>
      </p:sp>
    </p:spTree>
    <p:extLst>
      <p:ext uri="{BB962C8B-B14F-4D97-AF65-F5344CB8AC3E}">
        <p14:creationId xmlns:p14="http://schemas.microsoft.com/office/powerpoint/2010/main" val="272733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0D5846-8AC1-312B-066E-266AA9A26EEE}"/>
              </a:ext>
            </a:extLst>
          </p:cNvPr>
          <p:cNvSpPr>
            <a:spLocks noGrp="1"/>
          </p:cNvSpPr>
          <p:nvPr>
            <p:ph type="title"/>
          </p:nvPr>
        </p:nvSpPr>
        <p:spPr>
          <a:xfrm>
            <a:off x="838200" y="585216"/>
            <a:ext cx="10515600" cy="1325563"/>
          </a:xfrm>
        </p:spPr>
        <p:txBody>
          <a:bodyPr>
            <a:normAutofit/>
          </a:bodyPr>
          <a:lstStyle/>
          <a:p>
            <a:r>
              <a:rPr lang="en-US">
                <a:solidFill>
                  <a:schemeClr val="bg1"/>
                </a:solidFill>
              </a:rPr>
              <a:t>Display the number of healthcare centers in every City?</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B40A4BD2-D581-346E-9D65-BF984FFEA3F8}"/>
              </a:ext>
            </a:extLst>
          </p:cNvPr>
          <p:cNvPicPr>
            <a:picLocks noChangeAspect="1"/>
          </p:cNvPicPr>
          <p:nvPr/>
        </p:nvPicPr>
        <p:blipFill rotWithShape="1">
          <a:blip r:embed="rId2"/>
          <a:srcRect r="3738" b="3"/>
          <a:stretch/>
        </p:blipFill>
        <p:spPr>
          <a:xfrm>
            <a:off x="841248" y="2516777"/>
            <a:ext cx="6236208" cy="3660185"/>
          </a:xfrm>
          <a:prstGeom prst="rect">
            <a:avLst/>
          </a:prstGeom>
        </p:spPr>
      </p:pic>
      <p:sp>
        <p:nvSpPr>
          <p:cNvPr id="9" name="Content Placeholder 8">
            <a:extLst>
              <a:ext uri="{FF2B5EF4-FFF2-40B4-BE49-F238E27FC236}">
                <a16:creationId xmlns:a16="http://schemas.microsoft.com/office/drawing/2014/main" id="{0EAD8315-0186-944D-35A3-100919A46035}"/>
              </a:ext>
            </a:extLst>
          </p:cNvPr>
          <p:cNvSpPr>
            <a:spLocks noGrp="1"/>
          </p:cNvSpPr>
          <p:nvPr>
            <p:ph idx="1"/>
          </p:nvPr>
        </p:nvSpPr>
        <p:spPr>
          <a:xfrm>
            <a:off x="7546848" y="2516777"/>
            <a:ext cx="3803904" cy="3660185"/>
          </a:xfrm>
        </p:spPr>
        <p:txBody>
          <a:bodyPr anchor="ctr">
            <a:normAutofit/>
          </a:bodyPr>
          <a:lstStyle/>
          <a:p>
            <a:pPr algn="just"/>
            <a:r>
              <a:rPr lang="en-US" sz="1600" dirty="0"/>
              <a:t>The figure shows results of number of healthcare centers in cities According to the results, we can clearly see the cities and number of healthcare centers.</a:t>
            </a:r>
            <a:endParaRPr lang="en-US" sz="2200" dirty="0"/>
          </a:p>
        </p:txBody>
      </p:sp>
    </p:spTree>
    <p:extLst>
      <p:ext uri="{BB962C8B-B14F-4D97-AF65-F5344CB8AC3E}">
        <p14:creationId xmlns:p14="http://schemas.microsoft.com/office/powerpoint/2010/main" val="4149992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5F286F-D1FB-6DE5-3CC2-647D7A6AB33B}"/>
              </a:ext>
            </a:extLst>
          </p:cNvPr>
          <p:cNvSpPr>
            <a:spLocks noGrp="1"/>
          </p:cNvSpPr>
          <p:nvPr>
            <p:ph type="title"/>
          </p:nvPr>
        </p:nvSpPr>
        <p:spPr>
          <a:xfrm>
            <a:off x="838200" y="585216"/>
            <a:ext cx="10515600" cy="1325563"/>
          </a:xfrm>
        </p:spPr>
        <p:txBody>
          <a:bodyPr>
            <a:normAutofit/>
          </a:bodyPr>
          <a:lstStyle/>
          <a:p>
            <a:r>
              <a:rPr lang="en-US" dirty="0">
                <a:solidFill>
                  <a:schemeClr val="bg1"/>
                </a:solidFill>
              </a:rPr>
              <a:t>For Which For which hospital highest no of available beds are recorded?</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7FC4DFC3-9387-96D5-4342-5165FC2DEE11}"/>
              </a:ext>
            </a:extLst>
          </p:cNvPr>
          <p:cNvPicPr>
            <a:picLocks noChangeAspect="1"/>
          </p:cNvPicPr>
          <p:nvPr/>
        </p:nvPicPr>
        <p:blipFill rotWithShape="1">
          <a:blip r:embed="rId2"/>
          <a:srcRect r="4587" b="-1"/>
          <a:stretch/>
        </p:blipFill>
        <p:spPr>
          <a:xfrm>
            <a:off x="841248" y="2516777"/>
            <a:ext cx="6236208" cy="3660185"/>
          </a:xfrm>
          <a:prstGeom prst="rect">
            <a:avLst/>
          </a:prstGeom>
        </p:spPr>
      </p:pic>
      <p:sp>
        <p:nvSpPr>
          <p:cNvPr id="9" name="Content Placeholder 8">
            <a:extLst>
              <a:ext uri="{FF2B5EF4-FFF2-40B4-BE49-F238E27FC236}">
                <a16:creationId xmlns:a16="http://schemas.microsoft.com/office/drawing/2014/main" id="{2FE86548-50DB-971E-088E-7F107117C354}"/>
              </a:ext>
            </a:extLst>
          </p:cNvPr>
          <p:cNvSpPr>
            <a:spLocks noGrp="1"/>
          </p:cNvSpPr>
          <p:nvPr>
            <p:ph idx="1"/>
          </p:nvPr>
        </p:nvSpPr>
        <p:spPr>
          <a:xfrm>
            <a:off x="7546848" y="2516777"/>
            <a:ext cx="3803904" cy="3660185"/>
          </a:xfrm>
        </p:spPr>
        <p:txBody>
          <a:bodyPr anchor="ctr">
            <a:normAutofit/>
          </a:bodyPr>
          <a:lstStyle/>
          <a:p>
            <a:r>
              <a:rPr lang="en-US" sz="1600" dirty="0"/>
              <a:t>The figure shows results For which hospital highest no of available beds are recorded According to the results PATTON STATE HOSPITAL recorded top with 1499 available beds and it is located in San Bernardino, to get these results </a:t>
            </a:r>
            <a:r>
              <a:rPr lang="en-US" sz="1600" dirty="0" err="1"/>
              <a:t>i</a:t>
            </a:r>
            <a:r>
              <a:rPr lang="en-US" sz="1600" dirty="0"/>
              <a:t> have used SQL commands by using data bricks.</a:t>
            </a:r>
            <a:endParaRPr lang="en-US" sz="2200" dirty="0"/>
          </a:p>
        </p:txBody>
      </p:sp>
    </p:spTree>
    <p:extLst>
      <p:ext uri="{BB962C8B-B14F-4D97-AF65-F5344CB8AC3E}">
        <p14:creationId xmlns:p14="http://schemas.microsoft.com/office/powerpoint/2010/main" val="1118498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063BFF-A921-DAEF-B5A0-9D8A17A489D6}"/>
              </a:ext>
            </a:extLst>
          </p:cNvPr>
          <p:cNvSpPr>
            <a:spLocks noGrp="1"/>
          </p:cNvSpPr>
          <p:nvPr>
            <p:ph type="title"/>
          </p:nvPr>
        </p:nvSpPr>
        <p:spPr>
          <a:xfrm>
            <a:off x="838200" y="585216"/>
            <a:ext cx="10515600" cy="1325563"/>
          </a:xfrm>
        </p:spPr>
        <p:txBody>
          <a:bodyPr>
            <a:normAutofit/>
          </a:bodyPr>
          <a:lstStyle/>
          <a:p>
            <a:r>
              <a:rPr lang="en-US" dirty="0">
                <a:solidFill>
                  <a:schemeClr val="bg1"/>
                </a:solidFill>
              </a:rPr>
              <a:t>Categorize the hospital based on its type</a:t>
            </a:r>
          </a:p>
        </p:txBody>
      </p:sp>
      <p:pic>
        <p:nvPicPr>
          <p:cNvPr id="5" name="Content Placeholder 4">
            <a:extLst>
              <a:ext uri="{FF2B5EF4-FFF2-40B4-BE49-F238E27FC236}">
                <a16:creationId xmlns:a16="http://schemas.microsoft.com/office/drawing/2014/main" id="{0C05FA78-0D50-8F6F-B05C-343E15D56339}"/>
              </a:ext>
            </a:extLst>
          </p:cNvPr>
          <p:cNvPicPr>
            <a:picLocks noChangeAspect="1"/>
          </p:cNvPicPr>
          <p:nvPr/>
        </p:nvPicPr>
        <p:blipFill rotWithShape="1">
          <a:blip r:embed="rId2"/>
          <a:srcRect r="-1" b="27229"/>
          <a:stretch/>
        </p:blipFill>
        <p:spPr>
          <a:xfrm>
            <a:off x="841248" y="2516778"/>
            <a:ext cx="4894534" cy="2886496"/>
          </a:xfrm>
          <a:prstGeom prst="rect">
            <a:avLst/>
          </a:prstGeom>
        </p:spPr>
      </p:pic>
      <p:sp>
        <p:nvSpPr>
          <p:cNvPr id="9" name="Content Placeholder 8">
            <a:extLst>
              <a:ext uri="{FF2B5EF4-FFF2-40B4-BE49-F238E27FC236}">
                <a16:creationId xmlns:a16="http://schemas.microsoft.com/office/drawing/2014/main" id="{AF47F0E1-19B6-771C-7FC8-26E75BACAB3B}"/>
              </a:ext>
            </a:extLst>
          </p:cNvPr>
          <p:cNvSpPr>
            <a:spLocks noGrp="1"/>
          </p:cNvSpPr>
          <p:nvPr>
            <p:ph idx="1"/>
          </p:nvPr>
        </p:nvSpPr>
        <p:spPr>
          <a:xfrm>
            <a:off x="5948218" y="2516777"/>
            <a:ext cx="5402534" cy="3660185"/>
          </a:xfrm>
        </p:spPr>
        <p:txBody>
          <a:bodyPr anchor="ctr">
            <a:normAutofit/>
          </a:bodyPr>
          <a:lstStyle/>
          <a:p>
            <a:pPr algn="just"/>
            <a:r>
              <a:rPr lang="en-US" sz="1600" dirty="0"/>
              <a:t>The above output shows the Count of each individual type of Hospital. From the Output we can see highest number of Comparable Hospital and Lowest number of shiners Hospital</a:t>
            </a:r>
            <a:endParaRPr lang="en-US" sz="2200" dirty="0"/>
          </a:p>
        </p:txBody>
      </p:sp>
    </p:spTree>
    <p:extLst>
      <p:ext uri="{BB962C8B-B14F-4D97-AF65-F5344CB8AC3E}">
        <p14:creationId xmlns:p14="http://schemas.microsoft.com/office/powerpoint/2010/main" val="365814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51B63C-DDD7-C666-83B9-5A5A40A8571A}"/>
              </a:ext>
            </a:extLst>
          </p:cNvPr>
          <p:cNvSpPr>
            <a:spLocks noGrp="1"/>
          </p:cNvSpPr>
          <p:nvPr>
            <p:ph type="title"/>
          </p:nvPr>
        </p:nvSpPr>
        <p:spPr>
          <a:xfrm>
            <a:off x="838200" y="585216"/>
            <a:ext cx="10515600" cy="1325563"/>
          </a:xfrm>
        </p:spPr>
        <p:txBody>
          <a:bodyPr>
            <a:normAutofit/>
          </a:bodyPr>
          <a:lstStyle/>
          <a:p>
            <a:r>
              <a:rPr lang="en-US">
                <a:solidFill>
                  <a:schemeClr val="bg1"/>
                </a:solidFill>
              </a:rPr>
              <a:t>Segregate the count of hospital list depending upon the central type of each state</a:t>
            </a:r>
          </a:p>
        </p:txBody>
      </p:sp>
      <p:pic>
        <p:nvPicPr>
          <p:cNvPr id="5" name="Content Placeholder 4">
            <a:extLst>
              <a:ext uri="{FF2B5EF4-FFF2-40B4-BE49-F238E27FC236}">
                <a16:creationId xmlns:a16="http://schemas.microsoft.com/office/drawing/2014/main" id="{8629B2CE-FF9E-34BD-3480-F1F1B8911B07}"/>
              </a:ext>
            </a:extLst>
          </p:cNvPr>
          <p:cNvPicPr>
            <a:picLocks noChangeAspect="1"/>
          </p:cNvPicPr>
          <p:nvPr/>
        </p:nvPicPr>
        <p:blipFill rotWithShape="1">
          <a:blip r:embed="rId2"/>
          <a:srcRect r="8849" b="2"/>
          <a:stretch/>
        </p:blipFill>
        <p:spPr>
          <a:xfrm>
            <a:off x="841248" y="2516777"/>
            <a:ext cx="5864352" cy="3348314"/>
          </a:xfrm>
          <a:prstGeom prst="rect">
            <a:avLst/>
          </a:prstGeom>
        </p:spPr>
      </p:pic>
      <p:sp>
        <p:nvSpPr>
          <p:cNvPr id="9" name="Content Placeholder 8">
            <a:extLst>
              <a:ext uri="{FF2B5EF4-FFF2-40B4-BE49-F238E27FC236}">
                <a16:creationId xmlns:a16="http://schemas.microsoft.com/office/drawing/2014/main" id="{C1885A31-D95C-2C26-73F3-15F01758A3F4}"/>
              </a:ext>
            </a:extLst>
          </p:cNvPr>
          <p:cNvSpPr>
            <a:spLocks noGrp="1"/>
          </p:cNvSpPr>
          <p:nvPr>
            <p:ph idx="1"/>
          </p:nvPr>
        </p:nvSpPr>
        <p:spPr>
          <a:xfrm>
            <a:off x="7546848" y="2516777"/>
            <a:ext cx="3803904" cy="3660185"/>
          </a:xfrm>
        </p:spPr>
        <p:txBody>
          <a:bodyPr anchor="ctr">
            <a:normAutofit/>
          </a:bodyPr>
          <a:lstStyle/>
          <a:p>
            <a:pPr algn="just"/>
            <a:r>
              <a:rPr lang="en-US" sz="1600" dirty="0"/>
              <a:t>The above output shows the Count of each individual type of Central. From the Output we can see highest number of Non-Profit Corp. and Lowest number of Investor- Individual.</a:t>
            </a:r>
            <a:endParaRPr lang="en-US" sz="2200" dirty="0"/>
          </a:p>
        </p:txBody>
      </p:sp>
    </p:spTree>
    <p:extLst>
      <p:ext uri="{BB962C8B-B14F-4D97-AF65-F5344CB8AC3E}">
        <p14:creationId xmlns:p14="http://schemas.microsoft.com/office/powerpoint/2010/main" val="488305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1C8F24-7A61-BFFD-C3F7-B67644A775C8}"/>
              </a:ext>
            </a:extLst>
          </p:cNvPr>
          <p:cNvSpPr>
            <a:spLocks noGrp="1"/>
          </p:cNvSpPr>
          <p:nvPr>
            <p:ph type="title"/>
          </p:nvPr>
        </p:nvSpPr>
        <p:spPr>
          <a:xfrm>
            <a:off x="838200" y="585216"/>
            <a:ext cx="10515600" cy="1325563"/>
          </a:xfrm>
        </p:spPr>
        <p:txBody>
          <a:bodyPr>
            <a:normAutofit/>
          </a:bodyPr>
          <a:lstStyle/>
          <a:p>
            <a:r>
              <a:rPr lang="en-US" dirty="0">
                <a:solidFill>
                  <a:schemeClr val="bg1"/>
                </a:solidFill>
              </a:rPr>
              <a:t>For which hospital least no of available beds are recorded?</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E02B956A-F092-167B-2934-32F738EB2202}"/>
              </a:ext>
            </a:extLst>
          </p:cNvPr>
          <p:cNvPicPr>
            <a:picLocks noChangeAspect="1"/>
          </p:cNvPicPr>
          <p:nvPr/>
        </p:nvPicPr>
        <p:blipFill rotWithShape="1">
          <a:blip r:embed="rId2"/>
          <a:srcRect l="2884" r="-3" b="-3"/>
          <a:stretch/>
        </p:blipFill>
        <p:spPr>
          <a:xfrm>
            <a:off x="841248" y="2516777"/>
            <a:ext cx="6236208" cy="3660185"/>
          </a:xfrm>
          <a:prstGeom prst="rect">
            <a:avLst/>
          </a:prstGeom>
        </p:spPr>
      </p:pic>
      <p:sp>
        <p:nvSpPr>
          <p:cNvPr id="9" name="Content Placeholder 8">
            <a:extLst>
              <a:ext uri="{FF2B5EF4-FFF2-40B4-BE49-F238E27FC236}">
                <a16:creationId xmlns:a16="http://schemas.microsoft.com/office/drawing/2014/main" id="{27624654-342A-AB3E-581B-2E8BC3845FF4}"/>
              </a:ext>
            </a:extLst>
          </p:cNvPr>
          <p:cNvSpPr>
            <a:spLocks noGrp="1"/>
          </p:cNvSpPr>
          <p:nvPr>
            <p:ph idx="1"/>
          </p:nvPr>
        </p:nvSpPr>
        <p:spPr>
          <a:xfrm>
            <a:off x="7546848" y="2516777"/>
            <a:ext cx="3803904" cy="3660185"/>
          </a:xfrm>
        </p:spPr>
        <p:txBody>
          <a:bodyPr anchor="ctr">
            <a:normAutofit/>
          </a:bodyPr>
          <a:lstStyle/>
          <a:p>
            <a:pPr algn="just"/>
            <a:r>
              <a:rPr lang="en-US" sz="1600" dirty="0"/>
              <a:t>The figure shows results For which hospital lowest no of available beds are recorded According to the results PATIENTS’ HOSPITAL OF REDDING recorded lowest available beds with 10 beds and it is located in Shasta, to get these results </a:t>
            </a:r>
            <a:r>
              <a:rPr lang="en-US" sz="1600" dirty="0" err="1"/>
              <a:t>i</a:t>
            </a:r>
            <a:r>
              <a:rPr lang="en-US" sz="1600" dirty="0"/>
              <a:t> have used SQL commands by using data bricks</a:t>
            </a:r>
            <a:endParaRPr lang="en-US" sz="2200" dirty="0"/>
          </a:p>
        </p:txBody>
      </p:sp>
    </p:spTree>
    <p:extLst>
      <p:ext uri="{BB962C8B-B14F-4D97-AF65-F5344CB8AC3E}">
        <p14:creationId xmlns:p14="http://schemas.microsoft.com/office/powerpoint/2010/main" val="1075871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D659B5-033B-7BB7-C36E-89BCA1092B00}"/>
              </a:ext>
            </a:extLst>
          </p:cNvPr>
          <p:cNvSpPr>
            <a:spLocks noGrp="1"/>
          </p:cNvSpPr>
          <p:nvPr>
            <p:ph type="title"/>
          </p:nvPr>
        </p:nvSpPr>
        <p:spPr>
          <a:xfrm>
            <a:off x="838200" y="585216"/>
            <a:ext cx="10515600" cy="1325563"/>
          </a:xfrm>
        </p:spPr>
        <p:txBody>
          <a:bodyPr>
            <a:normAutofit/>
          </a:bodyPr>
          <a:lstStyle/>
          <a:p>
            <a:r>
              <a:rPr lang="en-US" dirty="0">
                <a:solidFill>
                  <a:schemeClr val="bg1"/>
                </a:solidFill>
              </a:rPr>
              <a:t>For Which For which hospital highest and Lowest no of available beds are recorded?</a:t>
            </a:r>
          </a:p>
        </p:txBody>
      </p:sp>
      <p:pic>
        <p:nvPicPr>
          <p:cNvPr id="5" name="Content Placeholder 4" descr="Text&#10;&#10;Description automatically generated">
            <a:extLst>
              <a:ext uri="{FF2B5EF4-FFF2-40B4-BE49-F238E27FC236}">
                <a16:creationId xmlns:a16="http://schemas.microsoft.com/office/drawing/2014/main" id="{D3B9E890-D765-FB4B-AB95-14C5F13E2A11}"/>
              </a:ext>
            </a:extLst>
          </p:cNvPr>
          <p:cNvPicPr>
            <a:picLocks noChangeAspect="1"/>
          </p:cNvPicPr>
          <p:nvPr/>
        </p:nvPicPr>
        <p:blipFill rotWithShape="1">
          <a:blip r:embed="rId2"/>
          <a:srcRect l="3310" r="-1" b="-1"/>
          <a:stretch/>
        </p:blipFill>
        <p:spPr>
          <a:xfrm>
            <a:off x="841248" y="2516777"/>
            <a:ext cx="6236208" cy="3660185"/>
          </a:xfrm>
          <a:prstGeom prst="rect">
            <a:avLst/>
          </a:prstGeom>
        </p:spPr>
      </p:pic>
      <p:sp>
        <p:nvSpPr>
          <p:cNvPr id="9" name="Content Placeholder 8">
            <a:extLst>
              <a:ext uri="{FF2B5EF4-FFF2-40B4-BE49-F238E27FC236}">
                <a16:creationId xmlns:a16="http://schemas.microsoft.com/office/drawing/2014/main" id="{B0C1D37B-64A0-3105-9885-8AD6494664B7}"/>
              </a:ext>
            </a:extLst>
          </p:cNvPr>
          <p:cNvSpPr>
            <a:spLocks noGrp="1"/>
          </p:cNvSpPr>
          <p:nvPr>
            <p:ph idx="1"/>
          </p:nvPr>
        </p:nvSpPr>
        <p:spPr>
          <a:xfrm>
            <a:off x="7546848" y="2516777"/>
            <a:ext cx="3803904" cy="3660185"/>
          </a:xfrm>
        </p:spPr>
        <p:txBody>
          <a:bodyPr anchor="ctr">
            <a:normAutofit/>
          </a:bodyPr>
          <a:lstStyle/>
          <a:p>
            <a:pPr algn="just"/>
            <a:r>
              <a:rPr lang="en-US" sz="1600" dirty="0"/>
              <a:t>The figure shows results For which hospital highest and lowest no of available beds are recorded According to the results PATTON STATE HOSPITAL, PATIENTS’ and HOSPITAL OF REDDING recorded highest and lowest available beds with 1499 and 10 beds and located in San Bernardino and Shasta, to get these results </a:t>
            </a:r>
            <a:r>
              <a:rPr lang="en-US" sz="1600" dirty="0" err="1"/>
              <a:t>i</a:t>
            </a:r>
            <a:r>
              <a:rPr lang="en-US" sz="1600" dirty="0"/>
              <a:t> have used </a:t>
            </a:r>
            <a:r>
              <a:rPr lang="en-US" sz="1600" dirty="0" err="1"/>
              <a:t>pyspark</a:t>
            </a:r>
            <a:r>
              <a:rPr lang="en-US" sz="1600" dirty="0"/>
              <a:t> commands by using data bricks</a:t>
            </a:r>
            <a:endParaRPr lang="en-US" sz="2200" dirty="0"/>
          </a:p>
        </p:txBody>
      </p:sp>
    </p:spTree>
    <p:extLst>
      <p:ext uri="{BB962C8B-B14F-4D97-AF65-F5344CB8AC3E}">
        <p14:creationId xmlns:p14="http://schemas.microsoft.com/office/powerpoint/2010/main" val="2727370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D69B1B-A4BA-BEEB-2DE0-6F41DFA9B317}"/>
              </a:ext>
            </a:extLst>
          </p:cNvPr>
          <p:cNvSpPr>
            <a:spLocks noGrp="1"/>
          </p:cNvSpPr>
          <p:nvPr>
            <p:ph type="title"/>
          </p:nvPr>
        </p:nvSpPr>
        <p:spPr>
          <a:xfrm>
            <a:off x="838200" y="585216"/>
            <a:ext cx="10515600" cy="1325563"/>
          </a:xfrm>
        </p:spPr>
        <p:txBody>
          <a:bodyPr>
            <a:normAutofit/>
          </a:bodyPr>
          <a:lstStyle/>
          <a:p>
            <a:r>
              <a:rPr lang="en-US" dirty="0">
                <a:solidFill>
                  <a:schemeClr val="bg1"/>
                </a:solidFill>
              </a:rPr>
              <a:t>Find the count of distinct HSA (Health Savings Account) on overall health care data</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A99D96E7-D48E-9AD2-4010-7701B69855D0}"/>
              </a:ext>
            </a:extLst>
          </p:cNvPr>
          <p:cNvPicPr>
            <a:picLocks noChangeAspect="1"/>
          </p:cNvPicPr>
          <p:nvPr/>
        </p:nvPicPr>
        <p:blipFill rotWithShape="1">
          <a:blip r:embed="rId2"/>
          <a:srcRect l="3735" r="3" b="3"/>
          <a:stretch/>
        </p:blipFill>
        <p:spPr>
          <a:xfrm>
            <a:off x="841248" y="2516777"/>
            <a:ext cx="6236208" cy="3660185"/>
          </a:xfrm>
          <a:prstGeom prst="rect">
            <a:avLst/>
          </a:prstGeom>
        </p:spPr>
      </p:pic>
      <p:sp>
        <p:nvSpPr>
          <p:cNvPr id="9" name="Content Placeholder 8">
            <a:extLst>
              <a:ext uri="{FF2B5EF4-FFF2-40B4-BE49-F238E27FC236}">
                <a16:creationId xmlns:a16="http://schemas.microsoft.com/office/drawing/2014/main" id="{05511C82-5D9C-7705-F8AD-5E8D871A1ABF}"/>
              </a:ext>
            </a:extLst>
          </p:cNvPr>
          <p:cNvSpPr>
            <a:spLocks noGrp="1"/>
          </p:cNvSpPr>
          <p:nvPr>
            <p:ph idx="1"/>
          </p:nvPr>
        </p:nvSpPr>
        <p:spPr>
          <a:xfrm>
            <a:off x="7546848" y="2516777"/>
            <a:ext cx="3803904" cy="3660185"/>
          </a:xfrm>
        </p:spPr>
        <p:txBody>
          <a:bodyPr anchor="ctr">
            <a:normAutofit/>
          </a:bodyPr>
          <a:lstStyle/>
          <a:p>
            <a:pPr algn="just"/>
            <a:r>
              <a:rPr lang="en-US" sz="1600" dirty="0"/>
              <a:t>The Output displayed to find the count of hospitals in a locality who has HSA(Health Savings Account) Output Displayed for the below Goal: The above figure shows results of Health Service Area (HSA) of hospitals According to the results over all there are 14 different HSA and are present among 431 hospitals and in those 14 there are repeated several times </a:t>
            </a:r>
            <a:r>
              <a:rPr lang="en-US" sz="1600" dirty="0" err="1"/>
              <a:t>i.e</a:t>
            </a:r>
            <a:r>
              <a:rPr lang="en-US" sz="1600" dirty="0"/>
              <a:t> The hospitals have same HSA to get these output using a </a:t>
            </a:r>
            <a:r>
              <a:rPr lang="en-US" sz="1600" dirty="0" err="1"/>
              <a:t>pyspark</a:t>
            </a:r>
            <a:r>
              <a:rPr lang="en-US" sz="1600" dirty="0"/>
              <a:t> command </a:t>
            </a:r>
            <a:r>
              <a:rPr lang="en-US" sz="1600" dirty="0" err="1"/>
              <a:t>dropDuplicates</a:t>
            </a:r>
            <a:r>
              <a:rPr lang="en-US" sz="1600" dirty="0"/>
              <a:t> which filter and display the exact number of HSA</a:t>
            </a:r>
            <a:endParaRPr lang="en-US" sz="2200" dirty="0"/>
          </a:p>
        </p:txBody>
      </p:sp>
    </p:spTree>
    <p:extLst>
      <p:ext uri="{BB962C8B-B14F-4D97-AF65-F5344CB8AC3E}">
        <p14:creationId xmlns:p14="http://schemas.microsoft.com/office/powerpoint/2010/main" val="770744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9CB5FC-6FB4-AAC7-73FA-CE431BA3DB03}"/>
              </a:ext>
            </a:extLst>
          </p:cNvPr>
          <p:cNvSpPr>
            <a:spLocks noGrp="1"/>
          </p:cNvSpPr>
          <p:nvPr>
            <p:ph type="title"/>
          </p:nvPr>
        </p:nvSpPr>
        <p:spPr>
          <a:xfrm>
            <a:off x="429768" y="411480"/>
            <a:ext cx="11201400" cy="1106424"/>
          </a:xfrm>
        </p:spPr>
        <p:txBody>
          <a:bodyPr>
            <a:normAutofit/>
          </a:bodyPr>
          <a:lstStyle/>
          <a:p>
            <a:r>
              <a:rPr lang="en-US" sz="3600"/>
              <a:t>Highest capacity of licensed beds for hospitals</a:t>
            </a:r>
          </a:p>
        </p:txBody>
      </p:sp>
      <p:sp>
        <p:nvSpPr>
          <p:cNvPr id="14" name="Rectangle 13">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Graphical user interface, text, application, email&#10;&#10;Description automatically generated">
            <a:extLst>
              <a:ext uri="{FF2B5EF4-FFF2-40B4-BE49-F238E27FC236}">
                <a16:creationId xmlns:a16="http://schemas.microsoft.com/office/drawing/2014/main" id="{4CA6476E-F59D-6BA7-F463-A0CFB0622D1D}"/>
              </a:ext>
            </a:extLst>
          </p:cNvPr>
          <p:cNvPicPr>
            <a:picLocks noChangeAspect="1"/>
          </p:cNvPicPr>
          <p:nvPr/>
        </p:nvPicPr>
        <p:blipFill rotWithShape="1">
          <a:blip r:embed="rId2"/>
          <a:srcRect r="15827" b="-2"/>
          <a:stretch/>
        </p:blipFill>
        <p:spPr>
          <a:xfrm>
            <a:off x="429768" y="1721923"/>
            <a:ext cx="6146523" cy="3866078"/>
          </a:xfrm>
          <a:prstGeom prst="rect">
            <a:avLst/>
          </a:prstGeom>
        </p:spPr>
      </p:pic>
      <p:sp useBgFill="1">
        <p:nvSpPr>
          <p:cNvPr id="16" name="Rectangle 15">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14613D19-FAAD-5881-627A-7FF73913F701}"/>
              </a:ext>
            </a:extLst>
          </p:cNvPr>
          <p:cNvSpPr>
            <a:spLocks noGrp="1"/>
          </p:cNvSpPr>
          <p:nvPr>
            <p:ph idx="1"/>
          </p:nvPr>
        </p:nvSpPr>
        <p:spPr>
          <a:xfrm>
            <a:off x="7472218" y="2020824"/>
            <a:ext cx="4290014" cy="3959352"/>
          </a:xfrm>
        </p:spPr>
        <p:txBody>
          <a:bodyPr anchor="ctr">
            <a:normAutofit/>
          </a:bodyPr>
          <a:lstStyle/>
          <a:p>
            <a:pPr algn="just"/>
            <a:r>
              <a:rPr lang="en-US" sz="1200" dirty="0"/>
              <a:t>The above figure shows results Highest capacity of licensed beds for hospitals According to the results COALINGA STATE HOSPITAL recorded highest licensed beds located in Fresno with 1500 beds, to get these results </a:t>
            </a:r>
            <a:r>
              <a:rPr lang="en-US" sz="1200" dirty="0" err="1"/>
              <a:t>i</a:t>
            </a:r>
            <a:r>
              <a:rPr lang="en-US" sz="1200" dirty="0"/>
              <a:t> have used SQL commands by using data bricks </a:t>
            </a:r>
            <a:endParaRPr lang="en-US" sz="1800" dirty="0"/>
          </a:p>
        </p:txBody>
      </p:sp>
    </p:spTree>
    <p:extLst>
      <p:ext uri="{BB962C8B-B14F-4D97-AF65-F5344CB8AC3E}">
        <p14:creationId xmlns:p14="http://schemas.microsoft.com/office/powerpoint/2010/main" val="2243059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E11CF5-7F1F-CCB8-6AFD-459320106A59}"/>
              </a:ext>
            </a:extLst>
          </p:cNvPr>
          <p:cNvSpPr>
            <a:spLocks noGrp="1"/>
          </p:cNvSpPr>
          <p:nvPr>
            <p:ph type="title"/>
          </p:nvPr>
        </p:nvSpPr>
        <p:spPr>
          <a:xfrm>
            <a:off x="6151294" y="486184"/>
            <a:ext cx="5397237" cy="1325563"/>
          </a:xfrm>
        </p:spPr>
        <p:txBody>
          <a:bodyPr>
            <a:normAutofit/>
          </a:bodyPr>
          <a:lstStyle/>
          <a:p>
            <a:r>
              <a:rPr lang="en-US" sz="3700"/>
              <a:t>Lowest capacity of licensed beds for hospitals </a:t>
            </a:r>
          </a:p>
        </p:txBody>
      </p:sp>
      <p:pic>
        <p:nvPicPr>
          <p:cNvPr id="7" name="Picture 6" descr="Graphical user interface&#10;&#10;Description automatically generated with medium confidence">
            <a:extLst>
              <a:ext uri="{FF2B5EF4-FFF2-40B4-BE49-F238E27FC236}">
                <a16:creationId xmlns:a16="http://schemas.microsoft.com/office/drawing/2014/main" id="{4131E95E-90DB-1BE3-D92E-DC059D0ACC86}"/>
              </a:ext>
            </a:extLst>
          </p:cNvPr>
          <p:cNvPicPr>
            <a:picLocks noChangeAspect="1"/>
          </p:cNvPicPr>
          <p:nvPr/>
        </p:nvPicPr>
        <p:blipFill>
          <a:blip r:embed="rId2"/>
          <a:stretch>
            <a:fillRect/>
          </a:stretch>
        </p:blipFill>
        <p:spPr>
          <a:xfrm>
            <a:off x="698353" y="684034"/>
            <a:ext cx="4555700" cy="2562580"/>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36" name="Freeform: Shape 35">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Graphical user interface, text, application, email&#10;&#10;Description automatically generated">
            <a:extLst>
              <a:ext uri="{FF2B5EF4-FFF2-40B4-BE49-F238E27FC236}">
                <a16:creationId xmlns:a16="http://schemas.microsoft.com/office/drawing/2014/main" id="{B2871ED8-27F0-8C23-245F-058CA8D2EADE}"/>
              </a:ext>
            </a:extLst>
          </p:cNvPr>
          <p:cNvPicPr>
            <a:picLocks noChangeAspect="1"/>
          </p:cNvPicPr>
          <p:nvPr/>
        </p:nvPicPr>
        <p:blipFill>
          <a:blip r:embed="rId3"/>
          <a:stretch>
            <a:fillRect/>
          </a:stretch>
        </p:blipFill>
        <p:spPr>
          <a:xfrm>
            <a:off x="698353" y="3599996"/>
            <a:ext cx="4555700" cy="2585359"/>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11" name="Content Placeholder 10">
            <a:extLst>
              <a:ext uri="{FF2B5EF4-FFF2-40B4-BE49-F238E27FC236}">
                <a16:creationId xmlns:a16="http://schemas.microsoft.com/office/drawing/2014/main" id="{4BADF587-ADAA-2E1A-84C2-288085452C39}"/>
              </a:ext>
            </a:extLst>
          </p:cNvPr>
          <p:cNvSpPr>
            <a:spLocks noGrp="1"/>
          </p:cNvSpPr>
          <p:nvPr>
            <p:ph idx="1"/>
          </p:nvPr>
        </p:nvSpPr>
        <p:spPr>
          <a:xfrm>
            <a:off x="6151294" y="1946684"/>
            <a:ext cx="5397237" cy="4351338"/>
          </a:xfrm>
        </p:spPr>
        <p:txBody>
          <a:bodyPr>
            <a:normAutofit/>
          </a:bodyPr>
          <a:lstStyle/>
          <a:p>
            <a:pPr algn="just"/>
            <a:r>
              <a:rPr lang="en-US" sz="2000" dirty="0"/>
              <a:t>According to the results, COALINGA STATE HOSPITAL,PATIENTS’ HOSPITAL OF REDDINGL recorded lowest licensed beds located in </a:t>
            </a:r>
            <a:r>
              <a:rPr lang="en-US" sz="2000" dirty="0" err="1"/>
              <a:t>Fresnoand</a:t>
            </a:r>
            <a:r>
              <a:rPr lang="en-US" sz="2000" dirty="0"/>
              <a:t> Shasta with 1500 and 10 beds, to get these results </a:t>
            </a:r>
            <a:r>
              <a:rPr lang="en-US" sz="2000" dirty="0" err="1"/>
              <a:t>i</a:t>
            </a:r>
            <a:r>
              <a:rPr lang="en-US" sz="2000" dirty="0"/>
              <a:t> have used </a:t>
            </a:r>
            <a:r>
              <a:rPr lang="en-US" sz="2000" dirty="0" err="1"/>
              <a:t>Pyspark</a:t>
            </a:r>
            <a:r>
              <a:rPr lang="en-US" sz="2000" dirty="0"/>
              <a:t> commands by using data bricks.</a:t>
            </a:r>
          </a:p>
          <a:p>
            <a:pPr algn="just"/>
            <a:r>
              <a:rPr lang="en-US" sz="2000" dirty="0"/>
              <a:t>.The above figure shows results Lowest capacity of licensed beds for hospitals According to the results PATIENTS’ HOSPITAL OF REDDINGL recorded lowest licensed beds located in Shasta with 10 beds, to get these results </a:t>
            </a:r>
            <a:r>
              <a:rPr lang="en-US" sz="2000" dirty="0" err="1"/>
              <a:t>i</a:t>
            </a:r>
            <a:r>
              <a:rPr lang="en-US" sz="2000" dirty="0"/>
              <a:t> have used SQL commands by using data bricks.</a:t>
            </a:r>
          </a:p>
        </p:txBody>
      </p:sp>
      <p:sp>
        <p:nvSpPr>
          <p:cNvPr id="38" name="Arc 37">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198">
            <a:off x="1539683"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663679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36F4C-0D73-4190-DD35-5DA7F030EA1C}"/>
              </a:ext>
            </a:extLst>
          </p:cNvPr>
          <p:cNvSpPr>
            <a:spLocks noGrp="1"/>
          </p:cNvSpPr>
          <p:nvPr>
            <p:ph type="title"/>
          </p:nvPr>
        </p:nvSpPr>
        <p:spPr>
          <a:xfrm>
            <a:off x="1653363" y="365760"/>
            <a:ext cx="9367203" cy="1188720"/>
          </a:xfrm>
        </p:spPr>
        <p:txBody>
          <a:bodyPr>
            <a:normAutofit/>
          </a:bodyPr>
          <a:lstStyle/>
          <a:p>
            <a:r>
              <a:rPr lang="en-US" dirty="0"/>
              <a:t>Contents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EBCF2B6-DBDF-DA28-D892-88EFC3DB1D38}"/>
              </a:ext>
            </a:extLst>
          </p:cNvPr>
          <p:cNvSpPr>
            <a:spLocks noGrp="1"/>
          </p:cNvSpPr>
          <p:nvPr>
            <p:ph idx="1"/>
          </p:nvPr>
        </p:nvSpPr>
        <p:spPr>
          <a:xfrm>
            <a:off x="1653363" y="2176272"/>
            <a:ext cx="9367204" cy="4041648"/>
          </a:xfrm>
        </p:spPr>
        <p:txBody>
          <a:bodyPr anchor="t">
            <a:normAutofit/>
          </a:bodyPr>
          <a:lstStyle/>
          <a:p>
            <a:r>
              <a:rPr lang="en-US" sz="2400"/>
              <a:t>Introduction Of Project</a:t>
            </a:r>
          </a:p>
          <a:p>
            <a:r>
              <a:rPr lang="en-US" sz="2400"/>
              <a:t>Explanation Healthcare data set in terms of Big Data</a:t>
            </a:r>
          </a:p>
          <a:p>
            <a:r>
              <a:rPr lang="en-US" sz="2400"/>
              <a:t>Goals Of The Project</a:t>
            </a:r>
          </a:p>
          <a:p>
            <a:r>
              <a:rPr lang="en-US" sz="2400"/>
              <a:t>Tools and Technologies used in the project</a:t>
            </a:r>
          </a:p>
          <a:p>
            <a:r>
              <a:rPr lang="en-US" sz="2400"/>
              <a:t>Block Diagram</a:t>
            </a:r>
          </a:p>
          <a:p>
            <a:r>
              <a:rPr lang="en-US" sz="2400"/>
              <a:t>Discussion of results of each goal</a:t>
            </a:r>
          </a:p>
          <a:p>
            <a:r>
              <a:rPr lang="en-US" sz="2400"/>
              <a:t>Conclusion</a:t>
            </a:r>
          </a:p>
        </p:txBody>
      </p:sp>
    </p:spTree>
    <p:extLst>
      <p:ext uri="{BB962C8B-B14F-4D97-AF65-F5344CB8AC3E}">
        <p14:creationId xmlns:p14="http://schemas.microsoft.com/office/powerpoint/2010/main" val="996800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F94A1-B0D8-4F1F-308A-4AA7B500DB9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7547848-29E0-5531-4F61-2C5E100CC2B3}"/>
              </a:ext>
            </a:extLst>
          </p:cNvPr>
          <p:cNvSpPr>
            <a:spLocks noGrp="1"/>
          </p:cNvSpPr>
          <p:nvPr>
            <p:ph idx="1"/>
          </p:nvPr>
        </p:nvSpPr>
        <p:spPr/>
        <p:txBody>
          <a:bodyPr>
            <a:normAutofit/>
          </a:bodyPr>
          <a:lstStyle/>
          <a:p>
            <a:pPr algn="just"/>
            <a:r>
              <a:rPr lang="en-US" sz="2000" dirty="0"/>
              <a:t>We successfully accomplished our objectives with the help of Hadoop, MapReduce, </a:t>
            </a:r>
            <a:r>
              <a:rPr lang="en-US" sz="2000" dirty="0" err="1"/>
              <a:t>DataBricks</a:t>
            </a:r>
            <a:r>
              <a:rPr lang="en-US" sz="2000" dirty="0"/>
              <a:t>, SQL, and </a:t>
            </a:r>
            <a:r>
              <a:rPr lang="en-US" sz="2000" dirty="0" err="1"/>
              <a:t>PySpark</a:t>
            </a:r>
            <a:r>
              <a:rPr lang="en-US" sz="2000" dirty="0"/>
              <a:t>. The primary goal of analysis is to provide useful information for those who are looking for healthcare information</a:t>
            </a:r>
          </a:p>
          <a:p>
            <a:pPr algn="just"/>
            <a:r>
              <a:rPr lang="en-US" sz="2000" dirty="0"/>
              <a:t>From the above results we can conclude that highest number of healthcare centers are in Los angels and lowest number of number of health care centers are observed in multiple cities from this we can say that more health care centers need to be built in that respective areas.</a:t>
            </a:r>
          </a:p>
          <a:p>
            <a:pPr algn="just"/>
            <a:r>
              <a:rPr lang="en-US" sz="2000" dirty="0"/>
              <a:t>Based on the type of central there are highest number of hospitals are categorized as non-profit corporations, and lowest number of hospitals are categorized as investor individual.</a:t>
            </a:r>
          </a:p>
          <a:p>
            <a:pPr algn="just"/>
            <a:r>
              <a:rPr lang="en-US" sz="2000" dirty="0"/>
              <a:t>Patton state hospital recorded highest available bed in </a:t>
            </a:r>
            <a:r>
              <a:rPr lang="en-US" sz="2000" dirty="0" err="1"/>
              <a:t>san</a:t>
            </a:r>
            <a:r>
              <a:rPr lang="en-US" sz="2000" dirty="0"/>
              <a:t> </a:t>
            </a:r>
            <a:r>
              <a:rPr lang="en-US" sz="2000" dirty="0" err="1"/>
              <a:t>barnardino</a:t>
            </a:r>
            <a:r>
              <a:rPr lang="en-US" sz="2000" dirty="0"/>
              <a:t>, from this we can conclude people near by in this locality can prefer this hospital who are looking for available beds.</a:t>
            </a:r>
          </a:p>
          <a:p>
            <a:pPr algn="just"/>
            <a:r>
              <a:rPr lang="en-US" sz="2000" dirty="0"/>
              <a:t>Patients hospital of Redding recorded lowest available beds located in </a:t>
            </a:r>
            <a:r>
              <a:rPr lang="en-US" sz="2000" dirty="0" err="1"/>
              <a:t>shata</a:t>
            </a:r>
            <a:endParaRPr lang="en-US" sz="2000" dirty="0"/>
          </a:p>
          <a:p>
            <a:pPr algn="just"/>
            <a:endParaRPr lang="en-US" sz="2000" dirty="0"/>
          </a:p>
        </p:txBody>
      </p:sp>
    </p:spTree>
    <p:extLst>
      <p:ext uri="{BB962C8B-B14F-4D97-AF65-F5344CB8AC3E}">
        <p14:creationId xmlns:p14="http://schemas.microsoft.com/office/powerpoint/2010/main" val="989057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9" name="Content Placeholder 8" descr="Text, logo&#10;&#10;Description automatically generated">
            <a:extLst>
              <a:ext uri="{FF2B5EF4-FFF2-40B4-BE49-F238E27FC236}">
                <a16:creationId xmlns:a16="http://schemas.microsoft.com/office/drawing/2014/main" id="{FFEE29B5-6E34-A321-FD7D-B50B07EA03A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074" r="1" b="1619"/>
          <a:stretch/>
        </p:blipFill>
        <p:spPr>
          <a:xfrm>
            <a:off x="643467" y="643467"/>
            <a:ext cx="10905066" cy="5571066"/>
          </a:xfrm>
          <a:prstGeom prst="rect">
            <a:avLst/>
          </a:prstGeom>
        </p:spPr>
      </p:pic>
    </p:spTree>
    <p:extLst>
      <p:ext uri="{BB962C8B-B14F-4D97-AF65-F5344CB8AC3E}">
        <p14:creationId xmlns:p14="http://schemas.microsoft.com/office/powerpoint/2010/main" val="254754595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95C53F-BD41-9DE9-C83D-858D07406763}"/>
              </a:ext>
            </a:extLst>
          </p:cNvPr>
          <p:cNvSpPr>
            <a:spLocks noGrp="1"/>
          </p:cNvSpPr>
          <p:nvPr>
            <p:ph type="title"/>
          </p:nvPr>
        </p:nvSpPr>
        <p:spPr>
          <a:xfrm>
            <a:off x="838200" y="365126"/>
            <a:ext cx="9808597" cy="1146176"/>
          </a:xfrm>
        </p:spPr>
        <p:txBody>
          <a:bodyPr>
            <a:normAutofit/>
          </a:bodyPr>
          <a:lstStyle/>
          <a:p>
            <a:r>
              <a:rPr lang="en-US" dirty="0">
                <a:solidFill>
                  <a:schemeClr val="bg1"/>
                </a:solidFill>
              </a:rPr>
              <a:t>Introduction Of Project</a:t>
            </a:r>
          </a:p>
        </p:txBody>
      </p:sp>
      <p:sp>
        <p:nvSpPr>
          <p:cNvPr id="10" name="Freeform: Shape 9">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D10B174-2520-79D0-E4B1-F8F7630AE0B2}"/>
              </a:ext>
            </a:extLst>
          </p:cNvPr>
          <p:cNvSpPr>
            <a:spLocks noGrp="1"/>
          </p:cNvSpPr>
          <p:nvPr>
            <p:ph idx="1"/>
          </p:nvPr>
        </p:nvSpPr>
        <p:spPr>
          <a:xfrm>
            <a:off x="838201" y="2055811"/>
            <a:ext cx="7315200" cy="4121152"/>
          </a:xfrm>
        </p:spPr>
        <p:txBody>
          <a:bodyPr>
            <a:normAutofit/>
          </a:bodyPr>
          <a:lstStyle/>
          <a:p>
            <a:pPr algn="just"/>
            <a:r>
              <a:rPr lang="en-US" sz="2400" dirty="0"/>
              <a:t>Here we would like to analyze the data of hospitals located in California in USA in various aspects. In the first place we would like to clean the data and also format the unstructured data to a structured data. Using the tools and technologies like </a:t>
            </a:r>
            <a:r>
              <a:rPr lang="en-US" sz="2400" dirty="0" err="1"/>
              <a:t>databricks</a:t>
            </a:r>
            <a:r>
              <a:rPr lang="en-US" sz="2400" dirty="0"/>
              <a:t>, </a:t>
            </a:r>
            <a:r>
              <a:rPr lang="en-US" sz="2400" dirty="0" err="1"/>
              <a:t>PySpark</a:t>
            </a:r>
            <a:r>
              <a:rPr lang="en-US" sz="2400" dirty="0"/>
              <a:t>, SQL, Hadoop MapReduce would like to </a:t>
            </a:r>
            <a:r>
              <a:rPr lang="en-US" sz="2400" dirty="0" err="1"/>
              <a:t>analyse</a:t>
            </a:r>
            <a:r>
              <a:rPr lang="en-US" sz="2400" dirty="0"/>
              <a:t> the goals.</a:t>
            </a:r>
          </a:p>
        </p:txBody>
      </p:sp>
      <p:sp>
        <p:nvSpPr>
          <p:cNvPr id="14" name="Freeform: Shape 13">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3824393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059EF-E04D-589B-807C-92280D25347E}"/>
              </a:ext>
            </a:extLst>
          </p:cNvPr>
          <p:cNvSpPr>
            <a:spLocks noGrp="1"/>
          </p:cNvSpPr>
          <p:nvPr>
            <p:ph type="title"/>
          </p:nvPr>
        </p:nvSpPr>
        <p:spPr>
          <a:xfrm>
            <a:off x="1653363" y="365760"/>
            <a:ext cx="9367203" cy="1188720"/>
          </a:xfrm>
        </p:spPr>
        <p:txBody>
          <a:bodyPr>
            <a:normAutofit/>
          </a:bodyPr>
          <a:lstStyle/>
          <a:p>
            <a:r>
              <a:rPr lang="en-US" sz="3700" dirty="0"/>
              <a:t>Explanation Healthcare data set in terms of Big Data</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A48DD22-E44C-2AD5-4CAF-6EDE605C45DD}"/>
              </a:ext>
            </a:extLst>
          </p:cNvPr>
          <p:cNvSpPr>
            <a:spLocks noGrp="1"/>
          </p:cNvSpPr>
          <p:nvPr>
            <p:ph idx="1"/>
          </p:nvPr>
        </p:nvSpPr>
        <p:spPr>
          <a:xfrm>
            <a:off x="1653363" y="2176272"/>
            <a:ext cx="9367204" cy="4041648"/>
          </a:xfrm>
        </p:spPr>
        <p:txBody>
          <a:bodyPr anchor="t">
            <a:normAutofit/>
          </a:bodyPr>
          <a:lstStyle/>
          <a:p>
            <a:pPr>
              <a:buFont typeface="+mj-lt"/>
              <a:buAutoNum type="arabicPeriod"/>
            </a:pPr>
            <a:r>
              <a:rPr lang="en-US" sz="1500"/>
              <a:t>Volume: By Using big data analytics we are processing California state hospital quarterly financial and utilization data files, data contains following records, quarterly data file labels quarters ended 2015 and after, it has records quarterly report information, general hospital information, utilization data, hospital discharges, patient days, outpatient visits, gross impatient revenue, gross outpatient revenue, deductions from revenue, capitation premium revenue, net patient revenue, other revenue and expense data, purchased inpatient services, purchased outpatient services, other financial data items, covered California, quality assurance fee program, we process the data with all these records. </a:t>
            </a:r>
          </a:p>
          <a:p>
            <a:pPr>
              <a:buFont typeface="+mj-lt"/>
              <a:buAutoNum type="arabicPeriod"/>
            </a:pPr>
            <a:r>
              <a:rPr lang="en-US" sz="1500"/>
              <a:t>Velocity: we are expecting the data can be processed, stored and analyzed by relational database by increasing speed, we are going to observe the speed at which new data is generated and the speed at which data moves around. </a:t>
            </a:r>
          </a:p>
          <a:p>
            <a:pPr>
              <a:buFont typeface="+mj-lt"/>
              <a:buAutoNum type="arabicPeriod"/>
            </a:pPr>
            <a:r>
              <a:rPr lang="en-US" sz="1500"/>
              <a:t>Variety: The variety of structured and unstructured data increases the complexity of storing and analyzing data. we are generating data that is in unstructured form. </a:t>
            </a:r>
          </a:p>
          <a:p>
            <a:pPr>
              <a:buFont typeface="+mj-lt"/>
              <a:buAutoNum type="arabicPeriod"/>
            </a:pPr>
            <a:r>
              <a:rPr lang="en-US" sz="1500"/>
              <a:t>Veracity: The accuracy of data analysis depends on the veracity of the data, we make sure the data doesn’t contain any duplicate data, we also make sure the data going to be accurate by removing unwanted data. </a:t>
            </a:r>
          </a:p>
          <a:p>
            <a:pPr>
              <a:buFont typeface="+mj-lt"/>
              <a:buAutoNum type="arabicPeriod"/>
            </a:pPr>
            <a:r>
              <a:rPr lang="en-US" sz="1500"/>
              <a:t>Value: It is one of the important aspects in bigdata, with this California state hospital data, one can easily access information about hospitals which is useful for both the faculty and patients</a:t>
            </a:r>
          </a:p>
        </p:txBody>
      </p:sp>
    </p:spTree>
    <p:extLst>
      <p:ext uri="{BB962C8B-B14F-4D97-AF65-F5344CB8AC3E}">
        <p14:creationId xmlns:p14="http://schemas.microsoft.com/office/powerpoint/2010/main" val="2187452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Shape 25">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27">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52C14F-33F6-BA8A-9661-F901523A721E}"/>
              </a:ext>
            </a:extLst>
          </p:cNvPr>
          <p:cNvSpPr>
            <a:spLocks noGrp="1"/>
          </p:cNvSpPr>
          <p:nvPr>
            <p:ph type="title"/>
          </p:nvPr>
        </p:nvSpPr>
        <p:spPr>
          <a:xfrm>
            <a:off x="838200" y="253397"/>
            <a:ext cx="10515600" cy="1273233"/>
          </a:xfrm>
        </p:spPr>
        <p:txBody>
          <a:bodyPr>
            <a:normAutofit/>
          </a:bodyPr>
          <a:lstStyle/>
          <a:p>
            <a:r>
              <a:rPr lang="en-US" sz="4000" dirty="0"/>
              <a:t>Goals Of The Project</a:t>
            </a:r>
          </a:p>
        </p:txBody>
      </p:sp>
      <p:sp>
        <p:nvSpPr>
          <p:cNvPr id="30" name="Rectangle 29">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AD1E207-2201-D939-8818-3C516A0CD252}"/>
              </a:ext>
            </a:extLst>
          </p:cNvPr>
          <p:cNvSpPr>
            <a:spLocks noGrp="1"/>
          </p:cNvSpPr>
          <p:nvPr>
            <p:ph idx="1"/>
          </p:nvPr>
        </p:nvSpPr>
        <p:spPr>
          <a:xfrm>
            <a:off x="838200" y="2050473"/>
            <a:ext cx="10515600" cy="4121727"/>
          </a:xfrm>
        </p:spPr>
        <p:txBody>
          <a:bodyPr>
            <a:normAutofit/>
          </a:bodyPr>
          <a:lstStyle/>
          <a:p>
            <a:pPr marL="0" indent="0">
              <a:spcBef>
                <a:spcPts val="0"/>
              </a:spcBef>
              <a:spcAft>
                <a:spcPts val="600"/>
              </a:spcAft>
              <a:buNone/>
            </a:pPr>
            <a:r>
              <a:rPr lang="en-US" sz="1200" dirty="0">
                <a:effectLst/>
                <a:latin typeface="Times New Roman" panose="02020603050405020304" pitchFamily="18" charset="0"/>
                <a:ea typeface="CMR10"/>
                <a:cs typeface="Times New Roman" panose="02020603050405020304" pitchFamily="18" charset="0"/>
              </a:rPr>
              <a:t>1.In which locality highest no of health care units are observed?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spcAft>
                <a:spcPts val="600"/>
              </a:spcAft>
              <a:buNone/>
            </a:pPr>
            <a:r>
              <a:rPr lang="en-US" sz="1200" dirty="0">
                <a:effectLst/>
                <a:latin typeface="Times New Roman" panose="02020603050405020304" pitchFamily="18" charset="0"/>
                <a:ea typeface="CMR10"/>
                <a:cs typeface="Times New Roman" panose="02020603050405020304" pitchFamily="18" charset="0"/>
              </a:rPr>
              <a:t>2.In which locality lowest no of health care units are observed?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spcAft>
                <a:spcPts val="600"/>
              </a:spcAft>
              <a:buNone/>
            </a:pPr>
            <a:r>
              <a:rPr lang="en-US" sz="1200" dirty="0">
                <a:effectLst/>
                <a:latin typeface="Times New Roman" panose="02020603050405020304" pitchFamily="18" charset="0"/>
                <a:ea typeface="CMR10"/>
                <a:cs typeface="Times New Roman" panose="02020603050405020304" pitchFamily="18" charset="0"/>
              </a:rPr>
              <a:t>3.Display the number of healthcare centers in every City?</a:t>
            </a:r>
          </a:p>
          <a:p>
            <a:pPr marL="0" indent="0">
              <a:spcBef>
                <a:spcPts val="0"/>
              </a:spcBef>
              <a:spcAft>
                <a:spcPts val="600"/>
              </a:spcAft>
              <a:buNone/>
            </a:pPr>
            <a:r>
              <a:rPr lang="en-US" sz="1200" dirty="0">
                <a:effectLst/>
                <a:latin typeface="Times New Roman" panose="02020603050405020304" pitchFamily="18" charset="0"/>
                <a:ea typeface="CMR10"/>
                <a:cs typeface="Times New Roman" panose="02020603050405020304" pitchFamily="18" charset="0"/>
              </a:rPr>
              <a:t>4.Segregate the count of hospital list depending upon the central type of each state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285750">
              <a:spcBef>
                <a:spcPts val="0"/>
              </a:spcBef>
              <a:spcAft>
                <a:spcPts val="600"/>
              </a:spcAft>
            </a:pPr>
            <a:r>
              <a:rPr lang="en-US" sz="1200" dirty="0">
                <a:effectLst/>
                <a:latin typeface="Times New Roman" panose="02020603050405020304" pitchFamily="18" charset="0"/>
                <a:ea typeface="CMR10"/>
                <a:cs typeface="Times New Roman" panose="02020603050405020304" pitchFamily="18" charset="0"/>
              </a:rPr>
              <a:t>How many are Non-profit Corp?</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285750">
              <a:spcBef>
                <a:spcPts val="0"/>
              </a:spcBef>
              <a:spcAft>
                <a:spcPts val="600"/>
              </a:spcAft>
            </a:pPr>
            <a:r>
              <a:rPr lang="en-US" sz="1200" dirty="0">
                <a:effectLst/>
                <a:latin typeface="Times New Roman" panose="02020603050405020304" pitchFamily="18" charset="0"/>
                <a:ea typeface="CMR10"/>
                <a:cs typeface="Times New Roman" panose="02020603050405020304" pitchFamily="18" charset="0"/>
              </a:rPr>
              <a:t>How many are church?</a:t>
            </a:r>
          </a:p>
          <a:p>
            <a:pPr marL="0" indent="0">
              <a:spcBef>
                <a:spcPts val="0"/>
              </a:spcBef>
              <a:spcAft>
                <a:spcPts val="600"/>
              </a:spcAft>
              <a:buNone/>
            </a:pPr>
            <a:r>
              <a:rPr lang="en-US" sz="1200" dirty="0">
                <a:effectLst/>
                <a:latin typeface="Times New Roman" panose="02020603050405020304" pitchFamily="18" charset="0"/>
                <a:ea typeface="CMR10"/>
              </a:rPr>
              <a:t>5.For Which For which hospital highest no of available beds are recorded?</a:t>
            </a:r>
            <a:endParaRPr lang="en-US" sz="1200" dirty="0">
              <a:latin typeface="Times New Roman" panose="02020603050405020304" pitchFamily="18" charset="0"/>
              <a:ea typeface="CMR10"/>
              <a:cs typeface="Times New Roman" panose="02020603050405020304" pitchFamily="18" charset="0"/>
            </a:endParaRPr>
          </a:p>
          <a:p>
            <a:pPr marL="0" indent="0">
              <a:spcBef>
                <a:spcPts val="0"/>
              </a:spcBef>
              <a:spcAft>
                <a:spcPts val="600"/>
              </a:spcAft>
              <a:buNone/>
            </a:pPr>
            <a:r>
              <a:rPr lang="en-US" sz="1200" dirty="0">
                <a:effectLst/>
                <a:latin typeface="Times New Roman" panose="02020603050405020304" pitchFamily="18" charset="0"/>
                <a:ea typeface="CMR10"/>
                <a:cs typeface="Times New Roman" panose="02020603050405020304" pitchFamily="18" charset="0"/>
              </a:rPr>
              <a:t>6.For which hospital least no of available beds are recorded?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spcAft>
                <a:spcPts val="600"/>
              </a:spcAft>
              <a:buNone/>
            </a:pPr>
            <a:r>
              <a:rPr lang="en-US" sz="1200" dirty="0">
                <a:effectLst/>
                <a:latin typeface="Times New Roman" panose="02020603050405020304" pitchFamily="18" charset="0"/>
                <a:ea typeface="CMR10"/>
              </a:rPr>
              <a:t>7.Find the count of distinct HSA (Health Savings Account) on overall health care data</a:t>
            </a:r>
          </a:p>
          <a:p>
            <a:pPr marL="0" indent="0">
              <a:spcBef>
                <a:spcPts val="0"/>
              </a:spcBef>
              <a:spcAft>
                <a:spcPts val="600"/>
              </a:spcAft>
              <a:buNone/>
            </a:pPr>
            <a:r>
              <a:rPr lang="en-US" sz="1200" dirty="0">
                <a:effectLst/>
                <a:latin typeface="Times New Roman" panose="02020603050405020304" pitchFamily="18" charset="0"/>
                <a:ea typeface="CMR10"/>
                <a:cs typeface="Times New Roman" panose="02020603050405020304" pitchFamily="18" charset="0"/>
              </a:rPr>
              <a:t>8.Categorize the hospital based on its type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285750">
              <a:spcBef>
                <a:spcPts val="0"/>
              </a:spcBef>
              <a:spcAft>
                <a:spcPts val="600"/>
              </a:spcAft>
            </a:pPr>
            <a:r>
              <a:rPr lang="en-US" sz="1200" dirty="0">
                <a:effectLst/>
                <a:latin typeface="Times New Roman" panose="02020603050405020304" pitchFamily="18" charset="0"/>
                <a:ea typeface="CMR10"/>
                <a:cs typeface="Times New Roman" panose="02020603050405020304" pitchFamily="18" charset="0"/>
              </a:rPr>
              <a:t>How many are Psychiatric Health Facilities?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285750">
              <a:spcBef>
                <a:spcPts val="0"/>
              </a:spcBef>
              <a:spcAft>
                <a:spcPts val="600"/>
              </a:spcAft>
            </a:pPr>
            <a:r>
              <a:rPr lang="en-US" sz="1200" dirty="0">
                <a:effectLst/>
                <a:latin typeface="Times New Roman" panose="02020603050405020304" pitchFamily="18" charset="0"/>
                <a:ea typeface="CMR10"/>
                <a:cs typeface="Times New Roman" panose="02020603050405020304" pitchFamily="18" charset="0"/>
              </a:rPr>
              <a:t>How many are Comparable?</a:t>
            </a:r>
            <a:endParaRPr lang="en-US" sz="1200" dirty="0">
              <a:latin typeface="Calibri" panose="020F0502020204030204" pitchFamily="34" charset="0"/>
              <a:ea typeface="CMR10"/>
              <a:cs typeface="Times New Roman" panose="02020603050405020304" pitchFamily="18" charset="0"/>
            </a:endParaRPr>
          </a:p>
          <a:p>
            <a:pPr marL="0" indent="0">
              <a:spcBef>
                <a:spcPts val="0"/>
              </a:spcBef>
              <a:spcAft>
                <a:spcPts val="600"/>
              </a:spcAft>
              <a:buNone/>
            </a:pPr>
            <a:r>
              <a:rPr lang="en-US" sz="1200" dirty="0">
                <a:effectLst/>
                <a:latin typeface="Times New Roman" panose="02020603050405020304" pitchFamily="18" charset="0"/>
                <a:ea typeface="CMR10"/>
                <a:cs typeface="Times New Roman" panose="02020603050405020304" pitchFamily="18" charset="0"/>
              </a:rPr>
              <a:t>9.Highest capacity of licensed beds for hospitals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spcAft>
                <a:spcPts val="600"/>
              </a:spcAft>
              <a:buNone/>
            </a:pPr>
            <a:r>
              <a:rPr lang="en-US" sz="1200" dirty="0">
                <a:latin typeface="Times New Roman" panose="02020603050405020304" pitchFamily="18" charset="0"/>
                <a:ea typeface="CMR10"/>
                <a:cs typeface="Times New Roman" panose="02020603050405020304" pitchFamily="18" charset="0"/>
              </a:rPr>
              <a:t>10.L</a:t>
            </a:r>
            <a:r>
              <a:rPr lang="en-US" sz="1200" dirty="0">
                <a:effectLst/>
                <a:latin typeface="Times New Roman" panose="02020603050405020304" pitchFamily="18" charset="0"/>
                <a:ea typeface="CMR10"/>
                <a:cs typeface="Times New Roman" panose="02020603050405020304" pitchFamily="18" charset="0"/>
              </a:rPr>
              <a:t>owest capacity of licensed beds for hospitals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285750">
              <a:spcBef>
                <a:spcPts val="0"/>
              </a:spcBef>
              <a:spcAft>
                <a:spcPts val="600"/>
              </a:spcAft>
            </a:pPr>
            <a:r>
              <a:rPr lang="en-US" sz="1200" dirty="0">
                <a:effectLst/>
                <a:latin typeface="Times New Roman" panose="02020603050405020304" pitchFamily="18" charset="0"/>
                <a:ea typeface="CMR10"/>
                <a:cs typeface="Times New Roman" panose="02020603050405020304" pitchFamily="18" charset="0"/>
              </a:rPr>
              <a:t>Based on this data we will a have a clear picture of how strong or weak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285750">
              <a:spcBef>
                <a:spcPts val="0"/>
              </a:spcBef>
              <a:spcAft>
                <a:spcPts val="600"/>
              </a:spcAft>
            </a:pPr>
            <a:r>
              <a:rPr lang="en-US" sz="1200" dirty="0">
                <a:effectLst/>
                <a:latin typeface="Times New Roman" panose="02020603050405020304" pitchFamily="18" charset="0"/>
                <a:ea typeface="CMR10"/>
                <a:cs typeface="Times New Roman" panose="02020603050405020304" pitchFamily="18" charset="0"/>
              </a:rPr>
              <a:t>California region exists in healthcare.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spcAft>
                <a:spcPts val="600"/>
              </a:spcAft>
              <a:buNone/>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66196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2909B-A55B-AAB6-2BE9-BCC5330AA73C}"/>
              </a:ext>
            </a:extLst>
          </p:cNvPr>
          <p:cNvSpPr>
            <a:spLocks noGrp="1"/>
          </p:cNvSpPr>
          <p:nvPr>
            <p:ph type="title"/>
          </p:nvPr>
        </p:nvSpPr>
        <p:spPr>
          <a:xfrm>
            <a:off x="838200" y="365126"/>
            <a:ext cx="5340605" cy="1146176"/>
          </a:xfrm>
        </p:spPr>
        <p:txBody>
          <a:bodyPr>
            <a:normAutofit/>
          </a:bodyPr>
          <a:lstStyle/>
          <a:p>
            <a:r>
              <a:rPr lang="en-US" sz="3700" dirty="0"/>
              <a:t>Tools and Technologies used in the project</a:t>
            </a:r>
          </a:p>
        </p:txBody>
      </p:sp>
      <p:sp>
        <p:nvSpPr>
          <p:cNvPr id="10" name="Freeform: Shape 9">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12FA0A5-E2FB-4490-AC5E-7AD28B33EABF}"/>
              </a:ext>
            </a:extLst>
          </p:cNvPr>
          <p:cNvSpPr>
            <a:spLocks noGrp="1"/>
          </p:cNvSpPr>
          <p:nvPr>
            <p:ph idx="1"/>
          </p:nvPr>
        </p:nvSpPr>
        <p:spPr>
          <a:xfrm>
            <a:off x="838200" y="2173288"/>
            <a:ext cx="3603171" cy="3639684"/>
          </a:xfrm>
        </p:spPr>
        <p:txBody>
          <a:bodyPr anchor="ctr">
            <a:normAutofit/>
          </a:bodyPr>
          <a:lstStyle/>
          <a:p>
            <a:r>
              <a:rPr lang="en-US" sz="2000">
                <a:solidFill>
                  <a:srgbClr val="FFFFFF"/>
                </a:solidFill>
              </a:rPr>
              <a:t>Databricks</a:t>
            </a:r>
          </a:p>
          <a:p>
            <a:r>
              <a:rPr lang="en-US" sz="2000">
                <a:solidFill>
                  <a:srgbClr val="FFFFFF"/>
                </a:solidFill>
              </a:rPr>
              <a:t>PySpark</a:t>
            </a:r>
          </a:p>
          <a:p>
            <a:r>
              <a:rPr lang="en-US" sz="2000">
                <a:solidFill>
                  <a:srgbClr val="FFFFFF"/>
                </a:solidFill>
              </a:rPr>
              <a:t>SQL</a:t>
            </a:r>
          </a:p>
          <a:p>
            <a:r>
              <a:rPr lang="en-US" sz="2000">
                <a:solidFill>
                  <a:srgbClr val="FFFFFF"/>
                </a:solidFill>
              </a:rPr>
              <a:t>Hadoop MapReduce</a:t>
            </a:r>
          </a:p>
        </p:txBody>
      </p:sp>
      <p:pic>
        <p:nvPicPr>
          <p:cNvPr id="7" name="Graphic 6" descr="Web Design">
            <a:extLst>
              <a:ext uri="{FF2B5EF4-FFF2-40B4-BE49-F238E27FC236}">
                <a16:creationId xmlns:a16="http://schemas.microsoft.com/office/drawing/2014/main" id="{5E9ADED8-6330-0EBD-E730-BC7359D752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66606" y="2173287"/>
            <a:ext cx="4003675" cy="4003675"/>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565966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B569F8A-DF83-82EB-E71B-7D5AA20C5310}"/>
              </a:ext>
            </a:extLst>
          </p:cNvPr>
          <p:cNvSpPr>
            <a:spLocks noGrp="1"/>
          </p:cNvSpPr>
          <p:nvPr>
            <p:ph idx="1"/>
          </p:nvPr>
        </p:nvSpPr>
        <p:spPr>
          <a:xfrm>
            <a:off x="1115568" y="2105891"/>
            <a:ext cx="10168128" cy="4071072"/>
          </a:xfrm>
        </p:spPr>
        <p:txBody>
          <a:bodyPr>
            <a:normAutofit/>
          </a:bodyPr>
          <a:lstStyle/>
          <a:p>
            <a:r>
              <a:rPr lang="en-US" sz="1800" dirty="0">
                <a:latin typeface="Times New Roman" panose="02020603050405020304" pitchFamily="18" charset="0"/>
                <a:cs typeface="Times New Roman" panose="02020603050405020304" pitchFamily="18" charset="0"/>
              </a:rPr>
              <a:t>Data bricks: Data bricks is used to process, store, clean, share, analyze, model data sets, by using data bricks we have extracted following results from our data set which are highest and lowest capacity of beds, highest and lowest count of beds, highest no of health care units.</a:t>
            </a:r>
          </a:p>
          <a:p>
            <a:r>
              <a:rPr lang="en-US" sz="1800" dirty="0" err="1">
                <a:latin typeface="Times New Roman" panose="02020603050405020304" pitchFamily="18" charset="0"/>
                <a:cs typeface="Times New Roman" panose="02020603050405020304" pitchFamily="18" charset="0"/>
              </a:rPr>
              <a:t>PySpark</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PySpark</a:t>
            </a:r>
            <a:r>
              <a:rPr lang="en-US" sz="1800" dirty="0">
                <a:latin typeface="Times New Roman" panose="02020603050405020304" pitchFamily="18" charset="0"/>
                <a:cs typeface="Times New Roman" panose="02020603050405020304" pitchFamily="18" charset="0"/>
              </a:rPr>
              <a:t> is an open source, distributed computing platform and collection of tools for real-time, massive data processing with </a:t>
            </a:r>
            <a:r>
              <a:rPr lang="en-US" sz="1800" dirty="0" err="1">
                <a:latin typeface="Times New Roman" panose="02020603050405020304" pitchFamily="18" charset="0"/>
                <a:cs typeface="Times New Roman" panose="02020603050405020304" pitchFamily="18" charset="0"/>
              </a:rPr>
              <a:t>Pyspark</a:t>
            </a:r>
            <a:r>
              <a:rPr lang="en-US" sz="1800" dirty="0">
                <a:latin typeface="Times New Roman" panose="02020603050405020304" pitchFamily="18" charset="0"/>
                <a:cs typeface="Times New Roman" panose="02020603050405020304" pitchFamily="18" charset="0"/>
              </a:rPr>
              <a:t> we have shown some visualizations with our data.</a:t>
            </a:r>
          </a:p>
          <a:p>
            <a:r>
              <a:rPr lang="en-US" sz="1800" dirty="0">
                <a:latin typeface="Times New Roman" panose="02020603050405020304" pitchFamily="18" charset="0"/>
                <a:cs typeface="Times New Roman" panose="02020603050405020304" pitchFamily="18" charset="0"/>
              </a:rPr>
              <a:t>SQL: By Using SQL statements we have obtain results from our dataset</a:t>
            </a:r>
          </a:p>
          <a:p>
            <a:r>
              <a:rPr lang="en-US" sz="1800" dirty="0">
                <a:latin typeface="Times New Roman" panose="02020603050405020304" pitchFamily="18" charset="0"/>
                <a:cs typeface="Times New Roman" panose="02020603050405020304" pitchFamily="18" charset="0"/>
              </a:rPr>
              <a:t>Hadoop MapReduce: A software framework named Hadoop MapReduce makes it simple to create applications that efficiently handle huge amounts of data in parallel on large clusters of affordable hardware. By Using this we have extracted count of non-profit corporation and psychiatric health facilities and how many are comparable.</a:t>
            </a:r>
          </a:p>
        </p:txBody>
      </p:sp>
    </p:spTree>
    <p:extLst>
      <p:ext uri="{BB962C8B-B14F-4D97-AF65-F5344CB8AC3E}">
        <p14:creationId xmlns:p14="http://schemas.microsoft.com/office/powerpoint/2010/main" val="1128526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F029F1-9C27-D8F9-5CC0-756C152B338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Block Diagram</a:t>
            </a:r>
          </a:p>
        </p:txBody>
      </p:sp>
      <p:pic>
        <p:nvPicPr>
          <p:cNvPr id="5" name="Content Placeholder 4">
            <a:extLst>
              <a:ext uri="{FF2B5EF4-FFF2-40B4-BE49-F238E27FC236}">
                <a16:creationId xmlns:a16="http://schemas.microsoft.com/office/drawing/2014/main" id="{BAF5EE8E-A437-59B5-2DF4-96A724D32205}"/>
              </a:ext>
            </a:extLst>
          </p:cNvPr>
          <p:cNvPicPr>
            <a:picLocks noGrp="1" noChangeAspect="1"/>
          </p:cNvPicPr>
          <p:nvPr>
            <p:ph idx="1"/>
          </p:nvPr>
        </p:nvPicPr>
        <p:blipFill>
          <a:blip r:embed="rId2"/>
          <a:stretch>
            <a:fillRect/>
          </a:stretch>
        </p:blipFill>
        <p:spPr>
          <a:xfrm>
            <a:off x="6072428" y="643466"/>
            <a:ext cx="4190475" cy="5568739"/>
          </a:xfrm>
          <a:prstGeom prst="rect">
            <a:avLst/>
          </a:prstGeom>
        </p:spPr>
      </p:pic>
    </p:spTree>
    <p:extLst>
      <p:ext uri="{BB962C8B-B14F-4D97-AF65-F5344CB8AC3E}">
        <p14:creationId xmlns:p14="http://schemas.microsoft.com/office/powerpoint/2010/main" val="1151753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7AEFD9-A96D-8A9C-5B6D-911E49C95FBE}"/>
              </a:ext>
            </a:extLst>
          </p:cNvPr>
          <p:cNvSpPr>
            <a:spLocks noGrp="1"/>
          </p:cNvSpPr>
          <p:nvPr>
            <p:ph type="title"/>
          </p:nvPr>
        </p:nvSpPr>
        <p:spPr>
          <a:xfrm>
            <a:off x="838200" y="585216"/>
            <a:ext cx="10515600" cy="1325563"/>
          </a:xfrm>
        </p:spPr>
        <p:txBody>
          <a:bodyPr>
            <a:normAutofit/>
          </a:bodyPr>
          <a:lstStyle/>
          <a:p>
            <a:r>
              <a:rPr lang="en-US" dirty="0">
                <a:solidFill>
                  <a:schemeClr val="bg1"/>
                </a:solidFill>
              </a:rPr>
              <a:t>Discussion of results of each goal</a:t>
            </a:r>
          </a:p>
        </p:txBody>
      </p:sp>
      <p:pic>
        <p:nvPicPr>
          <p:cNvPr id="5" name="Picture 4" descr="Graphical user interface, text, application, email&#10;&#10;Description automatically generated">
            <a:extLst>
              <a:ext uri="{FF2B5EF4-FFF2-40B4-BE49-F238E27FC236}">
                <a16:creationId xmlns:a16="http://schemas.microsoft.com/office/drawing/2014/main" id="{A27C43B9-4117-6DC7-6AB3-73EF2497FB29}"/>
              </a:ext>
            </a:extLst>
          </p:cNvPr>
          <p:cNvPicPr>
            <a:picLocks noChangeAspect="1"/>
          </p:cNvPicPr>
          <p:nvPr/>
        </p:nvPicPr>
        <p:blipFill rotWithShape="1">
          <a:blip r:embed="rId2"/>
          <a:srcRect r="4159" b="-3"/>
          <a:stretch/>
        </p:blipFill>
        <p:spPr>
          <a:xfrm>
            <a:off x="841248" y="2516777"/>
            <a:ext cx="6236208" cy="3660185"/>
          </a:xfrm>
          <a:prstGeom prst="rect">
            <a:avLst/>
          </a:prstGeom>
        </p:spPr>
      </p:pic>
      <p:sp>
        <p:nvSpPr>
          <p:cNvPr id="3" name="Content Placeholder 2">
            <a:extLst>
              <a:ext uri="{FF2B5EF4-FFF2-40B4-BE49-F238E27FC236}">
                <a16:creationId xmlns:a16="http://schemas.microsoft.com/office/drawing/2014/main" id="{A4E406DF-4C24-4D57-4D8C-109343A3294D}"/>
              </a:ext>
            </a:extLst>
          </p:cNvPr>
          <p:cNvSpPr>
            <a:spLocks noGrp="1"/>
          </p:cNvSpPr>
          <p:nvPr>
            <p:ph idx="1"/>
          </p:nvPr>
        </p:nvSpPr>
        <p:spPr>
          <a:xfrm>
            <a:off x="7546848" y="2516777"/>
            <a:ext cx="3803904" cy="3660185"/>
          </a:xfrm>
        </p:spPr>
        <p:txBody>
          <a:bodyPr anchor="ctr">
            <a:normAutofit/>
          </a:bodyPr>
          <a:lstStyle/>
          <a:p>
            <a:pPr marL="0" indent="0" algn="just">
              <a:buNone/>
            </a:pPr>
            <a:r>
              <a:rPr lang="en-US" sz="2200" dirty="0"/>
              <a:t>In which locality highest no of health care units are observed?</a:t>
            </a:r>
          </a:p>
          <a:p>
            <a:pPr algn="just"/>
            <a:r>
              <a:rPr lang="en-US" sz="2200" dirty="0"/>
              <a:t>The figure shows results for In which locality highest no of health care centers are observed? According to the results Los angels topped the highest health care centers with 105 health care units in it. </a:t>
            </a:r>
          </a:p>
          <a:p>
            <a:pPr algn="just"/>
            <a:endParaRPr lang="en-US" sz="2200" dirty="0"/>
          </a:p>
        </p:txBody>
      </p:sp>
    </p:spTree>
    <p:extLst>
      <p:ext uri="{BB962C8B-B14F-4D97-AF65-F5344CB8AC3E}">
        <p14:creationId xmlns:p14="http://schemas.microsoft.com/office/powerpoint/2010/main" val="4206905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1572</Words>
  <Application>Microsoft Office PowerPoint</Application>
  <PresentationFormat>Widescreen</PresentationFormat>
  <Paragraphs>80</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Big Data Analysis of Healthcare Data</vt:lpstr>
      <vt:lpstr>Contents</vt:lpstr>
      <vt:lpstr>Introduction Of Project</vt:lpstr>
      <vt:lpstr>Explanation Healthcare data set in terms of Big Data</vt:lpstr>
      <vt:lpstr>Goals Of The Project</vt:lpstr>
      <vt:lpstr>Tools and Technologies used in the project</vt:lpstr>
      <vt:lpstr>PowerPoint Presentation</vt:lpstr>
      <vt:lpstr>Block Diagram</vt:lpstr>
      <vt:lpstr>Discussion of results of each goal</vt:lpstr>
      <vt:lpstr>In which locality lowest no of health care units are observed?</vt:lpstr>
      <vt:lpstr>Display the number of healthcare centers in every City?</vt:lpstr>
      <vt:lpstr>For Which For which hospital highest no of available beds are recorded?</vt:lpstr>
      <vt:lpstr>Categorize the hospital based on its type</vt:lpstr>
      <vt:lpstr>Segregate the count of hospital list depending upon the central type of each state</vt:lpstr>
      <vt:lpstr>For which hospital least no of available beds are recorded?</vt:lpstr>
      <vt:lpstr>For Which For which hospital highest and Lowest no of available beds are recorded?</vt:lpstr>
      <vt:lpstr>Find the count of distinct HSA (Health Savings Account) on overall health care data</vt:lpstr>
      <vt:lpstr>Highest capacity of licensed beds for hospitals</vt:lpstr>
      <vt:lpstr>Lowest capacity of licensed beds for hospitals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Analysis of Healthcare Data</dc:title>
  <dc:creator>Somarouthu,Anudeep</dc:creator>
  <cp:lastModifiedBy>Somarouthu,Anudeep</cp:lastModifiedBy>
  <cp:revision>3</cp:revision>
  <dcterms:created xsi:type="dcterms:W3CDTF">2022-12-06T18:03:22Z</dcterms:created>
  <dcterms:modified xsi:type="dcterms:W3CDTF">2022-12-07T02:31:27Z</dcterms:modified>
</cp:coreProperties>
</file>