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5"/>
  </p:notesMasterIdLst>
  <p:sldIdLst>
    <p:sldId id="285" r:id="rId2"/>
    <p:sldId id="300" r:id="rId3"/>
    <p:sldId id="266" r:id="rId4"/>
    <p:sldId id="294" r:id="rId5"/>
    <p:sldId id="298" r:id="rId6"/>
    <p:sldId id="295" r:id="rId7"/>
    <p:sldId id="286" r:id="rId8"/>
    <p:sldId id="293" r:id="rId9"/>
    <p:sldId id="297" r:id="rId10"/>
    <p:sldId id="296" r:id="rId11"/>
    <p:sldId id="302" r:id="rId12"/>
    <p:sldId id="299" r:id="rId13"/>
    <p:sldId id="30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9F4823"/>
    <a:srgbClr val="FBF2EE"/>
    <a:srgbClr val="FFFF66"/>
    <a:srgbClr val="660066"/>
    <a:srgbClr val="FFFF00"/>
    <a:srgbClr val="00FF00"/>
    <a:srgbClr val="FF3399"/>
    <a:srgbClr val="0000FF"/>
    <a:srgbClr val="0048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65" autoAdjust="0"/>
    <p:restoredTop sz="93708" autoAdjust="0"/>
  </p:normalViewPr>
  <p:slideViewPr>
    <p:cSldViewPr snapToGrid="0">
      <p:cViewPr varScale="1">
        <p:scale>
          <a:sx n="60" d="100"/>
          <a:sy n="60" d="100"/>
        </p:scale>
        <p:origin x="464" y="40"/>
      </p:cViewPr>
      <p:guideLst/>
    </p:cSldViewPr>
  </p:slideViewPr>
  <p:outlineViewPr>
    <p:cViewPr>
      <p:scale>
        <a:sx n="33" d="100"/>
        <a:sy n="33" d="100"/>
      </p:scale>
      <p:origin x="0" y="-1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56"/>
    </p:cViewPr>
  </p:sorterViewPr>
  <p:notesViewPr>
    <p:cSldViewPr snapToGrid="0" showGuides="1">
      <p:cViewPr varScale="1">
        <p:scale>
          <a:sx n="49" d="100"/>
          <a:sy n="49" d="100"/>
        </p:scale>
        <p:origin x="1812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4C71F-ECA4-4656-BBB9-A180E6CDB1DD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6F19-10E0-461A-8AF4-DCD22CECE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74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6F19-10E0-461A-8AF4-DCD22CECED8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05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6F19-10E0-461A-8AF4-DCD22CECED8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41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6F19-10E0-461A-8AF4-DCD22CECED8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16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3175" y="-19050"/>
            <a:ext cx="12201525" cy="6883400"/>
            <a:chOff x="-3175" y="-19050"/>
            <a:chExt cx="12201525" cy="6883400"/>
          </a:xfrm>
        </p:grpSpPr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1560513" y="-19050"/>
              <a:ext cx="10028237" cy="6883400"/>
            </a:xfrm>
            <a:custGeom>
              <a:avLst/>
              <a:gdLst/>
              <a:ahLst/>
              <a:cxnLst/>
              <a:rect l="0" t="0" r="r" b="b"/>
              <a:pathLst>
                <a:path w="3154" h="216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0" y="0"/>
              <a:ext cx="11633200" cy="6861175"/>
            </a:xfrm>
            <a:custGeom>
              <a:avLst/>
              <a:gdLst/>
              <a:ahLst/>
              <a:cxnLst/>
              <a:rect l="0" t="0" r="r" b="b"/>
              <a:pathLst>
                <a:path w="3661" h="2158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3175" y="0"/>
              <a:ext cx="12201525" cy="4895850"/>
            </a:xfrm>
            <a:custGeom>
              <a:avLst/>
              <a:gdLst/>
              <a:ahLst/>
              <a:cxnLst/>
              <a:rect l="0" t="0" r="r" b="b"/>
              <a:pathLst>
                <a:path w="3843" h="1540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6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23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184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-3175" y="-12700"/>
            <a:ext cx="12204700" cy="6872288"/>
          </a:xfrm>
          <a:custGeom>
            <a:avLst/>
            <a:gdLst/>
            <a:ahLst/>
            <a:cxnLst/>
            <a:rect l="0" t="0" r="r" b="b"/>
            <a:pathLst>
              <a:path w="3844" h="2163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468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65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00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15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200" userDrawn="1">
          <p15:clr>
            <a:srgbClr val="FBAE40"/>
          </p15:clr>
        </p15:guide>
        <p15:guide id="3" pos="540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 noEditPoints="1"/>
          </p:cNvSpPr>
          <p:nvPr/>
        </p:nvSpPr>
        <p:spPr bwMode="auto">
          <a:xfrm>
            <a:off x="389282" y="1"/>
            <a:ext cx="11520781" cy="6864102"/>
          </a:xfrm>
          <a:custGeom>
            <a:avLst/>
            <a:gdLst/>
            <a:ahLst/>
            <a:cxnLst/>
            <a:rect l="0" t="0" r="r" b="b"/>
            <a:pathLst>
              <a:path w="3627" h="2160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8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/>
          <p:cNvSpPr>
            <a:spLocks noEditPoints="1"/>
          </p:cNvSpPr>
          <p:nvPr/>
        </p:nvSpPr>
        <p:spPr bwMode="auto">
          <a:xfrm>
            <a:off x="0" y="0"/>
            <a:ext cx="11718925" cy="6861175"/>
          </a:xfrm>
          <a:custGeom>
            <a:avLst/>
            <a:gdLst/>
            <a:ahLst/>
            <a:cxnLst/>
            <a:rect l="0" t="0" r="r" b="b"/>
            <a:pathLst>
              <a:path w="3688" h="215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40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4D06512-7A4B-4AAE-99AD-D7CA0ABBC972}" type="datetimeFigureOut">
              <a:rPr lang="en-IN" smtClean="0"/>
              <a:t>17-03-2021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AD3A307A-40AD-4521-B3E8-BCF4E3F7608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0" pos="2464" userDrawn="1">
          <p15:clr>
            <a:srgbClr val="F26B43"/>
          </p15:clr>
        </p15:guide>
        <p15:guide id="11" pos="5888" userDrawn="1">
          <p15:clr>
            <a:srgbClr val="F26B43"/>
          </p15:clr>
        </p15:guide>
        <p15:guide id="12" pos="6400" userDrawn="1">
          <p15:clr>
            <a:srgbClr val="F26B43"/>
          </p15:clr>
        </p15:guide>
        <p15:guide id="13" pos="9824" userDrawn="1">
          <p15:clr>
            <a:srgbClr val="F26B43"/>
          </p15:clr>
        </p15:guide>
        <p15:guide id="14" pos="320" userDrawn="1">
          <p15:clr>
            <a:srgbClr val="F26B43"/>
          </p15:clr>
        </p15:guide>
        <p15:guide id="15" orient="horz" pos="2160" userDrawn="1">
          <p15:clr>
            <a:srgbClr val="F26B43"/>
          </p15:clr>
        </p15:guide>
        <p15:guide id="16" pos="1848" userDrawn="1">
          <p15:clr>
            <a:srgbClr val="F26B43"/>
          </p15:clr>
        </p15:guide>
        <p15:guide id="17" orient="horz" pos="3960" userDrawn="1">
          <p15:clr>
            <a:srgbClr val="F26B43"/>
          </p15:clr>
        </p15:guide>
        <p15:guide id="18" orient="horz" pos="1536" userDrawn="1">
          <p15:clr>
            <a:srgbClr val="F26B43"/>
          </p15:clr>
        </p15:guide>
        <p15:guide id="19" orient="horz" pos="3840" userDrawn="1">
          <p15:clr>
            <a:srgbClr val="F26B43"/>
          </p15:clr>
        </p15:guide>
        <p15:guide id="20" pos="4416" userDrawn="1">
          <p15:clr>
            <a:srgbClr val="F26B43"/>
          </p15:clr>
        </p15:guide>
        <p15:guide id="21" pos="4800" userDrawn="1">
          <p15:clr>
            <a:srgbClr val="F26B43"/>
          </p15:clr>
        </p15:guide>
        <p15:guide id="22" orient="horz" pos="360" userDrawn="1">
          <p15:clr>
            <a:srgbClr val="F26B43"/>
          </p15:clr>
        </p15:guide>
        <p15:guide id="23" pos="7368" userDrawn="1">
          <p15:clr>
            <a:srgbClr val="F26B43"/>
          </p15:clr>
        </p15:guide>
        <p15:guide id="24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tmp"/><Relationship Id="rId7" Type="http://schemas.openxmlformats.org/officeDocument/2006/relationships/image" Target="../media/image24.svg"/><Relationship Id="rId12" Type="http://schemas.openxmlformats.org/officeDocument/2006/relationships/image" Target="../media/image29.svg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sv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tmp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svg"/><Relationship Id="rId11" Type="http://schemas.openxmlformats.org/officeDocument/2006/relationships/image" Target="../media/image39.tmp"/><Relationship Id="rId5" Type="http://schemas.openxmlformats.org/officeDocument/2006/relationships/image" Target="../media/image33.png"/><Relationship Id="rId10" Type="http://schemas.openxmlformats.org/officeDocument/2006/relationships/image" Target="../media/image38.tmp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A74D195-6657-4BE6-9AD1-C35A510C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68" y="138964"/>
            <a:ext cx="9686262" cy="6580071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22601-B7AF-4EF6-BB9E-C61C77ECA299}"/>
              </a:ext>
            </a:extLst>
          </p:cNvPr>
          <p:cNvSpPr txBox="1"/>
          <p:nvPr/>
        </p:nvSpPr>
        <p:spPr>
          <a:xfrm>
            <a:off x="4710222" y="2307266"/>
            <a:ext cx="2128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2"/>
                </a:solidFill>
                <a:latin typeface="Gill Sans Ultra Bold" panose="020B0A02020104020203" pitchFamily="34" charset="0"/>
              </a:rPr>
              <a:t>RULE OUT </a:t>
            </a:r>
            <a:endParaRPr lang="en-IN" sz="2400" dirty="0">
              <a:solidFill>
                <a:schemeClr val="bg2"/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301B2E-E7FE-4530-A6BE-1868527ECF73}"/>
              </a:ext>
            </a:extLst>
          </p:cNvPr>
          <p:cNvSpPr txBox="1"/>
          <p:nvPr/>
        </p:nvSpPr>
        <p:spPr>
          <a:xfrm>
            <a:off x="4795284" y="3338623"/>
            <a:ext cx="29258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Gill Sans Ultra Bold" panose="020B0A02020104020203" pitchFamily="34" charset="0"/>
              </a:rPr>
              <a:t>THE GENDER GAP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Gill Sans Ultra Bold" panose="020B0A020201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9EAAA-6DFE-460F-8974-8D177A6EFA2E}"/>
              </a:ext>
            </a:extLst>
          </p:cNvPr>
          <p:cNvSpPr txBox="1"/>
          <p:nvPr/>
        </p:nvSpPr>
        <p:spPr>
          <a:xfrm>
            <a:off x="4099403" y="4169925"/>
            <a:ext cx="399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u="sng" dirty="0">
                <a:solidFill>
                  <a:srgbClr val="660033"/>
                </a:solidFill>
                <a:latin typeface="Gill Sans Ultra Bold" panose="020B0A02020104020203" pitchFamily="34" charset="0"/>
              </a:rPr>
              <a:t>PRESENTED BY : ANUDNYA WARE</a:t>
            </a:r>
            <a:endParaRPr lang="en-IN" sz="1200" u="sng" dirty="0">
              <a:solidFill>
                <a:srgbClr val="660033"/>
              </a:solidFill>
              <a:latin typeface="Gill Sans Ultra Bold" panose="020B0A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36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4539CBA-ABAB-46E0-AC2E-28A878C089A0}"/>
              </a:ext>
            </a:extLst>
          </p:cNvPr>
          <p:cNvSpPr/>
          <p:nvPr/>
        </p:nvSpPr>
        <p:spPr>
          <a:xfrm>
            <a:off x="6318026" y="148766"/>
            <a:ext cx="5719859" cy="6560468"/>
          </a:xfrm>
          <a:prstGeom prst="rect">
            <a:avLst/>
          </a:prstGeom>
          <a:solidFill>
            <a:schemeClr val="accent3">
              <a:lumMod val="40000"/>
              <a:lumOff val="60000"/>
              <a:alpha val="79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80BAA-AFD3-409D-984A-15BB3909B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148766"/>
            <a:ext cx="5941885" cy="2562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A058B-FCAB-4BBC-85BE-393CE298E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" y="2870791"/>
            <a:ext cx="5941885" cy="3838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phic 8" descr="Woman">
            <a:extLst>
              <a:ext uri="{FF2B5EF4-FFF2-40B4-BE49-F238E27FC236}">
                <a16:creationId xmlns:a16="http://schemas.microsoft.com/office/drawing/2014/main" id="{99AFF3E9-FD6A-473D-B018-D23FBDFC7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1111" y="2310345"/>
            <a:ext cx="914400" cy="914400"/>
          </a:xfrm>
          <a:prstGeom prst="rect">
            <a:avLst/>
          </a:prstGeom>
        </p:spPr>
      </p:pic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E039D9D9-C891-4B98-8CE8-8CFF0188B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5842" y="2616979"/>
            <a:ext cx="914400" cy="914400"/>
          </a:xfrm>
          <a:prstGeom prst="rect">
            <a:avLst/>
          </a:prstGeom>
        </p:spPr>
      </p:pic>
      <p:pic>
        <p:nvPicPr>
          <p:cNvPr id="11" name="Graphic 10" descr="Woman">
            <a:extLst>
              <a:ext uri="{FF2B5EF4-FFF2-40B4-BE49-F238E27FC236}">
                <a16:creationId xmlns:a16="http://schemas.microsoft.com/office/drawing/2014/main" id="{5755CC7B-F7BC-4E03-9BA2-3285570EE2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3302" y="602945"/>
            <a:ext cx="914400" cy="914400"/>
          </a:xfrm>
          <a:prstGeom prst="rect">
            <a:avLst/>
          </a:prstGeom>
        </p:spPr>
      </p:pic>
      <p:pic>
        <p:nvPicPr>
          <p:cNvPr id="12" name="Graphic 11" descr="Woman">
            <a:extLst>
              <a:ext uri="{FF2B5EF4-FFF2-40B4-BE49-F238E27FC236}">
                <a16:creationId xmlns:a16="http://schemas.microsoft.com/office/drawing/2014/main" id="{11B6E935-6A37-432F-AD0D-AA8026B43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24733" y="1473653"/>
            <a:ext cx="914400" cy="914400"/>
          </a:xfrm>
          <a:prstGeom prst="rect">
            <a:avLst/>
          </a:prstGeom>
        </p:spPr>
      </p:pic>
      <p:pic>
        <p:nvPicPr>
          <p:cNvPr id="13" name="Graphic 12" descr="Woman">
            <a:extLst>
              <a:ext uri="{FF2B5EF4-FFF2-40B4-BE49-F238E27FC236}">
                <a16:creationId xmlns:a16="http://schemas.microsoft.com/office/drawing/2014/main" id="{3F2A1FF4-2F32-4E38-ABAE-3927F1A55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0573" y="2502516"/>
            <a:ext cx="914400" cy="9144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1FA22BD3-BEDC-4ED6-8E48-4250993A7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55379" y="1777876"/>
            <a:ext cx="914400" cy="914400"/>
          </a:xfrm>
          <a:prstGeom prst="rect">
            <a:avLst/>
          </a:prstGeom>
        </p:spPr>
      </p:pic>
      <p:pic>
        <p:nvPicPr>
          <p:cNvPr id="15" name="Graphic 14" descr="Woman">
            <a:extLst>
              <a:ext uri="{FF2B5EF4-FFF2-40B4-BE49-F238E27FC236}">
                <a16:creationId xmlns:a16="http://schemas.microsoft.com/office/drawing/2014/main" id="{4618A807-ECC6-463C-863A-87FA343460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34152" y="1375347"/>
            <a:ext cx="914400" cy="914400"/>
          </a:xfrm>
          <a:prstGeom prst="rect">
            <a:avLst/>
          </a:prstGeom>
        </p:spPr>
      </p:pic>
      <p:pic>
        <p:nvPicPr>
          <p:cNvPr id="16" name="Graphic 15" descr="Woman">
            <a:extLst>
              <a:ext uri="{FF2B5EF4-FFF2-40B4-BE49-F238E27FC236}">
                <a16:creationId xmlns:a16="http://schemas.microsoft.com/office/drawing/2014/main" id="{7B489C0A-25A1-47C9-9FDE-F066DF7E9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45960" y="1644419"/>
            <a:ext cx="914400" cy="914400"/>
          </a:xfrm>
          <a:prstGeom prst="rect">
            <a:avLst/>
          </a:prstGeom>
        </p:spPr>
      </p:pic>
      <p:pic>
        <p:nvPicPr>
          <p:cNvPr id="17" name="Graphic 16" descr="Woman">
            <a:extLst>
              <a:ext uri="{FF2B5EF4-FFF2-40B4-BE49-F238E27FC236}">
                <a16:creationId xmlns:a16="http://schemas.microsoft.com/office/drawing/2014/main" id="{DB8A8ACA-5709-42DE-8881-CB8888EAA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50015" y="793910"/>
            <a:ext cx="914400" cy="914400"/>
          </a:xfrm>
          <a:prstGeom prst="rect">
            <a:avLst/>
          </a:prstGeom>
        </p:spPr>
      </p:pic>
      <p:pic>
        <p:nvPicPr>
          <p:cNvPr id="18" name="Graphic 17" descr="Woman">
            <a:extLst>
              <a:ext uri="{FF2B5EF4-FFF2-40B4-BE49-F238E27FC236}">
                <a16:creationId xmlns:a16="http://schemas.microsoft.com/office/drawing/2014/main" id="{D396189E-2F6E-4B8A-84FC-4A801B200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3379" y="78820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E8D9E0-40A3-4266-8C80-AE6A37064046}"/>
              </a:ext>
            </a:extLst>
          </p:cNvPr>
          <p:cNvSpPr txBox="1"/>
          <p:nvPr/>
        </p:nvSpPr>
        <p:spPr>
          <a:xfrm>
            <a:off x="6877752" y="664600"/>
            <a:ext cx="184164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Arial Black" panose="020B0A04020102020204" pitchFamily="34" charset="0"/>
              </a:rPr>
              <a:t>6</a:t>
            </a:r>
            <a:r>
              <a:rPr lang="en-US" sz="5400" dirty="0">
                <a:latin typeface="Arial Black" panose="020B0A04020102020204" pitchFamily="34" charset="0"/>
              </a:rPr>
              <a:t>/10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5BC1AC-1F54-439C-9452-86A2509C4B32}"/>
              </a:ext>
            </a:extLst>
          </p:cNvPr>
          <p:cNvSpPr txBox="1"/>
          <p:nvPr/>
        </p:nvSpPr>
        <p:spPr>
          <a:xfrm>
            <a:off x="6318026" y="1573618"/>
            <a:ext cx="3108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Given that Women is an involved parent,</a:t>
            </a:r>
          </a:p>
          <a:p>
            <a:pPr algn="ctr"/>
            <a:r>
              <a:rPr lang="en-US" sz="2000" b="1" dirty="0"/>
              <a:t>there is a high probability of hinderance of individual growth due to family responsibilities.</a:t>
            </a:r>
          </a:p>
        </p:txBody>
      </p:sp>
      <p:pic>
        <p:nvPicPr>
          <p:cNvPr id="24" name="Graphic 23" descr="Man">
            <a:extLst>
              <a:ext uri="{FF2B5EF4-FFF2-40B4-BE49-F238E27FC236}">
                <a16:creationId xmlns:a16="http://schemas.microsoft.com/office/drawing/2014/main" id="{34AE7C2A-8B7C-4CE8-9331-37FC49E804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18026" y="3705446"/>
            <a:ext cx="914400" cy="914400"/>
          </a:xfrm>
          <a:prstGeom prst="rect">
            <a:avLst/>
          </a:prstGeom>
        </p:spPr>
      </p:pic>
      <p:pic>
        <p:nvPicPr>
          <p:cNvPr id="25" name="Graphic 24" descr="Man">
            <a:extLst>
              <a:ext uri="{FF2B5EF4-FFF2-40B4-BE49-F238E27FC236}">
                <a16:creationId xmlns:a16="http://schemas.microsoft.com/office/drawing/2014/main" id="{D45B4C18-907E-49CC-BCC5-B2695117F8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58340" y="4524433"/>
            <a:ext cx="914400" cy="914400"/>
          </a:xfrm>
          <a:prstGeom prst="rect">
            <a:avLst/>
          </a:prstGeom>
        </p:spPr>
      </p:pic>
      <p:pic>
        <p:nvPicPr>
          <p:cNvPr id="26" name="Graphic 25" descr="Man">
            <a:extLst>
              <a:ext uri="{FF2B5EF4-FFF2-40B4-BE49-F238E27FC236}">
                <a16:creationId xmlns:a16="http://schemas.microsoft.com/office/drawing/2014/main" id="{4D9B56E7-E098-4ADC-A1B4-EACC9A6B96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22328" y="3794094"/>
            <a:ext cx="914400" cy="914400"/>
          </a:xfrm>
          <a:prstGeom prst="rect">
            <a:avLst/>
          </a:prstGeom>
        </p:spPr>
      </p:pic>
      <p:pic>
        <p:nvPicPr>
          <p:cNvPr id="27" name="Graphic 26" descr="Man">
            <a:extLst>
              <a:ext uri="{FF2B5EF4-FFF2-40B4-BE49-F238E27FC236}">
                <a16:creationId xmlns:a16="http://schemas.microsoft.com/office/drawing/2014/main" id="{EFE615F9-1039-4BDB-90DC-72566F1F14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84615" y="5095514"/>
            <a:ext cx="914400" cy="914400"/>
          </a:xfrm>
          <a:prstGeom prst="rect">
            <a:avLst/>
          </a:prstGeom>
        </p:spPr>
      </p:pic>
      <p:pic>
        <p:nvPicPr>
          <p:cNvPr id="28" name="Graphic 27" descr="Man">
            <a:extLst>
              <a:ext uri="{FF2B5EF4-FFF2-40B4-BE49-F238E27FC236}">
                <a16:creationId xmlns:a16="http://schemas.microsoft.com/office/drawing/2014/main" id="{0E602632-ACF4-405A-B891-7F3907B9D5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4568" y="4568052"/>
            <a:ext cx="914400" cy="914400"/>
          </a:xfrm>
          <a:prstGeom prst="rect">
            <a:avLst/>
          </a:prstGeom>
        </p:spPr>
      </p:pic>
      <p:pic>
        <p:nvPicPr>
          <p:cNvPr id="29" name="Graphic 28" descr="Man">
            <a:extLst>
              <a:ext uri="{FF2B5EF4-FFF2-40B4-BE49-F238E27FC236}">
                <a16:creationId xmlns:a16="http://schemas.microsoft.com/office/drawing/2014/main" id="{277D3671-D8B7-49F4-903A-1DB6161CBB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9333" y="3740262"/>
            <a:ext cx="914400" cy="914400"/>
          </a:xfrm>
          <a:prstGeom prst="rect">
            <a:avLst/>
          </a:prstGeom>
        </p:spPr>
      </p:pic>
      <p:pic>
        <p:nvPicPr>
          <p:cNvPr id="30" name="Graphic 29" descr="Man">
            <a:extLst>
              <a:ext uri="{FF2B5EF4-FFF2-40B4-BE49-F238E27FC236}">
                <a16:creationId xmlns:a16="http://schemas.microsoft.com/office/drawing/2014/main" id="{E2B87F17-0699-4E5F-81BE-E05C054D90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56396" y="5318861"/>
            <a:ext cx="914400" cy="914400"/>
          </a:xfrm>
          <a:prstGeom prst="rect">
            <a:avLst/>
          </a:prstGeom>
        </p:spPr>
      </p:pic>
      <p:pic>
        <p:nvPicPr>
          <p:cNvPr id="31" name="Graphic 30" descr="Man">
            <a:extLst>
              <a:ext uri="{FF2B5EF4-FFF2-40B4-BE49-F238E27FC236}">
                <a16:creationId xmlns:a16="http://schemas.microsoft.com/office/drawing/2014/main" id="{ED4B8F2E-C517-4527-B2EB-57913BC71F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7880" y="5438833"/>
            <a:ext cx="914400" cy="914400"/>
          </a:xfrm>
          <a:prstGeom prst="rect">
            <a:avLst/>
          </a:prstGeom>
        </p:spPr>
      </p:pic>
      <p:pic>
        <p:nvPicPr>
          <p:cNvPr id="32" name="Graphic 31" descr="Man">
            <a:extLst>
              <a:ext uri="{FF2B5EF4-FFF2-40B4-BE49-F238E27FC236}">
                <a16:creationId xmlns:a16="http://schemas.microsoft.com/office/drawing/2014/main" id="{513FF268-CE08-4BA2-9581-F39E7C596E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32760" y="4702476"/>
            <a:ext cx="914400" cy="914400"/>
          </a:xfrm>
          <a:prstGeom prst="rect">
            <a:avLst/>
          </a:prstGeom>
        </p:spPr>
      </p:pic>
      <p:pic>
        <p:nvPicPr>
          <p:cNvPr id="33" name="Graphic 32" descr="Man">
            <a:extLst>
              <a:ext uri="{FF2B5EF4-FFF2-40B4-BE49-F238E27FC236}">
                <a16:creationId xmlns:a16="http://schemas.microsoft.com/office/drawing/2014/main" id="{3A8FF966-FFF3-429F-A0ED-363551D2A8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74310" y="403182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38135E5-F47B-4EF1-B0A7-93263FF47E72}"/>
              </a:ext>
            </a:extLst>
          </p:cNvPr>
          <p:cNvSpPr txBox="1"/>
          <p:nvPr/>
        </p:nvSpPr>
        <p:spPr>
          <a:xfrm>
            <a:off x="9711788" y="3692899"/>
            <a:ext cx="1841641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Arial Black" panose="020B0A04020102020204" pitchFamily="34" charset="0"/>
              </a:rPr>
              <a:t>1</a:t>
            </a:r>
            <a:r>
              <a:rPr lang="en-US" sz="5400" dirty="0">
                <a:latin typeface="Arial Black" panose="020B0A04020102020204" pitchFamily="34" charset="0"/>
              </a:rPr>
              <a:t>/10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51E503-F025-4759-98DC-52C7F37B9631}"/>
              </a:ext>
            </a:extLst>
          </p:cNvPr>
          <p:cNvSpPr txBox="1"/>
          <p:nvPr/>
        </p:nvSpPr>
        <p:spPr>
          <a:xfrm>
            <a:off x="8929862" y="4568052"/>
            <a:ext cx="31080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Given that Men is an involved parent,</a:t>
            </a:r>
          </a:p>
          <a:p>
            <a:pPr algn="ctr"/>
            <a:r>
              <a:rPr lang="en-US" sz="2000" b="1" dirty="0"/>
              <a:t>there is very low probability of hinderance of individual growth due to family responsibilities.</a:t>
            </a:r>
          </a:p>
        </p:txBody>
      </p:sp>
    </p:spTree>
    <p:extLst>
      <p:ext uri="{BB962C8B-B14F-4D97-AF65-F5344CB8AC3E}">
        <p14:creationId xmlns:p14="http://schemas.microsoft.com/office/powerpoint/2010/main" val="3525399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BA515D-61D2-4748-9815-EB4E878E3ED0}"/>
              </a:ext>
            </a:extLst>
          </p:cNvPr>
          <p:cNvSpPr txBox="1"/>
          <p:nvPr/>
        </p:nvSpPr>
        <p:spPr>
          <a:xfrm>
            <a:off x="164275" y="190005"/>
            <a:ext cx="11863449" cy="400110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INSIGHTS </a:t>
            </a:r>
            <a:endParaRPr lang="en-IN" sz="2000" b="1" i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35A72-5BAF-471A-A099-F83BBF5885CB}"/>
              </a:ext>
            </a:extLst>
          </p:cNvPr>
          <p:cNvSpPr txBox="1"/>
          <p:nvPr/>
        </p:nvSpPr>
        <p:spPr>
          <a:xfrm>
            <a:off x="181981" y="754911"/>
            <a:ext cx="1188825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Digging into some of the equalities as well as inequalities faced by people based on gender through this survey.</a:t>
            </a:r>
          </a:p>
          <a:p>
            <a:r>
              <a:rPr lang="en-US" dirty="0"/>
              <a:t>Lets segregate the points on which we want to conclude our discussion by all the Visualizations, tests and tables evaluated.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83F994-53E1-4A22-9608-2495AB7CADF7}"/>
              </a:ext>
            </a:extLst>
          </p:cNvPr>
          <p:cNvGrpSpPr/>
          <p:nvPr/>
        </p:nvGrpSpPr>
        <p:grpSpPr>
          <a:xfrm>
            <a:off x="128881" y="1472422"/>
            <a:ext cx="4148631" cy="3913156"/>
            <a:chOff x="340242" y="1566037"/>
            <a:chExt cx="5539563" cy="510195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54AD45D-5B22-447F-AC23-AEF0C14A61DB}"/>
                </a:ext>
              </a:extLst>
            </p:cNvPr>
            <p:cNvSpPr/>
            <p:nvPr/>
          </p:nvSpPr>
          <p:spPr>
            <a:xfrm>
              <a:off x="340242" y="1566037"/>
              <a:ext cx="5539563" cy="5101957"/>
            </a:xfrm>
            <a:prstGeom prst="ellipse">
              <a:avLst/>
            </a:prstGeom>
            <a:solidFill>
              <a:srgbClr val="FFC000">
                <a:alpha val="5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1"/>
                  </a:solidFill>
                </a:rPr>
                <a:t>SOCIETAL</a:t>
              </a:r>
              <a:endParaRPr lang="en-IN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D59F243-FF3A-4ADA-9108-8DB854D7D2CA}"/>
                </a:ext>
              </a:extLst>
            </p:cNvPr>
            <p:cNvSpPr/>
            <p:nvPr/>
          </p:nvSpPr>
          <p:spPr>
            <a:xfrm>
              <a:off x="909083" y="2033034"/>
              <a:ext cx="4401879" cy="4167962"/>
            </a:xfrm>
            <a:prstGeom prst="ellipse">
              <a:avLst/>
            </a:prstGeom>
            <a:solidFill>
              <a:srgbClr val="660033">
                <a:alpha val="6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A54E0F-6C1E-45BD-9C4B-A2764FD10E78}"/>
                </a:ext>
              </a:extLst>
            </p:cNvPr>
            <p:cNvSpPr/>
            <p:nvPr/>
          </p:nvSpPr>
          <p:spPr>
            <a:xfrm>
              <a:off x="1453414" y="2536558"/>
              <a:ext cx="3313216" cy="31609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7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446F1D2-244F-4E90-A6E4-E55059C927B6}"/>
                </a:ext>
              </a:extLst>
            </p:cNvPr>
            <p:cNvSpPr/>
            <p:nvPr/>
          </p:nvSpPr>
          <p:spPr>
            <a:xfrm>
              <a:off x="1928808" y="2976983"/>
              <a:ext cx="2315688" cy="2280062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BB5FF52-80CC-41E8-B594-86776F642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7180" y="2976983"/>
              <a:ext cx="2125683" cy="205443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264AF28-EAEA-46D9-A7C6-2C071259F9B1}"/>
              </a:ext>
            </a:extLst>
          </p:cNvPr>
          <p:cNvSpPr txBox="1"/>
          <p:nvPr/>
        </p:nvSpPr>
        <p:spPr>
          <a:xfrm>
            <a:off x="1612809" y="1553175"/>
            <a:ext cx="11807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 Black" panose="020B0A04020102020204" pitchFamily="34" charset="0"/>
              </a:rPr>
              <a:t>SOCIETAL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0ED3D9-F247-44A2-BF97-77F56BC58795}"/>
              </a:ext>
            </a:extLst>
          </p:cNvPr>
          <p:cNvSpPr txBox="1"/>
          <p:nvPr/>
        </p:nvSpPr>
        <p:spPr>
          <a:xfrm>
            <a:off x="1407223" y="1922807"/>
            <a:ext cx="1756495" cy="34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ORGANISATIONAL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860735-8D06-4957-9322-75E2528F89C9}"/>
              </a:ext>
            </a:extLst>
          </p:cNvPr>
          <p:cNvSpPr txBox="1"/>
          <p:nvPr/>
        </p:nvSpPr>
        <p:spPr>
          <a:xfrm>
            <a:off x="1643374" y="2256503"/>
            <a:ext cx="1201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PERSONAL</a:t>
            </a:r>
            <a:endParaRPr lang="en-IN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8BCE1B8-1DC4-4B50-9A7B-7FF369473DFF}"/>
              </a:ext>
            </a:extLst>
          </p:cNvPr>
          <p:cNvSpPr/>
          <p:nvPr/>
        </p:nvSpPr>
        <p:spPr>
          <a:xfrm>
            <a:off x="7094854" y="1828908"/>
            <a:ext cx="914400" cy="886718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43%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B66C3C-F4CF-4D5E-AFB8-0B1A352DA8A6}"/>
              </a:ext>
            </a:extLst>
          </p:cNvPr>
          <p:cNvSpPr/>
          <p:nvPr/>
        </p:nvSpPr>
        <p:spPr>
          <a:xfrm>
            <a:off x="10486326" y="1799752"/>
            <a:ext cx="1075236" cy="1007033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57%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AE7623-E68A-4154-A9CA-4CF51FE67C78}"/>
              </a:ext>
            </a:extLst>
          </p:cNvPr>
          <p:cNvSpPr txBox="1"/>
          <p:nvPr/>
        </p:nvSpPr>
        <p:spPr>
          <a:xfrm>
            <a:off x="10522275" y="141818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58428-B847-470F-AF00-6CCA7CB6A3E3}"/>
              </a:ext>
            </a:extLst>
          </p:cNvPr>
          <p:cNvSpPr txBox="1"/>
          <p:nvPr/>
        </p:nvSpPr>
        <p:spPr>
          <a:xfrm>
            <a:off x="6868444" y="1418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FEMALE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F71C8-ACF9-43EA-A15A-AF383C8CAD6D}"/>
              </a:ext>
            </a:extLst>
          </p:cNvPr>
          <p:cNvSpPr txBox="1"/>
          <p:nvPr/>
        </p:nvSpPr>
        <p:spPr>
          <a:xfrm>
            <a:off x="4401695" y="1987596"/>
            <a:ext cx="226714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Almost an Even </a:t>
            </a:r>
            <a:r>
              <a:rPr lang="en-US" sz="1600" dirty="0"/>
              <a:t>access to </a:t>
            </a:r>
            <a:r>
              <a:rPr lang="en-US" sz="1600" b="1" u="sng" dirty="0"/>
              <a:t>Quality education </a:t>
            </a:r>
            <a:r>
              <a:rPr lang="en-US" sz="1600" dirty="0"/>
              <a:t>by male &amp; female.</a:t>
            </a:r>
            <a:endParaRPr lang="en-IN" sz="1600" dirty="0"/>
          </a:p>
        </p:txBody>
      </p:sp>
      <p:pic>
        <p:nvPicPr>
          <p:cNvPr id="21" name="Graphic 20" descr="Woman">
            <a:extLst>
              <a:ext uri="{FF2B5EF4-FFF2-40B4-BE49-F238E27FC236}">
                <a16:creationId xmlns:a16="http://schemas.microsoft.com/office/drawing/2014/main" id="{C276EDFF-262A-464F-8040-79C957EC7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8038" y="1870980"/>
            <a:ext cx="914400" cy="995946"/>
          </a:xfrm>
          <a:prstGeom prst="rect">
            <a:avLst/>
          </a:prstGeom>
        </p:spPr>
      </p:pic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1C1CF099-BB65-43B8-9D45-CBB4400850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4987" y="1831089"/>
            <a:ext cx="914400" cy="1080471"/>
          </a:xfrm>
          <a:prstGeom prst="rect">
            <a:avLst/>
          </a:prstGeom>
        </p:spPr>
      </p:pic>
      <p:pic>
        <p:nvPicPr>
          <p:cNvPr id="25" name="Graphic 24" descr="Graduation cap">
            <a:extLst>
              <a:ext uri="{FF2B5EF4-FFF2-40B4-BE49-F238E27FC236}">
                <a16:creationId xmlns:a16="http://schemas.microsoft.com/office/drawing/2014/main" id="{38701064-BA08-40C6-82D2-8A8447CB65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4405" y="1573942"/>
            <a:ext cx="461666" cy="4616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78684E-EB62-4418-A050-D9032EDAEF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91134" y="1565523"/>
            <a:ext cx="463336" cy="46333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52F89F8-F32D-4C54-9DC8-89E10EEF6DC3}"/>
              </a:ext>
            </a:extLst>
          </p:cNvPr>
          <p:cNvSpPr txBox="1"/>
          <p:nvPr/>
        </p:nvSpPr>
        <p:spPr>
          <a:xfrm>
            <a:off x="4431518" y="4563486"/>
            <a:ext cx="2267147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Uneven</a:t>
            </a:r>
            <a:r>
              <a:rPr lang="en-US" dirty="0"/>
              <a:t> Job segregation</a:t>
            </a:r>
            <a:r>
              <a:rPr lang="en-US" sz="1200" dirty="0"/>
              <a:t>.</a:t>
            </a:r>
            <a:r>
              <a:rPr lang="en-US" sz="1200" b="1" u="sng" dirty="0"/>
              <a:t> </a:t>
            </a:r>
            <a:endParaRPr lang="en-IN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45B26-7C97-4CD2-853B-B5D2B639B5CB}"/>
              </a:ext>
            </a:extLst>
          </p:cNvPr>
          <p:cNvSpPr/>
          <p:nvPr/>
        </p:nvSpPr>
        <p:spPr>
          <a:xfrm>
            <a:off x="7094855" y="4563486"/>
            <a:ext cx="728632" cy="646331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Arial Black" panose="020B0A04020102020204" pitchFamily="34" charset="0"/>
              </a:rPr>
              <a:t>15%</a:t>
            </a:r>
            <a:endParaRPr lang="en-IN" sz="1000" b="1" dirty="0">
              <a:latin typeface="Arial Black" panose="020B0A040201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DA0299-F632-41C4-B210-5CF473B295E5}"/>
              </a:ext>
            </a:extLst>
          </p:cNvPr>
          <p:cNvSpPr/>
          <p:nvPr/>
        </p:nvSpPr>
        <p:spPr>
          <a:xfrm>
            <a:off x="10301634" y="4235946"/>
            <a:ext cx="1344091" cy="1131497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85%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BC5A67E-8C24-4451-B7A7-77998599FD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934" y="4277137"/>
            <a:ext cx="1445864" cy="12357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5EE99BC1-493F-4BB1-85AF-B83428DCBC8A}"/>
              </a:ext>
            </a:extLst>
          </p:cNvPr>
          <p:cNvSpPr/>
          <p:nvPr/>
        </p:nvSpPr>
        <p:spPr>
          <a:xfrm>
            <a:off x="10372304" y="2899780"/>
            <a:ext cx="1344092" cy="1243171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atin typeface="Arial Black" panose="020B0A04020102020204" pitchFamily="34" charset="0"/>
              </a:rPr>
              <a:t>36 %</a:t>
            </a:r>
            <a:endParaRPr lang="en-IN" sz="1100" b="1" dirty="0">
              <a:latin typeface="Arial Black" panose="020B0A040201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FB4AB3D-33B4-4F99-B961-8D2718828922}"/>
              </a:ext>
            </a:extLst>
          </p:cNvPr>
          <p:cNvSpPr/>
          <p:nvPr/>
        </p:nvSpPr>
        <p:spPr>
          <a:xfrm>
            <a:off x="6826797" y="2907702"/>
            <a:ext cx="1445864" cy="134637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latin typeface="Arial Black" panose="020B0A04020102020204" pitchFamily="34" charset="0"/>
              </a:rPr>
              <a:t>47 %</a:t>
            </a:r>
            <a:endParaRPr lang="en-IN" sz="1050" b="1" dirty="0"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083432-BA07-4FF1-A542-610765BB2FB1}"/>
              </a:ext>
            </a:extLst>
          </p:cNvPr>
          <p:cNvSpPr txBox="1"/>
          <p:nvPr/>
        </p:nvSpPr>
        <p:spPr>
          <a:xfrm>
            <a:off x="4431519" y="3198165"/>
            <a:ext cx="2267147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People agree on gender equality might </a:t>
            </a:r>
            <a:r>
              <a:rPr lang="en-US" sz="1600" b="1" u="sng" dirty="0"/>
              <a:t>boost up global GDP</a:t>
            </a:r>
            <a:r>
              <a:rPr lang="en-US" sz="1600" b="1" dirty="0"/>
              <a:t>.</a:t>
            </a:r>
            <a:r>
              <a:rPr lang="en-US" sz="1600" b="1" u="sng" dirty="0"/>
              <a:t> </a:t>
            </a:r>
            <a:endParaRPr lang="en-IN" sz="1600" b="1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69BDF2B-9175-4DFC-A439-BCF86ECDCB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636" y="3018333"/>
            <a:ext cx="1189752" cy="1050213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9FDC0FB9-794E-49FE-8F9F-2B9AA729AD68}"/>
              </a:ext>
            </a:extLst>
          </p:cNvPr>
          <p:cNvSpPr/>
          <p:nvPr/>
        </p:nvSpPr>
        <p:spPr>
          <a:xfrm>
            <a:off x="7136813" y="5688460"/>
            <a:ext cx="686673" cy="615221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Arial Black" panose="020B0A04020102020204" pitchFamily="34" charset="0"/>
              </a:rPr>
              <a:t>12%</a:t>
            </a:r>
            <a:endParaRPr lang="en-IN" sz="900" b="1" dirty="0">
              <a:latin typeface="Arial Black" panose="020B0A040201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BE9789-0072-4A99-94BF-32EE1C1E560F}"/>
              </a:ext>
            </a:extLst>
          </p:cNvPr>
          <p:cNvSpPr/>
          <p:nvPr/>
        </p:nvSpPr>
        <p:spPr>
          <a:xfrm>
            <a:off x="10250747" y="5429899"/>
            <a:ext cx="1445864" cy="1346379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 Black" panose="020B0A04020102020204" pitchFamily="34" charset="0"/>
              </a:rPr>
              <a:t>88%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E91926-6A4F-47AE-945F-1D56819493FD}"/>
              </a:ext>
            </a:extLst>
          </p:cNvPr>
          <p:cNvSpPr txBox="1"/>
          <p:nvPr/>
        </p:nvSpPr>
        <p:spPr>
          <a:xfrm>
            <a:off x="4400473" y="5749145"/>
            <a:ext cx="2267147" cy="707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Lack </a:t>
            </a:r>
            <a:r>
              <a:rPr lang="en-US" sz="2000" dirty="0"/>
              <a:t>of political representation</a:t>
            </a:r>
            <a:r>
              <a:rPr lang="en-US" sz="1200" dirty="0"/>
              <a:t>.</a:t>
            </a:r>
            <a:endParaRPr lang="en-IN" sz="1200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30983F3-813D-416D-9D48-D57E99BB8C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64" y="5648124"/>
            <a:ext cx="1082896" cy="96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125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198FFC-4412-4749-846B-9355F3F578DC}"/>
              </a:ext>
            </a:extLst>
          </p:cNvPr>
          <p:cNvSpPr txBox="1"/>
          <p:nvPr/>
        </p:nvSpPr>
        <p:spPr>
          <a:xfrm>
            <a:off x="5199285" y="88286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FEMALE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143809-571C-4D0C-B6A5-F71DE5786543}"/>
              </a:ext>
            </a:extLst>
          </p:cNvPr>
          <p:cNvSpPr txBox="1"/>
          <p:nvPr/>
        </p:nvSpPr>
        <p:spPr>
          <a:xfrm>
            <a:off x="10109715" y="88286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MALE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D2A61-8C8C-4AB2-91D2-B22483E617F7}"/>
              </a:ext>
            </a:extLst>
          </p:cNvPr>
          <p:cNvSpPr txBox="1"/>
          <p:nvPr/>
        </p:nvSpPr>
        <p:spPr>
          <a:xfrm>
            <a:off x="164275" y="190005"/>
            <a:ext cx="11863449" cy="400110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INSIGHTS </a:t>
            </a:r>
            <a:endParaRPr lang="en-IN" sz="20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AC2F8-DB9A-4A7F-B05C-3926563B951F}"/>
              </a:ext>
            </a:extLst>
          </p:cNvPr>
          <p:cNvSpPr txBox="1"/>
          <p:nvPr/>
        </p:nvSpPr>
        <p:spPr>
          <a:xfrm>
            <a:off x="164275" y="1956543"/>
            <a:ext cx="451262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 need for gender quotas.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871E5E-D263-4B8A-8045-EA4D268E887C}"/>
              </a:ext>
            </a:extLst>
          </p:cNvPr>
          <p:cNvSpPr txBox="1"/>
          <p:nvPr/>
        </p:nvSpPr>
        <p:spPr>
          <a:xfrm>
            <a:off x="164275" y="3200993"/>
            <a:ext cx="4512624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/>
              <a:t>Feminism = MAN HATING</a:t>
            </a:r>
          </a:p>
          <a:p>
            <a:r>
              <a:rPr lang="en-US" dirty="0"/>
              <a:t>Have unequal agreement.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E186E5-C1B0-4364-82E7-507360DA484D}"/>
              </a:ext>
            </a:extLst>
          </p:cNvPr>
          <p:cNvSpPr txBox="1"/>
          <p:nvPr/>
        </p:nvSpPr>
        <p:spPr>
          <a:xfrm>
            <a:off x="164275" y="3842055"/>
            <a:ext cx="4512624" cy="9262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Research : Female have resources &amp; initiatives to promote gender equity. Hence few women think they aren’t equal.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C0A806-CCEF-4BB1-8029-1A079E186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727" y="3200993"/>
            <a:ext cx="1645231" cy="157860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3202B89-75A2-4096-B40C-A4C688DDB504}"/>
              </a:ext>
            </a:extLst>
          </p:cNvPr>
          <p:cNvSpPr/>
          <p:nvPr/>
        </p:nvSpPr>
        <p:spPr>
          <a:xfrm>
            <a:off x="5119559" y="3218813"/>
            <a:ext cx="1223412" cy="1165246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49%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786468-B199-461B-9AD6-0D8DA9BCD331}"/>
              </a:ext>
            </a:extLst>
          </p:cNvPr>
          <p:cNvSpPr/>
          <p:nvPr/>
        </p:nvSpPr>
        <p:spPr>
          <a:xfrm>
            <a:off x="9989991" y="3200993"/>
            <a:ext cx="1462859" cy="1383510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60%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C0B849-1584-4312-8E6B-BAB3194CD8D7}"/>
              </a:ext>
            </a:extLst>
          </p:cNvPr>
          <p:cNvSpPr/>
          <p:nvPr/>
        </p:nvSpPr>
        <p:spPr>
          <a:xfrm>
            <a:off x="5039833" y="1544951"/>
            <a:ext cx="1382864" cy="1363547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32%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1799F2-FC81-4091-9694-9D8CB7E701A1}"/>
              </a:ext>
            </a:extLst>
          </p:cNvPr>
          <p:cNvSpPr/>
          <p:nvPr/>
        </p:nvSpPr>
        <p:spPr>
          <a:xfrm>
            <a:off x="10109715" y="1558586"/>
            <a:ext cx="1223412" cy="1165246"/>
          </a:xfrm>
          <a:prstGeom prst="ellipse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Arial Black" panose="020B0A04020102020204" pitchFamily="34" charset="0"/>
              </a:rPr>
              <a:t>26%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F2B865-96A5-4F18-9330-3B7134397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844" y="1568450"/>
            <a:ext cx="2086723" cy="13635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BBD5E8-6BC3-4912-827D-BC1DFC9E3D97}"/>
              </a:ext>
            </a:extLst>
          </p:cNvPr>
          <p:cNvSpPr txBox="1"/>
          <p:nvPr/>
        </p:nvSpPr>
        <p:spPr>
          <a:xfrm>
            <a:off x="164274" y="5313049"/>
            <a:ext cx="11863449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u="sng" dirty="0">
                <a:latin typeface="Calisto MT" panose="02040603050505030304" pitchFamily="18" charset="0"/>
              </a:rPr>
              <a:t>It is the time that we all see gender as a spectrum, instead of two sets of opposing ideals…..</a:t>
            </a:r>
          </a:p>
          <a:p>
            <a:pPr algn="ctr"/>
            <a:endParaRPr lang="en-US" i="1" u="sng" dirty="0">
              <a:latin typeface="Calisto MT" panose="02040603050505030304" pitchFamily="18" charset="0"/>
            </a:endParaRPr>
          </a:p>
          <a:p>
            <a:pPr algn="ctr"/>
            <a:r>
              <a:rPr lang="en-US" i="1" u="sng" dirty="0">
                <a:latin typeface="Calisto MT" panose="02040603050505030304" pitchFamily="18" charset="0"/>
              </a:rPr>
              <a:t>Both Men &amp; Women are free to be Sensitive,</a:t>
            </a:r>
          </a:p>
          <a:p>
            <a:pPr algn="ctr"/>
            <a:r>
              <a:rPr lang="en-US" i="1" u="sng" dirty="0">
                <a:latin typeface="Calisto MT" panose="02040603050505030304" pitchFamily="18" charset="0"/>
              </a:rPr>
              <a:t> Both Men &amp; Women are free to be Strong.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49426-4F43-49B3-93DA-CF0B59491643}"/>
              </a:ext>
            </a:extLst>
          </p:cNvPr>
          <p:cNvSpPr txBox="1"/>
          <p:nvPr/>
        </p:nvSpPr>
        <p:spPr>
          <a:xfrm>
            <a:off x="164274" y="681426"/>
            <a:ext cx="18149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F+M not necessarily equal to 100%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633053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A10A7E-E5E5-4F74-B95C-59DC74E47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8" y="209215"/>
            <a:ext cx="10094495" cy="6439569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29FFBE1-5870-47A5-9632-80CFF84D3829}"/>
              </a:ext>
            </a:extLst>
          </p:cNvPr>
          <p:cNvSpPr txBox="1"/>
          <p:nvPr/>
        </p:nvSpPr>
        <p:spPr>
          <a:xfrm>
            <a:off x="4413038" y="1949114"/>
            <a:ext cx="3241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latin typeface="+mj-lt"/>
              </a:rPr>
              <a:t>THANK YOU</a:t>
            </a:r>
            <a:endParaRPr lang="en-IN" sz="3600" b="1" i="1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17855-E0FD-4688-94C9-17660399523C}"/>
              </a:ext>
            </a:extLst>
          </p:cNvPr>
          <p:cNvSpPr txBox="1"/>
          <p:nvPr/>
        </p:nvSpPr>
        <p:spPr>
          <a:xfrm>
            <a:off x="4971047" y="986590"/>
            <a:ext cx="22499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" panose="020E0602020502020306" pitchFamily="34" charset="0"/>
              </a:rPr>
              <a:t>Any Questions ?</a:t>
            </a: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089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ACB5D8B-9709-43AA-B97B-5D0C0278ACA2}"/>
              </a:ext>
            </a:extLst>
          </p:cNvPr>
          <p:cNvSpPr txBox="1"/>
          <p:nvPr/>
        </p:nvSpPr>
        <p:spPr>
          <a:xfrm>
            <a:off x="8601740" y="839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DACBF3-53C4-4B57-B637-14621D24D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7" y="297758"/>
            <a:ext cx="11536326" cy="38967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E73A07-6B8F-40FE-8453-96CED12E2452}"/>
              </a:ext>
            </a:extLst>
          </p:cNvPr>
          <p:cNvCxnSpPr>
            <a:cxnSpLocks/>
          </p:cNvCxnSpPr>
          <p:nvPr/>
        </p:nvCxnSpPr>
        <p:spPr>
          <a:xfrm flipV="1">
            <a:off x="2826488" y="3989867"/>
            <a:ext cx="4061637" cy="922180"/>
          </a:xfrm>
          <a:prstGeom prst="line">
            <a:avLst/>
          </a:prstGeom>
          <a:ln w="28575">
            <a:solidFill>
              <a:srgbClr val="9F482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70495B-F4A6-4622-BBA0-F000C14F4C80}"/>
              </a:ext>
            </a:extLst>
          </p:cNvPr>
          <p:cNvCxnSpPr>
            <a:cxnSpLocks/>
          </p:cNvCxnSpPr>
          <p:nvPr/>
        </p:nvCxnSpPr>
        <p:spPr>
          <a:xfrm flipH="1" flipV="1">
            <a:off x="8410353" y="4000501"/>
            <a:ext cx="955159" cy="911546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CF5584-1AF6-47A5-8522-B074CA5C67D4}"/>
              </a:ext>
            </a:extLst>
          </p:cNvPr>
          <p:cNvSpPr txBox="1"/>
          <p:nvPr/>
        </p:nvSpPr>
        <p:spPr>
          <a:xfrm>
            <a:off x="2815857" y="4912047"/>
            <a:ext cx="6560288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9F4823"/>
            </a:solidFill>
          </a:ln>
          <a:effectLst>
            <a:softEdge rad="12700"/>
          </a:effectLst>
          <a:scene3d>
            <a:camera prst="orthographicFront"/>
            <a:lightRig rig="threePt" dir="t"/>
          </a:scene3d>
          <a:sp3d prstMaterial="flat"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Gender equality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intrinsically linked to sustainable development and is vital to the realization of human rights for all.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 overall objective of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gender equality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society in which women and men enjoy the same opportunities, rights and obligations in all spheres of 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555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EFCBF7-8AF8-4922-8754-9ED7DE59C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19" y="1084518"/>
            <a:ext cx="7088143" cy="5539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490799-F9C0-4CB8-8160-0E9C08825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6134801"/>
              </p:ext>
            </p:extLst>
          </p:nvPr>
        </p:nvGraphicFramePr>
        <p:xfrm>
          <a:off x="202019" y="524966"/>
          <a:ext cx="1165860" cy="537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812800" imgH="374825" progId="Excel.Sheet.12">
                  <p:embed/>
                </p:oleObj>
              </mc:Choice>
              <mc:Fallback>
                <p:oleObj name="Worksheet" r:id="rId3" imgW="812800" imgH="374825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490799-F9C0-4CB8-8160-0E9C088251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2019" y="524966"/>
                        <a:ext cx="1165860" cy="53738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8F51116-A0B3-4A13-8835-22E77E51DDB9}"/>
              </a:ext>
            </a:extLst>
          </p:cNvPr>
          <p:cNvSpPr txBox="1"/>
          <p:nvPr/>
        </p:nvSpPr>
        <p:spPr>
          <a:xfrm>
            <a:off x="202019" y="92060"/>
            <a:ext cx="11780184" cy="400110"/>
          </a:xfrm>
          <a:prstGeom prst="rect">
            <a:avLst/>
          </a:prstGeom>
          <a:solidFill>
            <a:schemeClr val="accent3">
              <a:lumMod val="75000"/>
              <a:alpha val="5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Overview of the Data</a:t>
            </a:r>
            <a:endParaRPr lang="en-IN" sz="20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B5417-8A6A-48E5-A908-0869CDE73DA1}"/>
              </a:ext>
            </a:extLst>
          </p:cNvPr>
          <p:cNvSpPr txBox="1"/>
          <p:nvPr/>
        </p:nvSpPr>
        <p:spPr>
          <a:xfrm>
            <a:off x="2030819" y="1467293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41A689-087F-49B8-B2B7-F9ADCC910C40}"/>
              </a:ext>
            </a:extLst>
          </p:cNvPr>
          <p:cNvSpPr/>
          <p:nvPr/>
        </p:nvSpPr>
        <p:spPr>
          <a:xfrm>
            <a:off x="7549116" y="1062355"/>
            <a:ext cx="4433087" cy="556172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r>
              <a:rPr lang="en-US" b="1" u="sng" dirty="0"/>
              <a:t>Objective</a:t>
            </a:r>
            <a:r>
              <a:rPr lang="en-US" b="1" dirty="0"/>
              <a:t>:</a:t>
            </a:r>
          </a:p>
          <a:p>
            <a:r>
              <a:rPr lang="en-US" dirty="0"/>
              <a:t>To study or focus on the some parameters which result into equality/inequality among male &amp; female.</a:t>
            </a:r>
          </a:p>
          <a:p>
            <a:r>
              <a:rPr lang="en-US" dirty="0"/>
              <a:t>Societal, organizational &amp; personal issues often lead to inequality.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Throughout the study will</a:t>
            </a:r>
          </a:p>
          <a:p>
            <a:r>
              <a:rPr lang="en-US" sz="2000" dirty="0"/>
              <a:t>Understand some visualizations, conditional probabilities and perform chi-squared independence test/Fisher’s test for categorical variables.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7592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29EF1F-1E23-4159-A9FD-129A8C2BD8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47"/>
          <a:stretch/>
        </p:blipFill>
        <p:spPr>
          <a:xfrm>
            <a:off x="104898" y="890337"/>
            <a:ext cx="11982203" cy="5866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392E84-7296-49F9-AF83-8DFE53EC3189}"/>
              </a:ext>
            </a:extLst>
          </p:cNvPr>
          <p:cNvSpPr txBox="1"/>
          <p:nvPr/>
        </p:nvSpPr>
        <p:spPr>
          <a:xfrm>
            <a:off x="496783" y="225631"/>
            <a:ext cx="11198431" cy="369332"/>
          </a:xfrm>
          <a:prstGeom prst="rect">
            <a:avLst/>
          </a:prstGeom>
          <a:solidFill>
            <a:schemeClr val="accent3">
              <a:lumMod val="75000"/>
              <a:alpha val="59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+mj-lt"/>
              </a:rPr>
              <a:t>Some of the basic Visualizations to get the overview of data. </a:t>
            </a:r>
            <a:endParaRPr lang="en-IN" b="1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555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D984BC-1E63-4469-833F-E29381673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" y="3898747"/>
            <a:ext cx="6089963" cy="2959252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665B2-49F3-4558-B03B-DA2996D68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075" y="3898748"/>
            <a:ext cx="6077888" cy="29592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0A9101-D181-4046-8FB7-CE93347F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18" y="615435"/>
            <a:ext cx="6083926" cy="32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141142-8F01-4ECE-95E2-851F896B6A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434"/>
            <a:ext cx="6089964" cy="328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DF6E8-7AA3-4CBF-A2D9-4E955A7E0AAC}"/>
              </a:ext>
            </a:extLst>
          </p:cNvPr>
          <p:cNvSpPr txBox="1"/>
          <p:nvPr/>
        </p:nvSpPr>
        <p:spPr>
          <a:xfrm>
            <a:off x="433137" y="84221"/>
            <a:ext cx="11237495" cy="412142"/>
          </a:xfrm>
          <a:prstGeom prst="rect">
            <a:avLst/>
          </a:prstGeom>
          <a:solidFill>
            <a:schemeClr val="accent3">
              <a:lumMod val="75000"/>
              <a:alpha val="7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Comparative Graphs</a:t>
            </a:r>
            <a:endParaRPr lang="en-IN" sz="2000" b="1" i="1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878070-90F4-4ADB-BFC4-F1B31C6128AD}"/>
              </a:ext>
            </a:extLst>
          </p:cNvPr>
          <p:cNvSpPr/>
          <p:nvPr/>
        </p:nvSpPr>
        <p:spPr>
          <a:xfrm>
            <a:off x="3001433" y="6278033"/>
            <a:ext cx="4191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70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9C3652-B4F7-4054-A397-0AABED59B374}"/>
              </a:ext>
            </a:extLst>
          </p:cNvPr>
          <p:cNvSpPr txBox="1"/>
          <p:nvPr/>
        </p:nvSpPr>
        <p:spPr>
          <a:xfrm>
            <a:off x="522515" y="242569"/>
            <a:ext cx="11162804" cy="400110"/>
          </a:xfrm>
          <a:prstGeom prst="rect">
            <a:avLst/>
          </a:prstGeom>
          <a:solidFill>
            <a:schemeClr val="accent3">
              <a:lumMod val="75000"/>
              <a:alpha val="7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 Inclined towards whom (Conditional Probability)</a:t>
            </a:r>
            <a:endParaRPr lang="en-IN" sz="2000" b="1" i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2CBE-4012-44AF-AEB7-582A05264DD5}"/>
              </a:ext>
            </a:extLst>
          </p:cNvPr>
          <p:cNvSpPr txBox="1"/>
          <p:nvPr/>
        </p:nvSpPr>
        <p:spPr>
          <a:xfrm>
            <a:off x="514598" y="759591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+mj-lt"/>
              </a:rPr>
              <a:t>PIVOT TABLE :</a:t>
            </a:r>
            <a:endParaRPr lang="en-IN" sz="1400" b="1" i="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17AF4-38EF-4873-BABC-B0560347F528}"/>
              </a:ext>
            </a:extLst>
          </p:cNvPr>
          <p:cNvSpPr txBox="1"/>
          <p:nvPr/>
        </p:nvSpPr>
        <p:spPr>
          <a:xfrm>
            <a:off x="522515" y="2230443"/>
            <a:ext cx="592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latin typeface="+mj-lt"/>
              </a:rPr>
              <a:t>CONDITIONAL PROBABILITIES :  X (ROWS) &amp; Y(COLUMNS)</a:t>
            </a:r>
            <a:endParaRPr lang="en-IN" sz="1400" b="1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581B0-3CE2-403F-8A74-346C61A66107}"/>
              </a:ext>
            </a:extLst>
          </p:cNvPr>
          <p:cNvSpPr txBox="1"/>
          <p:nvPr/>
        </p:nvSpPr>
        <p:spPr>
          <a:xfrm>
            <a:off x="514598" y="4125983"/>
            <a:ext cx="11162804" cy="19082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Generally for Professional technical jobs, Leadership position or Political representation, Men candidates are mostly chosen.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Given that the parameters are Unpaid care work or Early marriage, Women are highly inclined towards these.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Both men and women equally achieve Quality education.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98AD7-A9F2-4020-A1CD-C5403FD4F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2661052"/>
            <a:ext cx="11162804" cy="11882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23DA80-BE68-4F58-B381-6750D695D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98" y="1067368"/>
            <a:ext cx="11162804" cy="10402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3247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CD55C-341C-4CA0-9E12-903F73525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121" y="678058"/>
            <a:ext cx="2303720" cy="1302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02976A-183F-485D-8D0B-685BF396B9C3}"/>
              </a:ext>
            </a:extLst>
          </p:cNvPr>
          <p:cNvSpPr txBox="1"/>
          <p:nvPr/>
        </p:nvSpPr>
        <p:spPr>
          <a:xfrm>
            <a:off x="324253" y="2063106"/>
            <a:ext cx="11543493" cy="46012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 u="sng" dirty="0">
                <a:latin typeface="Arial Black" panose="020B0A04020102020204" pitchFamily="34" charset="0"/>
              </a:rPr>
              <a:t>HOW FAR OUR COUNTRY HAS ACHIEVED EQUALITY   VS   COUNTRY’S EFFORTS IN BREAKING MYTHS &amp; STEREOTYPES.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Hypothesis :</a:t>
            </a:r>
          </a:p>
          <a:p>
            <a:r>
              <a:rPr lang="en-IN" sz="1200" dirty="0">
                <a:latin typeface="+mj-lt"/>
              </a:rPr>
              <a:t>H0 : For people who experienced Equality say that if Country is overcoming gender discrimination doesn't mean it is breaking all the myths and stereotypes.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+mj-lt"/>
              </a:rPr>
              <a:t>H1 : For people who experienced Equality say that if Country is overcoming gender discrimination do mean it is breaking all the myths and stereotypes.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Filtered Data :</a:t>
            </a:r>
          </a:p>
          <a:p>
            <a:r>
              <a:rPr lang="en-IN" sz="1200" dirty="0">
                <a:latin typeface="+mj-lt"/>
              </a:rPr>
              <a:t>g &lt;- gender %&gt;% filter(Experienced.Gender.Inequality.in.your.institution == "No")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R codes :</a:t>
            </a:r>
          </a:p>
          <a:p>
            <a:r>
              <a:rPr lang="en-IN" sz="1200" dirty="0">
                <a:latin typeface="+mj-lt"/>
              </a:rPr>
              <a:t>fisher.test(table(g$How.far.our.country.has.achieved.Gender.Equality, g$Country.s.efforts.in.breaking.Myths.and.Stereotypes.around.Gender.), conf.int = T,conf.level  = 0.95)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Decision Criterion : 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Fisher's Exact Test for Count Data</a:t>
            </a:r>
            <a:endParaRPr lang="en-IN" sz="1200" dirty="0">
              <a:latin typeface="Arial Black" panose="020B0A04020102020204" pitchFamily="34" charset="0"/>
            </a:endParaRP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p-value = 0.04562</a:t>
            </a:r>
          </a:p>
          <a:p>
            <a:pPr algn="ctr"/>
            <a:r>
              <a:rPr lang="en-US" sz="1200" dirty="0">
                <a:latin typeface="Arial Black" panose="020B0A04020102020204" pitchFamily="34" charset="0"/>
              </a:rPr>
              <a:t>alternative hypothesis: Two Sided</a:t>
            </a:r>
            <a:endParaRPr lang="en-IN" sz="1200" dirty="0">
              <a:latin typeface="Arial Black" panose="020B0A04020102020204" pitchFamily="34" charset="0"/>
            </a:endParaRP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b="1" dirty="0">
                <a:latin typeface="+mj-lt"/>
              </a:rPr>
              <a:t>Rejecting H0 : </a:t>
            </a:r>
            <a:r>
              <a:rPr lang="en-IN" sz="1200" dirty="0">
                <a:latin typeface="+mj-lt"/>
              </a:rPr>
              <a:t>People who experienced Equality mean to say that country overcoming discrimination </a:t>
            </a:r>
            <a:r>
              <a:rPr lang="en-IN" sz="1200" u="sng" dirty="0">
                <a:latin typeface="+mj-lt"/>
              </a:rPr>
              <a:t>do have some relation in breaking the myths and                       stereotypes.</a:t>
            </a:r>
          </a:p>
          <a:p>
            <a:endParaRPr lang="en-IN" sz="1200" dirty="0">
              <a:latin typeface="+mj-lt"/>
            </a:endParaRPr>
          </a:p>
          <a:p>
            <a:endParaRPr lang="en-IN" sz="1100" dirty="0">
              <a:latin typeface="+mj-lt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9119F-D555-463D-A502-70940A2EC4E4}"/>
              </a:ext>
            </a:extLst>
          </p:cNvPr>
          <p:cNvSpPr txBox="1"/>
          <p:nvPr/>
        </p:nvSpPr>
        <p:spPr>
          <a:xfrm>
            <a:off x="9211567" y="6264724"/>
            <a:ext cx="25088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Scale : 1(Min Efforts) – 5(Max Efforts)</a:t>
            </a:r>
            <a:endParaRPr lang="en-IN" sz="12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58FCF-2E1B-4830-8815-C2B03945E454}"/>
              </a:ext>
            </a:extLst>
          </p:cNvPr>
          <p:cNvSpPr txBox="1"/>
          <p:nvPr/>
        </p:nvSpPr>
        <p:spPr>
          <a:xfrm>
            <a:off x="324253" y="106326"/>
            <a:ext cx="11543493" cy="400110"/>
          </a:xfrm>
          <a:prstGeom prst="rect">
            <a:avLst/>
          </a:prstGeom>
          <a:solidFill>
            <a:schemeClr val="accent3">
              <a:lumMod val="75000"/>
              <a:alpha val="62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+mj-lt"/>
              </a:rPr>
              <a:t>Hypothesis Testing : Non-Parametric Fisher’s Test &amp; Independent Chi-squared Test.</a:t>
            </a:r>
            <a:endParaRPr lang="en-IN" sz="2000" b="1" i="1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F23394-15EE-4575-8A2C-9E7AF6E75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253" y="633862"/>
            <a:ext cx="8989868" cy="13018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2237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276F8F-7F7C-4B20-A91A-24F6740B54AF}"/>
              </a:ext>
            </a:extLst>
          </p:cNvPr>
          <p:cNvSpPr txBox="1"/>
          <p:nvPr/>
        </p:nvSpPr>
        <p:spPr>
          <a:xfrm>
            <a:off x="152400" y="2190307"/>
            <a:ext cx="11887200" cy="45231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N" sz="1200" u="sng" dirty="0">
                <a:latin typeface="Arial Black" panose="020B0A04020102020204" pitchFamily="34" charset="0"/>
              </a:rPr>
              <a:t>GENDER  VS   FEMINISM BECOMING SYNONYMOUS TO “MAN HATING”.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Hypothesis :</a:t>
            </a:r>
          </a:p>
          <a:p>
            <a:r>
              <a:rPr lang="en-IN" sz="1200" dirty="0">
                <a:latin typeface="+mj-lt"/>
              </a:rPr>
              <a:t>H0 :  The thought of feminism becoming synonymous to MAN HATING don’t depend on gender.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R codes :</a:t>
            </a:r>
          </a:p>
          <a:p>
            <a:r>
              <a:rPr lang="en-IN" sz="1200" dirty="0">
                <a:latin typeface="+mj-lt"/>
              </a:rPr>
              <a:t>chisq.test(table(gender$Gender, gender$Feminism.nowadays.has.often.become.synonymous.to..MAN.HATING.), correct = FALSE)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Decision Criterion :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US" sz="1200" dirty="0">
                <a:latin typeface="Arial Black" panose="020B0A04020102020204" pitchFamily="34" charset="0"/>
              </a:rPr>
              <a:t>X-squared = 7.0631, df = 2, p-value = 0.02926</a:t>
            </a:r>
          </a:p>
          <a:p>
            <a:endParaRPr lang="en-IN" sz="1200" dirty="0">
              <a:latin typeface="Arial Black" panose="020B0A04020102020204" pitchFamily="34" charset="0"/>
            </a:endParaRPr>
          </a:p>
          <a:p>
            <a:r>
              <a:rPr lang="en-IN" sz="1200" b="1" dirty="0">
                <a:latin typeface="+mj-lt"/>
              </a:rPr>
              <a:t>Rejecting H0 :</a:t>
            </a:r>
          </a:p>
          <a:p>
            <a:endParaRPr lang="en-IN" sz="1200" b="1" dirty="0">
              <a:latin typeface="+mj-lt"/>
            </a:endParaRPr>
          </a:p>
          <a:p>
            <a:r>
              <a:rPr lang="en-IN" sz="1200" dirty="0">
                <a:latin typeface="+mj-lt"/>
              </a:rPr>
              <a:t>The thought of feminism becoming synonymous to “MAN HATING” </a:t>
            </a:r>
            <a:r>
              <a:rPr lang="en-IN" sz="1200" u="sng" dirty="0">
                <a:latin typeface="+mj-lt"/>
              </a:rPr>
              <a:t>depends on </a:t>
            </a:r>
            <a:r>
              <a:rPr lang="en-IN" sz="1200" dirty="0">
                <a:latin typeface="+mj-lt"/>
              </a:rPr>
              <a:t>whether the voter is male or female.</a:t>
            </a:r>
          </a:p>
          <a:p>
            <a:endParaRPr lang="en-IN" sz="1200" b="1" dirty="0">
              <a:latin typeface="+mj-lt"/>
            </a:endParaRPr>
          </a:p>
          <a:p>
            <a:r>
              <a:rPr lang="en-IN" sz="1200" dirty="0">
                <a:latin typeface="Arial Black" panose="020B0A04020102020204" pitchFamily="34" charset="0"/>
              </a:rPr>
              <a:t>Conditional Probability : </a:t>
            </a:r>
          </a:p>
          <a:p>
            <a:endParaRPr lang="en-IN" sz="1200" dirty="0">
              <a:latin typeface="+mj-lt"/>
            </a:endParaRPr>
          </a:p>
          <a:p>
            <a:r>
              <a:rPr lang="en-IN" sz="1200" dirty="0">
                <a:latin typeface="+mj-lt"/>
              </a:rPr>
              <a:t>table(gender$Gender, gender$Feminism.nowadays.has.often.become.synonymous.to..MAN.HATING.) %&gt;% prop.table(margin = 1)</a:t>
            </a:r>
          </a:p>
          <a:p>
            <a:r>
              <a:rPr lang="en-IN" sz="1200" dirty="0">
                <a:latin typeface="+mj-lt"/>
              </a:rPr>
              <a:t>table(gender$Gender, gender$Feminism.nowadays.has.often.become.synonymous.to..MAN.HATING.) %&gt;% prop.table(margin = 2)</a:t>
            </a:r>
          </a:p>
          <a:p>
            <a:endParaRPr lang="en-IN" sz="1200" dirty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+mj-lt"/>
              </a:rPr>
              <a:t>Given that the voter is a Female, Disagree with the thought of feminism becoming synonymous to “MAN HATING”.</a:t>
            </a:r>
          </a:p>
          <a:p>
            <a:pPr marL="171450" indent="-171450">
              <a:buFont typeface="Wingdings" panose="05000000000000000000" pitchFamily="2" charset="2"/>
              <a:buChar char="v"/>
            </a:pPr>
            <a:r>
              <a:rPr lang="en-IN" sz="1200" dirty="0">
                <a:latin typeface="+mj-lt"/>
              </a:rPr>
              <a:t>Male show the highest proportion of A.</a:t>
            </a:r>
          </a:p>
          <a:p>
            <a:endParaRPr lang="en-IN" sz="1400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4D042A-29C8-4DE6-8A28-BC5578D1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33" y="144498"/>
            <a:ext cx="5780567" cy="19394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146793-1FBF-4E28-B577-D861FF7F2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44498"/>
            <a:ext cx="5943601" cy="1939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10112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6E765C2-9254-4AF3-8325-9C9C57C9D695}"/>
              </a:ext>
            </a:extLst>
          </p:cNvPr>
          <p:cNvGrpSpPr/>
          <p:nvPr/>
        </p:nvGrpSpPr>
        <p:grpSpPr>
          <a:xfrm>
            <a:off x="276446" y="262814"/>
            <a:ext cx="11456689" cy="3098173"/>
            <a:chOff x="350874" y="384994"/>
            <a:chExt cx="5869173" cy="354412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66E784-559C-4A02-8EBF-B7A2BB46F50F}"/>
                </a:ext>
              </a:extLst>
            </p:cNvPr>
            <p:cNvSpPr/>
            <p:nvPr/>
          </p:nvSpPr>
          <p:spPr>
            <a:xfrm>
              <a:off x="350874" y="384994"/>
              <a:ext cx="5869173" cy="352295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B3034E7-74B7-40E8-AE1A-52E042FA9560}"/>
                </a:ext>
              </a:extLst>
            </p:cNvPr>
            <p:cNvSpPr txBox="1"/>
            <p:nvPr/>
          </p:nvSpPr>
          <p:spPr>
            <a:xfrm>
              <a:off x="462455" y="443547"/>
              <a:ext cx="3693052" cy="3485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/>
                <a:t>Hypothesis : </a:t>
              </a:r>
            </a:p>
            <a:p>
              <a:r>
                <a:rPr lang="en-US" sz="1200" dirty="0"/>
                <a:t>H0 : Men being successful in their job/career not  necessarily support their family financially.</a:t>
              </a:r>
            </a:p>
            <a:p>
              <a:r>
                <a:rPr lang="en-US" sz="1200" dirty="0"/>
                <a:t>H1 : Men being successful in their job/career do support their family financially.</a:t>
              </a:r>
            </a:p>
            <a:p>
              <a:endParaRPr lang="en-US" sz="1200" dirty="0"/>
            </a:p>
            <a:p>
              <a:r>
                <a:rPr lang="en-US" sz="1200" b="1" dirty="0"/>
                <a:t>R Codes  and Test statistic :</a:t>
              </a:r>
            </a:p>
            <a:p>
              <a:r>
                <a:rPr lang="en-US" sz="1200" dirty="0" err="1"/>
                <a:t>fisher.test</a:t>
              </a:r>
              <a:r>
                <a:rPr lang="en-US" sz="1200" dirty="0"/>
                <a:t>(table(</a:t>
              </a:r>
              <a:r>
                <a:rPr lang="en-US" sz="1200" dirty="0" err="1"/>
                <a:t>gender$Support.their.family.Financially.Men</a:t>
              </a:r>
              <a:r>
                <a:rPr lang="en-US" sz="1200" dirty="0"/>
                <a:t>, </a:t>
              </a:r>
              <a:r>
                <a:rPr lang="en-US" sz="1200" dirty="0" err="1"/>
                <a:t>gender$Be.successful.in.their.job.or.career.Men</a:t>
              </a:r>
              <a:r>
                <a:rPr lang="en-US" sz="1200" dirty="0"/>
                <a:t>))</a:t>
              </a:r>
            </a:p>
            <a:p>
              <a:endParaRPr lang="en-US" sz="1200" dirty="0"/>
            </a:p>
            <a:p>
              <a:r>
                <a:rPr lang="en-US" sz="1200" b="1" dirty="0"/>
                <a:t> Fisher's Exact Test for Count Data</a:t>
              </a:r>
            </a:p>
            <a:p>
              <a:r>
                <a:rPr lang="en-US" sz="1200" dirty="0"/>
                <a:t>p-value &lt; 2.2e-16</a:t>
              </a:r>
            </a:p>
            <a:p>
              <a:r>
                <a:rPr lang="en-US" sz="1200" dirty="0"/>
                <a:t>alternative hypothesis: </a:t>
              </a:r>
              <a:r>
                <a:rPr lang="en-US" sz="1200" dirty="0" err="1"/>
                <a:t>two.sided</a:t>
              </a:r>
              <a:endParaRPr lang="en-US" sz="1200" dirty="0"/>
            </a:p>
            <a:p>
              <a:endParaRPr lang="en-US" sz="1200" b="1" dirty="0"/>
            </a:p>
            <a:p>
              <a:r>
                <a:rPr lang="en-US" sz="1200" b="1" dirty="0"/>
                <a:t>Decision Criterion :</a:t>
              </a:r>
            </a:p>
            <a:p>
              <a:r>
                <a:rPr lang="en-US" sz="1200" dirty="0"/>
                <a:t>Under H0 , If p-value &lt;0.05 then reject H0</a:t>
              </a:r>
            </a:p>
            <a:p>
              <a:endParaRPr lang="en-US" sz="1200" b="1" dirty="0"/>
            </a:p>
            <a:p>
              <a:r>
                <a:rPr lang="en-US" sz="1200" b="1" dirty="0"/>
                <a:t>Rejecting H0 : </a:t>
              </a:r>
            </a:p>
            <a:p>
              <a:r>
                <a:rPr lang="en-US" sz="1200" dirty="0"/>
                <a:t>Men being successful in their job/career do support their family financially.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96767C-1E93-447D-84B8-393E2CD31819}"/>
              </a:ext>
            </a:extLst>
          </p:cNvPr>
          <p:cNvGrpSpPr/>
          <p:nvPr/>
        </p:nvGrpSpPr>
        <p:grpSpPr>
          <a:xfrm>
            <a:off x="276446" y="3496212"/>
            <a:ext cx="11534661" cy="3011628"/>
            <a:chOff x="287079" y="3403104"/>
            <a:chExt cx="11534661" cy="301162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011D1FB-98F7-461F-B8C6-02B93F7DD0CA}"/>
                </a:ext>
              </a:extLst>
            </p:cNvPr>
            <p:cNvGrpSpPr/>
            <p:nvPr/>
          </p:nvGrpSpPr>
          <p:grpSpPr>
            <a:xfrm>
              <a:off x="6305107" y="3403104"/>
              <a:ext cx="5516633" cy="3011628"/>
              <a:chOff x="6209414" y="313794"/>
              <a:chExt cx="5838277" cy="3522953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6DA8AA-01ED-469B-96DF-5551A65A0D51}"/>
                  </a:ext>
                </a:extLst>
              </p:cNvPr>
              <p:cNvSpPr/>
              <p:nvPr/>
            </p:nvSpPr>
            <p:spPr>
              <a:xfrm>
                <a:off x="6209414" y="313794"/>
                <a:ext cx="5755759" cy="3522953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2EE667-9ABB-45DC-8CFE-5676798A0156}"/>
                  </a:ext>
                </a:extLst>
              </p:cNvPr>
              <p:cNvSpPr txBox="1"/>
              <p:nvPr/>
            </p:nvSpPr>
            <p:spPr>
              <a:xfrm>
                <a:off x="6433377" y="454287"/>
                <a:ext cx="5614314" cy="3132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Hypothesis </a:t>
                </a:r>
                <a:r>
                  <a:rPr lang="en-US" sz="1050" dirty="0"/>
                  <a:t>:</a:t>
                </a:r>
              </a:p>
              <a:p>
                <a:r>
                  <a:rPr lang="en-US" sz="1050" dirty="0"/>
                  <a:t>H0 : Educated Men not necessarily support their Family financially. </a:t>
                </a:r>
              </a:p>
              <a:p>
                <a:r>
                  <a:rPr lang="en-US" sz="1050" dirty="0"/>
                  <a:t>H1: Educated Men do  support their Family financially. </a:t>
                </a:r>
              </a:p>
              <a:p>
                <a:endParaRPr lang="en-US" sz="1050" dirty="0"/>
              </a:p>
              <a:p>
                <a:r>
                  <a:rPr lang="en-US" sz="1050" b="1" dirty="0"/>
                  <a:t>Test statistic :</a:t>
                </a:r>
              </a:p>
              <a:p>
                <a:r>
                  <a:rPr lang="en-US" sz="1050" b="1" dirty="0"/>
                  <a:t>Fisher's Exact Test for Count Data</a:t>
                </a:r>
              </a:p>
              <a:p>
                <a:endParaRPr lang="en-US" sz="1050" b="1" dirty="0"/>
              </a:p>
              <a:p>
                <a:r>
                  <a:rPr lang="en-US" sz="1050" dirty="0"/>
                  <a:t>p-value = 6.695e-05</a:t>
                </a:r>
              </a:p>
              <a:p>
                <a:r>
                  <a:rPr lang="en-US" sz="1050" dirty="0"/>
                  <a:t>alternative hypothesis: </a:t>
                </a:r>
                <a:r>
                  <a:rPr lang="en-US" sz="1050" dirty="0" err="1"/>
                  <a:t>two.sided</a:t>
                </a:r>
                <a:endParaRPr lang="en-US" sz="1050" dirty="0"/>
              </a:p>
              <a:p>
                <a:endParaRPr lang="en-US" sz="1050" dirty="0"/>
              </a:p>
              <a:p>
                <a:r>
                  <a:rPr lang="en-US" sz="1050" b="1" dirty="0"/>
                  <a:t>Decision Criterion :</a:t>
                </a:r>
              </a:p>
              <a:p>
                <a:r>
                  <a:rPr lang="en-US" sz="1050" dirty="0"/>
                  <a:t>Under H0 , If p-value &lt;0.05 then reject H0</a:t>
                </a:r>
              </a:p>
              <a:p>
                <a:endParaRPr lang="en-US" sz="1050" dirty="0"/>
              </a:p>
              <a:p>
                <a:endParaRPr lang="en-US" sz="1050" dirty="0"/>
              </a:p>
              <a:p>
                <a:r>
                  <a:rPr lang="en-US" sz="1050" b="1" dirty="0"/>
                  <a:t>Rejecting H0 :</a:t>
                </a:r>
              </a:p>
              <a:p>
                <a:r>
                  <a:rPr lang="en-US" sz="1050" dirty="0"/>
                  <a:t>Educated Men do  support their Family financially. 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77BB55-394A-4915-9609-B0E49F5B0BEA}"/>
                </a:ext>
              </a:extLst>
            </p:cNvPr>
            <p:cNvGrpSpPr/>
            <p:nvPr/>
          </p:nvGrpSpPr>
          <p:grpSpPr>
            <a:xfrm>
              <a:off x="287079" y="3429000"/>
              <a:ext cx="5940056" cy="2985732"/>
              <a:chOff x="6251944" y="202019"/>
              <a:chExt cx="5940056" cy="298573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4DD3C8-43F9-4B1F-931B-D003425DC618}"/>
                  </a:ext>
                </a:extLst>
              </p:cNvPr>
              <p:cNvSpPr/>
              <p:nvPr/>
            </p:nvSpPr>
            <p:spPr>
              <a:xfrm>
                <a:off x="6251944" y="202019"/>
                <a:ext cx="5940056" cy="298573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339FC-A3AA-4D6A-96DB-57A1EC43C439}"/>
                  </a:ext>
                </a:extLst>
              </p:cNvPr>
              <p:cNvSpPr txBox="1"/>
              <p:nvPr/>
            </p:nvSpPr>
            <p:spPr>
              <a:xfrm>
                <a:off x="6469752" y="470685"/>
                <a:ext cx="5506055" cy="2354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b="1" dirty="0"/>
                  <a:t>Hypothesis:</a:t>
                </a:r>
              </a:p>
              <a:p>
                <a:r>
                  <a:rPr lang="en-US" sz="1050" dirty="0"/>
                  <a:t>H0 : Educated Women not necessarily support their Family financially. </a:t>
                </a:r>
              </a:p>
              <a:p>
                <a:r>
                  <a:rPr lang="en-US" sz="1050" dirty="0"/>
                  <a:t>H1 :Educated Women do support their family financially.</a:t>
                </a:r>
              </a:p>
              <a:p>
                <a:endParaRPr lang="en-US" sz="1050" dirty="0"/>
              </a:p>
              <a:p>
                <a:r>
                  <a:rPr lang="en-US" sz="1050" b="1" dirty="0"/>
                  <a:t>Test statistic :</a:t>
                </a:r>
              </a:p>
              <a:p>
                <a:r>
                  <a:rPr lang="en-US" sz="1050" b="1" dirty="0"/>
                  <a:t>Fisher's Exact Test for Count Data</a:t>
                </a:r>
              </a:p>
              <a:p>
                <a:r>
                  <a:rPr lang="en-US" sz="1050" dirty="0"/>
                  <a:t>p-value = 0.2398</a:t>
                </a:r>
              </a:p>
              <a:p>
                <a:r>
                  <a:rPr lang="en-US" sz="1050" dirty="0"/>
                  <a:t>alternative hypothesis: </a:t>
                </a:r>
                <a:r>
                  <a:rPr lang="en-US" sz="1050" dirty="0" err="1"/>
                  <a:t>two.sided</a:t>
                </a:r>
                <a:endParaRPr lang="en-US" sz="1050" dirty="0"/>
              </a:p>
              <a:p>
                <a:endParaRPr lang="en-US" sz="1050" dirty="0"/>
              </a:p>
              <a:p>
                <a:r>
                  <a:rPr lang="en-US" sz="1050" b="1" dirty="0"/>
                  <a:t>Decision Criterion :</a:t>
                </a:r>
              </a:p>
              <a:p>
                <a:r>
                  <a:rPr lang="en-US" sz="1050" dirty="0"/>
                  <a:t>Under H0 , If p-value &gt; 0.05 then reject H0</a:t>
                </a:r>
              </a:p>
              <a:p>
                <a:endParaRPr lang="en-US" sz="1050" b="1" dirty="0"/>
              </a:p>
              <a:p>
                <a:r>
                  <a:rPr lang="en-US" sz="1050" b="1" dirty="0"/>
                  <a:t>Do not Reject H0 : </a:t>
                </a:r>
              </a:p>
              <a:p>
                <a:r>
                  <a:rPr lang="en-US" sz="1050" dirty="0"/>
                  <a:t>Educated Women not necessarily support their Family financially. 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54153D6-7F7D-49F0-87DF-159C832D9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121" y="4561774"/>
            <a:ext cx="3145625" cy="7864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BB4915-054A-40FF-9FC7-331129056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02" y="4560749"/>
            <a:ext cx="3531003" cy="7874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06CCBB-E928-4C00-949C-D11B48DD6D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74237"/>
            <a:ext cx="5473981" cy="1124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555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0DE630C6-BBA0-46FD-9C6B-084D4C5F4F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6776</TotalTime>
  <Words>1131</Words>
  <Application>Microsoft Office PowerPoint</Application>
  <PresentationFormat>Widescreen</PresentationFormat>
  <Paragraphs>161</Paragraphs>
  <Slides>13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Berlin Sans FB</vt:lpstr>
      <vt:lpstr>Calibri</vt:lpstr>
      <vt:lpstr>Calisto MT</vt:lpstr>
      <vt:lpstr>Century Schoolbook</vt:lpstr>
      <vt:lpstr>Corbel</vt:lpstr>
      <vt:lpstr>Gill Sans Ultra Bold</vt:lpstr>
      <vt:lpstr>Wingdings</vt:lpstr>
      <vt:lpstr>Feathered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Anudnya Ware</dc:creator>
  <cp:lastModifiedBy>Anudnya Ware</cp:lastModifiedBy>
  <cp:revision>184</cp:revision>
  <dcterms:created xsi:type="dcterms:W3CDTF">2021-03-01T08:28:40Z</dcterms:created>
  <dcterms:modified xsi:type="dcterms:W3CDTF">2021-03-17T08:25:18Z</dcterms:modified>
</cp:coreProperties>
</file>