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62" r:id="rId5"/>
    <p:sldId id="277" r:id="rId6"/>
    <p:sldId id="278" r:id="rId7"/>
    <p:sldId id="261" r:id="rId8"/>
    <p:sldId id="260" r:id="rId9"/>
    <p:sldId id="263"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ACBD4-8AF3-4AB0-8121-A3C06F11BB6A}" v="3" dt="2021-10-29T18:50:25.073"/>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74" d="100"/>
          <a:sy n="74" d="100"/>
        </p:scale>
        <p:origin x="-57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C85263-1074-4528-B92A-46417505D20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512DB0E6-881F-4933-97F6-F6FC110E6F92}" type="pres">
      <dgm:prSet presAssocID="{8AC85263-1074-4528-B92A-46417505D208}" presName="outerComposite" presStyleCnt="0">
        <dgm:presLayoutVars>
          <dgm:chMax val="5"/>
          <dgm:dir/>
          <dgm:resizeHandles val="exact"/>
        </dgm:presLayoutVars>
      </dgm:prSet>
      <dgm:spPr/>
      <dgm:t>
        <a:bodyPr/>
        <a:lstStyle/>
        <a:p>
          <a:endParaRPr lang="en-US"/>
        </a:p>
      </dgm:t>
    </dgm:pt>
    <dgm:pt modelId="{58718851-33D7-4391-A2D6-49D137163D1C}" type="pres">
      <dgm:prSet presAssocID="{8AC85263-1074-4528-B92A-46417505D208}" presName="dummyMaxCanvas" presStyleCnt="0">
        <dgm:presLayoutVars/>
      </dgm:prSet>
      <dgm:spPr/>
    </dgm:pt>
  </dgm:ptLst>
  <dgm:cxnLst>
    <dgm:cxn modelId="{052BDC65-E0AA-4B02-B86F-B0D80094BDF8}" type="presOf" srcId="{8AC85263-1074-4528-B92A-46417505D208}" destId="{512DB0E6-881F-4933-97F6-F6FC110E6F92}" srcOrd="0" destOrd="0" presId="urn:microsoft.com/office/officeart/2005/8/layout/vProcess5"/>
    <dgm:cxn modelId="{E9A9049E-BFB2-4803-9948-C452522FDC7A}" type="presParOf" srcId="{512DB0E6-881F-4933-97F6-F6FC110E6F92}" destId="{58718851-33D7-4391-A2D6-49D137163D1C}" srcOrd="0"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C85263-1074-4528-B92A-46417505D20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4EC060CB-2D2D-4630-BC34-84AF31912C32}">
      <dgm:prSet phldrT="[Text]" custT="1"/>
      <dgm:spPr>
        <a:solidFill>
          <a:schemeClr val="bg1"/>
        </a:solidFill>
      </dgm:spPr>
      <dgm:t>
        <a:bodyPr/>
        <a:lstStyle/>
        <a:p>
          <a:r>
            <a:rPr lang="en-US" sz="1700" b="0" i="0" dirty="0">
              <a:solidFill>
                <a:schemeClr val="tx1"/>
              </a:solidFill>
            </a:rPr>
            <a:t>1.Inspired by the best human surgical practices, a computer program generates a plan to complete complex surgical tasks on deformable soft tissue, such as suturing.</a:t>
          </a:r>
          <a:endParaRPr lang="en-IN" sz="1700" dirty="0">
            <a:solidFill>
              <a:schemeClr val="tx1"/>
            </a:solidFill>
          </a:endParaRPr>
        </a:p>
      </dgm:t>
    </dgm:pt>
    <dgm:pt modelId="{7FB04EC4-BE28-419C-892D-0632AE082DE6}" type="parTrans" cxnId="{CD6B34A9-2181-4E7A-A9E9-AD03BD5723B6}">
      <dgm:prSet/>
      <dgm:spPr/>
      <dgm:t>
        <a:bodyPr/>
        <a:lstStyle/>
        <a:p>
          <a:endParaRPr lang="en-IN"/>
        </a:p>
      </dgm:t>
    </dgm:pt>
    <dgm:pt modelId="{5DF231C9-8548-47A8-8690-AB8C745A587D}" type="sibTrans" cxnId="{CD6B34A9-2181-4E7A-A9E9-AD03BD5723B6}">
      <dgm:prSet/>
      <dgm:spPr/>
      <dgm:t>
        <a:bodyPr/>
        <a:lstStyle/>
        <a:p>
          <a:endParaRPr lang="en-IN"/>
        </a:p>
      </dgm:t>
    </dgm:pt>
    <dgm:pt modelId="{036D53A2-9023-4E66-84F5-8C0371B48BCB}">
      <dgm:prSet/>
      <dgm:spPr>
        <a:solidFill>
          <a:schemeClr val="bg1"/>
        </a:solidFill>
      </dgm:spPr>
      <dgm:t>
        <a:bodyPr/>
        <a:lstStyle/>
        <a:p>
          <a:r>
            <a:rPr lang="en-US" dirty="0">
              <a:solidFill>
                <a:schemeClr val="tx1"/>
              </a:solidFill>
            </a:rPr>
            <a:t>2.We compared metrics of anastomosis— the number of mistakes that required removing the needle from the tissue, completion time between our supervised autonomous system, manual laparoscopic surgery, and clinically used RAS approaches.</a:t>
          </a:r>
        </a:p>
      </dgm:t>
    </dgm:pt>
    <dgm:pt modelId="{FB7AD01A-06AF-47FB-B95D-08CF585A6C42}" type="parTrans" cxnId="{73ABAECC-1E05-4AFD-8C8F-BED5538663F0}">
      <dgm:prSet/>
      <dgm:spPr/>
      <dgm:t>
        <a:bodyPr/>
        <a:lstStyle/>
        <a:p>
          <a:endParaRPr lang="en-IN"/>
        </a:p>
      </dgm:t>
    </dgm:pt>
    <dgm:pt modelId="{E9CDD08A-2F0B-4D49-8EA5-DD80C48E4421}" type="sibTrans" cxnId="{73ABAECC-1E05-4AFD-8C8F-BED5538663F0}">
      <dgm:prSet/>
      <dgm:spPr/>
      <dgm:t>
        <a:bodyPr/>
        <a:lstStyle/>
        <a:p>
          <a:endParaRPr lang="en-IN"/>
        </a:p>
      </dgm:t>
    </dgm:pt>
    <dgm:pt modelId="{40064040-A884-437C-A6F9-1FC09482FCC6}">
      <dgm:prSet/>
      <dgm:spPr>
        <a:solidFill>
          <a:schemeClr val="bg1"/>
        </a:solidFill>
      </dgm:spPr>
      <dgm:t>
        <a:bodyPr/>
        <a:lstStyle/>
        <a:p>
          <a:r>
            <a:rPr lang="en-US" b="0" i="0" dirty="0">
              <a:solidFill>
                <a:schemeClr val="tx1"/>
              </a:solidFill>
            </a:rPr>
            <a:t>3.Despite tissue movement during surgery, we demonstrate that the outcome of supervised autonomous procedures is superior to surgery performed by expert surgeons and RAS techniques in living pigs. </a:t>
          </a:r>
          <a:endParaRPr lang="en-US" dirty="0">
            <a:solidFill>
              <a:schemeClr val="tx1"/>
            </a:solidFill>
          </a:endParaRPr>
        </a:p>
      </dgm:t>
    </dgm:pt>
    <dgm:pt modelId="{29A581F3-1C39-44C0-86BE-22E849796977}" type="parTrans" cxnId="{2503B93E-0F92-41DC-A793-122BD9DEFACC}">
      <dgm:prSet/>
      <dgm:spPr/>
      <dgm:t>
        <a:bodyPr/>
        <a:lstStyle/>
        <a:p>
          <a:endParaRPr lang="en-IN"/>
        </a:p>
      </dgm:t>
    </dgm:pt>
    <dgm:pt modelId="{95C55438-CF0B-41C1-BB17-EE3CF1808B09}" type="sibTrans" cxnId="{2503B93E-0F92-41DC-A793-122BD9DEFACC}">
      <dgm:prSet/>
      <dgm:spPr/>
      <dgm:t>
        <a:bodyPr/>
        <a:lstStyle/>
        <a:p>
          <a:endParaRPr lang="en-IN"/>
        </a:p>
      </dgm:t>
    </dgm:pt>
    <dgm:pt modelId="{512DB0E6-881F-4933-97F6-F6FC110E6F92}" type="pres">
      <dgm:prSet presAssocID="{8AC85263-1074-4528-B92A-46417505D208}" presName="outerComposite" presStyleCnt="0">
        <dgm:presLayoutVars>
          <dgm:chMax val="5"/>
          <dgm:dir/>
          <dgm:resizeHandles val="exact"/>
        </dgm:presLayoutVars>
      </dgm:prSet>
      <dgm:spPr/>
      <dgm:t>
        <a:bodyPr/>
        <a:lstStyle/>
        <a:p>
          <a:endParaRPr lang="en-US"/>
        </a:p>
      </dgm:t>
    </dgm:pt>
    <dgm:pt modelId="{58718851-33D7-4391-A2D6-49D137163D1C}" type="pres">
      <dgm:prSet presAssocID="{8AC85263-1074-4528-B92A-46417505D208}" presName="dummyMaxCanvas" presStyleCnt="0">
        <dgm:presLayoutVars/>
      </dgm:prSet>
      <dgm:spPr/>
    </dgm:pt>
    <dgm:pt modelId="{03A4398D-7CFF-4CD5-BEBB-EDD9F018F105}" type="pres">
      <dgm:prSet presAssocID="{8AC85263-1074-4528-B92A-46417505D208}" presName="ThreeNodes_1" presStyleLbl="node1" presStyleIdx="0" presStyleCnt="3" custLinFactNeighborX="715">
        <dgm:presLayoutVars>
          <dgm:bulletEnabled val="1"/>
        </dgm:presLayoutVars>
      </dgm:prSet>
      <dgm:spPr/>
      <dgm:t>
        <a:bodyPr/>
        <a:lstStyle/>
        <a:p>
          <a:endParaRPr lang="en-US"/>
        </a:p>
      </dgm:t>
    </dgm:pt>
    <dgm:pt modelId="{5C8F3551-63E0-426E-94D3-8B27CF8038FC}" type="pres">
      <dgm:prSet presAssocID="{8AC85263-1074-4528-B92A-46417505D208}" presName="ThreeNodes_2" presStyleLbl="node1" presStyleIdx="1" presStyleCnt="3">
        <dgm:presLayoutVars>
          <dgm:bulletEnabled val="1"/>
        </dgm:presLayoutVars>
      </dgm:prSet>
      <dgm:spPr/>
      <dgm:t>
        <a:bodyPr/>
        <a:lstStyle/>
        <a:p>
          <a:endParaRPr lang="en-US"/>
        </a:p>
      </dgm:t>
    </dgm:pt>
    <dgm:pt modelId="{6C3C3FCF-D381-44E9-83FC-AC3C0B356C12}" type="pres">
      <dgm:prSet presAssocID="{8AC85263-1074-4528-B92A-46417505D208}" presName="ThreeNodes_3" presStyleLbl="node1" presStyleIdx="2" presStyleCnt="3">
        <dgm:presLayoutVars>
          <dgm:bulletEnabled val="1"/>
        </dgm:presLayoutVars>
      </dgm:prSet>
      <dgm:spPr/>
      <dgm:t>
        <a:bodyPr/>
        <a:lstStyle/>
        <a:p>
          <a:endParaRPr lang="en-US"/>
        </a:p>
      </dgm:t>
    </dgm:pt>
    <dgm:pt modelId="{F7F748E6-AD92-42FE-8F0D-046E10FB8FBD}" type="pres">
      <dgm:prSet presAssocID="{8AC85263-1074-4528-B92A-46417505D208}" presName="ThreeConn_1-2" presStyleLbl="fgAccFollowNode1" presStyleIdx="0" presStyleCnt="2">
        <dgm:presLayoutVars>
          <dgm:bulletEnabled val="1"/>
        </dgm:presLayoutVars>
      </dgm:prSet>
      <dgm:spPr/>
      <dgm:t>
        <a:bodyPr/>
        <a:lstStyle/>
        <a:p>
          <a:endParaRPr lang="en-US"/>
        </a:p>
      </dgm:t>
    </dgm:pt>
    <dgm:pt modelId="{22C06945-39AB-421D-B98C-BF268189CFA4}" type="pres">
      <dgm:prSet presAssocID="{8AC85263-1074-4528-B92A-46417505D208}" presName="ThreeConn_2-3" presStyleLbl="fgAccFollowNode1" presStyleIdx="1" presStyleCnt="2">
        <dgm:presLayoutVars>
          <dgm:bulletEnabled val="1"/>
        </dgm:presLayoutVars>
      </dgm:prSet>
      <dgm:spPr/>
      <dgm:t>
        <a:bodyPr/>
        <a:lstStyle/>
        <a:p>
          <a:endParaRPr lang="en-US"/>
        </a:p>
      </dgm:t>
    </dgm:pt>
    <dgm:pt modelId="{C4CD12F5-676D-4EAF-A917-4DE4CD6067AD}" type="pres">
      <dgm:prSet presAssocID="{8AC85263-1074-4528-B92A-46417505D208}" presName="ThreeNodes_1_text" presStyleLbl="node1" presStyleIdx="2" presStyleCnt="3">
        <dgm:presLayoutVars>
          <dgm:bulletEnabled val="1"/>
        </dgm:presLayoutVars>
      </dgm:prSet>
      <dgm:spPr/>
      <dgm:t>
        <a:bodyPr/>
        <a:lstStyle/>
        <a:p>
          <a:endParaRPr lang="en-US"/>
        </a:p>
      </dgm:t>
    </dgm:pt>
    <dgm:pt modelId="{F902E2BA-32EC-480D-8162-1B035F2EE2D2}" type="pres">
      <dgm:prSet presAssocID="{8AC85263-1074-4528-B92A-46417505D208}" presName="ThreeNodes_2_text" presStyleLbl="node1" presStyleIdx="2" presStyleCnt="3">
        <dgm:presLayoutVars>
          <dgm:bulletEnabled val="1"/>
        </dgm:presLayoutVars>
      </dgm:prSet>
      <dgm:spPr/>
      <dgm:t>
        <a:bodyPr/>
        <a:lstStyle/>
        <a:p>
          <a:endParaRPr lang="en-US"/>
        </a:p>
      </dgm:t>
    </dgm:pt>
    <dgm:pt modelId="{6B878B5A-A6A0-4E24-BA2A-5DEF7738F59B}" type="pres">
      <dgm:prSet presAssocID="{8AC85263-1074-4528-B92A-46417505D208}" presName="ThreeNodes_3_text" presStyleLbl="node1" presStyleIdx="2" presStyleCnt="3">
        <dgm:presLayoutVars>
          <dgm:bulletEnabled val="1"/>
        </dgm:presLayoutVars>
      </dgm:prSet>
      <dgm:spPr/>
      <dgm:t>
        <a:bodyPr/>
        <a:lstStyle/>
        <a:p>
          <a:endParaRPr lang="en-US"/>
        </a:p>
      </dgm:t>
    </dgm:pt>
  </dgm:ptLst>
  <dgm:cxnLst>
    <dgm:cxn modelId="{530387D8-E5B5-419E-A0F8-11860D99E126}" type="presOf" srcId="{40064040-A884-437C-A6F9-1FC09482FCC6}" destId="{6C3C3FCF-D381-44E9-83FC-AC3C0B356C12}" srcOrd="0" destOrd="0" presId="urn:microsoft.com/office/officeart/2005/8/layout/vProcess5"/>
    <dgm:cxn modelId="{EBB1347E-CDD7-42AC-A454-E270F62F6DFB}" type="presOf" srcId="{036D53A2-9023-4E66-84F5-8C0371B48BCB}" destId="{F902E2BA-32EC-480D-8162-1B035F2EE2D2}" srcOrd="1" destOrd="0" presId="urn:microsoft.com/office/officeart/2005/8/layout/vProcess5"/>
    <dgm:cxn modelId="{052BDC65-E0AA-4B02-B86F-B0D80094BDF8}" type="presOf" srcId="{8AC85263-1074-4528-B92A-46417505D208}" destId="{512DB0E6-881F-4933-97F6-F6FC110E6F92}" srcOrd="0" destOrd="0" presId="urn:microsoft.com/office/officeart/2005/8/layout/vProcess5"/>
    <dgm:cxn modelId="{FA17CD25-0B1B-40BB-88E4-DC5D974C7E64}" type="presOf" srcId="{40064040-A884-437C-A6F9-1FC09482FCC6}" destId="{6B878B5A-A6A0-4E24-BA2A-5DEF7738F59B}" srcOrd="1" destOrd="0" presId="urn:microsoft.com/office/officeart/2005/8/layout/vProcess5"/>
    <dgm:cxn modelId="{164E2506-A0CE-45B1-B290-65D53DF633A8}" type="presOf" srcId="{5DF231C9-8548-47A8-8690-AB8C745A587D}" destId="{F7F748E6-AD92-42FE-8F0D-046E10FB8FBD}" srcOrd="0" destOrd="0" presId="urn:microsoft.com/office/officeart/2005/8/layout/vProcess5"/>
    <dgm:cxn modelId="{07E407B3-07FE-4F67-B3BD-B3AF7CE09D4A}" type="presOf" srcId="{E9CDD08A-2F0B-4D49-8EA5-DD80C48E4421}" destId="{22C06945-39AB-421D-B98C-BF268189CFA4}" srcOrd="0" destOrd="0" presId="urn:microsoft.com/office/officeart/2005/8/layout/vProcess5"/>
    <dgm:cxn modelId="{2503B93E-0F92-41DC-A793-122BD9DEFACC}" srcId="{8AC85263-1074-4528-B92A-46417505D208}" destId="{40064040-A884-437C-A6F9-1FC09482FCC6}" srcOrd="2" destOrd="0" parTransId="{29A581F3-1C39-44C0-86BE-22E849796977}" sibTransId="{95C55438-CF0B-41C1-BB17-EE3CF1808B09}"/>
    <dgm:cxn modelId="{70749244-626E-443C-A15A-377701CDB453}" type="presOf" srcId="{4EC060CB-2D2D-4630-BC34-84AF31912C32}" destId="{C4CD12F5-676D-4EAF-A917-4DE4CD6067AD}" srcOrd="1" destOrd="0" presId="urn:microsoft.com/office/officeart/2005/8/layout/vProcess5"/>
    <dgm:cxn modelId="{CD6B34A9-2181-4E7A-A9E9-AD03BD5723B6}" srcId="{8AC85263-1074-4528-B92A-46417505D208}" destId="{4EC060CB-2D2D-4630-BC34-84AF31912C32}" srcOrd="0" destOrd="0" parTransId="{7FB04EC4-BE28-419C-892D-0632AE082DE6}" sibTransId="{5DF231C9-8548-47A8-8690-AB8C745A587D}"/>
    <dgm:cxn modelId="{73ABAECC-1E05-4AFD-8C8F-BED5538663F0}" srcId="{8AC85263-1074-4528-B92A-46417505D208}" destId="{036D53A2-9023-4E66-84F5-8C0371B48BCB}" srcOrd="1" destOrd="0" parTransId="{FB7AD01A-06AF-47FB-B95D-08CF585A6C42}" sibTransId="{E9CDD08A-2F0B-4D49-8EA5-DD80C48E4421}"/>
    <dgm:cxn modelId="{1CE9808A-86ED-440E-8DE1-416F2618B083}" type="presOf" srcId="{036D53A2-9023-4E66-84F5-8C0371B48BCB}" destId="{5C8F3551-63E0-426E-94D3-8B27CF8038FC}" srcOrd="0" destOrd="0" presId="urn:microsoft.com/office/officeart/2005/8/layout/vProcess5"/>
    <dgm:cxn modelId="{075DA375-324A-4353-A31E-26205DA321AF}" type="presOf" srcId="{4EC060CB-2D2D-4630-BC34-84AF31912C32}" destId="{03A4398D-7CFF-4CD5-BEBB-EDD9F018F105}" srcOrd="0" destOrd="0" presId="urn:microsoft.com/office/officeart/2005/8/layout/vProcess5"/>
    <dgm:cxn modelId="{E9A9049E-BFB2-4803-9948-C452522FDC7A}" type="presParOf" srcId="{512DB0E6-881F-4933-97F6-F6FC110E6F92}" destId="{58718851-33D7-4391-A2D6-49D137163D1C}" srcOrd="0" destOrd="0" presId="urn:microsoft.com/office/officeart/2005/8/layout/vProcess5"/>
    <dgm:cxn modelId="{C236937F-2EFB-4FE7-BEDF-2668A3E44174}" type="presParOf" srcId="{512DB0E6-881F-4933-97F6-F6FC110E6F92}" destId="{03A4398D-7CFF-4CD5-BEBB-EDD9F018F105}" srcOrd="1" destOrd="0" presId="urn:microsoft.com/office/officeart/2005/8/layout/vProcess5"/>
    <dgm:cxn modelId="{3E4CE869-2858-455F-BA64-6861E56E52E5}" type="presParOf" srcId="{512DB0E6-881F-4933-97F6-F6FC110E6F92}" destId="{5C8F3551-63E0-426E-94D3-8B27CF8038FC}" srcOrd="2" destOrd="0" presId="urn:microsoft.com/office/officeart/2005/8/layout/vProcess5"/>
    <dgm:cxn modelId="{8A2A23CE-DB81-4FE9-A260-E969A2FAB67E}" type="presParOf" srcId="{512DB0E6-881F-4933-97F6-F6FC110E6F92}" destId="{6C3C3FCF-D381-44E9-83FC-AC3C0B356C12}" srcOrd="3" destOrd="0" presId="urn:microsoft.com/office/officeart/2005/8/layout/vProcess5"/>
    <dgm:cxn modelId="{EA1BC621-77C2-4EC3-9339-E84CA9A42D22}" type="presParOf" srcId="{512DB0E6-881F-4933-97F6-F6FC110E6F92}" destId="{F7F748E6-AD92-42FE-8F0D-046E10FB8FBD}" srcOrd="4" destOrd="0" presId="urn:microsoft.com/office/officeart/2005/8/layout/vProcess5"/>
    <dgm:cxn modelId="{E8D3F146-4D14-4CF5-BB53-BCFA3FE0055F}" type="presParOf" srcId="{512DB0E6-881F-4933-97F6-F6FC110E6F92}" destId="{22C06945-39AB-421D-B98C-BF268189CFA4}" srcOrd="5" destOrd="0" presId="urn:microsoft.com/office/officeart/2005/8/layout/vProcess5"/>
    <dgm:cxn modelId="{1ECCA5D1-B1B3-47B0-AEBA-C675F19AF3CE}" type="presParOf" srcId="{512DB0E6-881F-4933-97F6-F6FC110E6F92}" destId="{C4CD12F5-676D-4EAF-A917-4DE4CD6067AD}" srcOrd="6" destOrd="0" presId="urn:microsoft.com/office/officeart/2005/8/layout/vProcess5"/>
    <dgm:cxn modelId="{719E3E76-9155-49C7-8E52-1EDFA0083F7F}" type="presParOf" srcId="{512DB0E6-881F-4933-97F6-F6FC110E6F92}" destId="{F902E2BA-32EC-480D-8162-1B035F2EE2D2}" srcOrd="7" destOrd="0" presId="urn:microsoft.com/office/officeart/2005/8/layout/vProcess5"/>
    <dgm:cxn modelId="{F7B728D4-8FF3-455A-B8D2-45D1A15730F6}" type="presParOf" srcId="{512DB0E6-881F-4933-97F6-F6FC110E6F92}" destId="{6B878B5A-A6A0-4E24-BA2A-5DEF7738F59B}" srcOrd="8"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E077218-FA3B-4294-B539-4DC259C8105C}"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IN"/>
        </a:p>
      </dgm:t>
    </dgm:pt>
    <dgm:pt modelId="{B9EAA884-FB28-4FDC-8C77-F3AE17DDF4C6}">
      <dgm:prSet phldrT="[Text]"/>
      <dgm:spPr/>
      <dgm:t>
        <a:bodyPr/>
        <a:lstStyle/>
        <a:p>
          <a:r>
            <a:rPr lang="en-IN" dirty="0"/>
            <a:t>1.</a:t>
          </a:r>
        </a:p>
      </dgm:t>
    </dgm:pt>
    <dgm:pt modelId="{CCE2FC6C-3421-4296-908A-5003C863CF0C}" type="parTrans" cxnId="{DA83FB5C-5781-4B3B-B96A-568079261101}">
      <dgm:prSet/>
      <dgm:spPr/>
      <dgm:t>
        <a:bodyPr/>
        <a:lstStyle/>
        <a:p>
          <a:endParaRPr lang="en-IN"/>
        </a:p>
      </dgm:t>
    </dgm:pt>
    <dgm:pt modelId="{9D850406-7875-4E35-B94E-E13FA5EAA070}" type="sibTrans" cxnId="{DA83FB5C-5781-4B3B-B96A-568079261101}">
      <dgm:prSet/>
      <dgm:spPr/>
      <dgm:t>
        <a:bodyPr/>
        <a:lstStyle/>
        <a:p>
          <a:endParaRPr lang="en-IN"/>
        </a:p>
      </dgm:t>
    </dgm:pt>
    <dgm:pt modelId="{E40460EB-4FA9-46BE-9A1E-5E1FEC310148}">
      <dgm:prSet phldrT="[Text]"/>
      <dgm:spPr/>
      <dgm:t>
        <a:bodyPr/>
        <a:lstStyle/>
        <a:p>
          <a:r>
            <a:rPr lang="en-US" b="0" i="0" dirty="0"/>
            <a:t>In autonomous suturing with a surgical robot, needle shape, diameter, and path are critical parameters that directly affect suture depth and tissue trauma.</a:t>
          </a:r>
          <a:endParaRPr lang="en-IN" dirty="0"/>
        </a:p>
      </dgm:t>
    </dgm:pt>
    <dgm:pt modelId="{87756182-9A2A-409E-A573-B2233FBB6747}" type="parTrans" cxnId="{2F484115-169B-4774-AC01-8467D54ECD58}">
      <dgm:prSet/>
      <dgm:spPr/>
      <dgm:t>
        <a:bodyPr/>
        <a:lstStyle/>
        <a:p>
          <a:endParaRPr lang="en-IN"/>
        </a:p>
      </dgm:t>
    </dgm:pt>
    <dgm:pt modelId="{BEAAB45E-110D-4B1C-9A78-276AE6B4D192}" type="sibTrans" cxnId="{2F484115-169B-4774-AC01-8467D54ECD58}">
      <dgm:prSet/>
      <dgm:spPr/>
      <dgm:t>
        <a:bodyPr/>
        <a:lstStyle/>
        <a:p>
          <a:endParaRPr lang="en-IN"/>
        </a:p>
      </dgm:t>
    </dgm:pt>
    <dgm:pt modelId="{A9B48741-16D6-4AA1-93E3-964BE0F8B7ED}">
      <dgm:prSet phldrT="[Text]"/>
      <dgm:spPr/>
      <dgm:t>
        <a:bodyPr/>
        <a:lstStyle/>
        <a:p>
          <a:r>
            <a:rPr lang="en-IN" dirty="0"/>
            <a:t>2.Input</a:t>
          </a:r>
        </a:p>
      </dgm:t>
    </dgm:pt>
    <dgm:pt modelId="{4C1D513F-8246-4F34-8762-315BD33E2ACA}" type="parTrans" cxnId="{401BC4F4-D1A7-491F-B619-4CE11FE04FC7}">
      <dgm:prSet/>
      <dgm:spPr/>
      <dgm:t>
        <a:bodyPr/>
        <a:lstStyle/>
        <a:p>
          <a:endParaRPr lang="en-IN"/>
        </a:p>
      </dgm:t>
    </dgm:pt>
    <dgm:pt modelId="{D57E5A7F-1674-41F4-B349-D725CB0A1FEF}" type="sibTrans" cxnId="{401BC4F4-D1A7-491F-B619-4CE11FE04FC7}">
      <dgm:prSet/>
      <dgm:spPr/>
      <dgm:t>
        <a:bodyPr/>
        <a:lstStyle/>
        <a:p>
          <a:endParaRPr lang="en-IN"/>
        </a:p>
      </dgm:t>
    </dgm:pt>
    <dgm:pt modelId="{04C5ACF4-D403-4D17-9C94-2BCF65FE266C}">
      <dgm:prSet phldrT="[Text]"/>
      <dgm:spPr/>
      <dgm:t>
        <a:bodyPr/>
        <a:lstStyle/>
        <a:p>
          <a:r>
            <a:rPr lang="en-US" b="0" i="0" dirty="0"/>
            <a:t>The inputs of the optimization include the tissue geometry, surgeon defined entry/exit points, and optimization weighting factors.</a:t>
          </a:r>
          <a:endParaRPr lang="en-IN" dirty="0"/>
        </a:p>
      </dgm:t>
    </dgm:pt>
    <dgm:pt modelId="{A4DD0AB5-7490-462D-BFC4-061D43CB4B52}" type="parTrans" cxnId="{9DEB6C4B-45EA-438F-8BED-4A23AE869095}">
      <dgm:prSet/>
      <dgm:spPr/>
      <dgm:t>
        <a:bodyPr/>
        <a:lstStyle/>
        <a:p>
          <a:endParaRPr lang="en-IN"/>
        </a:p>
      </dgm:t>
    </dgm:pt>
    <dgm:pt modelId="{F4382881-CD42-42C7-A77B-A615882F37A8}" type="sibTrans" cxnId="{9DEB6C4B-45EA-438F-8BED-4A23AE869095}">
      <dgm:prSet/>
      <dgm:spPr/>
      <dgm:t>
        <a:bodyPr/>
        <a:lstStyle/>
        <a:p>
          <a:endParaRPr lang="en-IN"/>
        </a:p>
      </dgm:t>
    </dgm:pt>
    <dgm:pt modelId="{9A6B46A5-8034-4D46-B2A8-7AFA05CF8ECB}">
      <dgm:prSet phldrT="[Text]"/>
      <dgm:spPr/>
      <dgm:t>
        <a:bodyPr/>
        <a:lstStyle/>
        <a:p>
          <a:r>
            <a:rPr lang="en-IN" dirty="0"/>
            <a:t>3.Output</a:t>
          </a:r>
        </a:p>
      </dgm:t>
    </dgm:pt>
    <dgm:pt modelId="{874B86E7-B525-4816-8FE7-A79D2A9C5DFE}" type="parTrans" cxnId="{ACF4E53E-1C28-45EF-B6F3-5988B1E2778F}">
      <dgm:prSet/>
      <dgm:spPr/>
      <dgm:t>
        <a:bodyPr/>
        <a:lstStyle/>
        <a:p>
          <a:endParaRPr lang="en-IN"/>
        </a:p>
      </dgm:t>
    </dgm:pt>
    <dgm:pt modelId="{44221B4A-0DC8-43C9-A0B6-39AF620D9CA9}" type="sibTrans" cxnId="{ACF4E53E-1C28-45EF-B6F3-5988B1E2778F}">
      <dgm:prSet/>
      <dgm:spPr/>
      <dgm:t>
        <a:bodyPr/>
        <a:lstStyle/>
        <a:p>
          <a:endParaRPr lang="en-IN"/>
        </a:p>
      </dgm:t>
    </dgm:pt>
    <dgm:pt modelId="{17B193F3-C3D0-4DD7-AE05-9F6F65FB1BD9}">
      <dgm:prSet phldrT="[Text]"/>
      <dgm:spPr/>
      <dgm:t>
        <a:bodyPr/>
        <a:lstStyle/>
        <a:p>
          <a:r>
            <a:rPr lang="en-US" b="0" i="0" dirty="0"/>
            <a:t>The outputs are the needle geometry and suggested path.</a:t>
          </a:r>
          <a:endParaRPr lang="en-IN" dirty="0"/>
        </a:p>
      </dgm:t>
    </dgm:pt>
    <dgm:pt modelId="{400FEC34-B7C1-45CA-8C3C-3CDFBFB4A301}" type="parTrans" cxnId="{62290C63-E2D6-4105-BE86-0E7743DD4B47}">
      <dgm:prSet/>
      <dgm:spPr/>
      <dgm:t>
        <a:bodyPr/>
        <a:lstStyle/>
        <a:p>
          <a:endParaRPr lang="en-IN"/>
        </a:p>
      </dgm:t>
    </dgm:pt>
    <dgm:pt modelId="{82FC3D05-B0F0-4A69-B0D3-0824989F167D}" type="sibTrans" cxnId="{62290C63-E2D6-4105-BE86-0E7743DD4B47}">
      <dgm:prSet/>
      <dgm:spPr/>
      <dgm:t>
        <a:bodyPr/>
        <a:lstStyle/>
        <a:p>
          <a:endParaRPr lang="en-IN"/>
        </a:p>
      </dgm:t>
    </dgm:pt>
    <dgm:pt modelId="{9380D9D2-07A2-4D98-B439-70701D104910}">
      <dgm:prSet phldrT="[Text]"/>
      <dgm:spPr/>
      <dgm:t>
        <a:bodyPr/>
        <a:lstStyle/>
        <a:p>
          <a:r>
            <a:rPr lang="en-IN" dirty="0"/>
            <a:t>4.</a:t>
          </a:r>
        </a:p>
      </dgm:t>
    </dgm:pt>
    <dgm:pt modelId="{84A2949F-794E-428E-9E51-C428E7F76551}" type="parTrans" cxnId="{CF0097FD-F094-4933-BD64-270E357A00DD}">
      <dgm:prSet/>
      <dgm:spPr/>
      <dgm:t>
        <a:bodyPr/>
        <a:lstStyle/>
        <a:p>
          <a:endParaRPr lang="en-IN"/>
        </a:p>
      </dgm:t>
    </dgm:pt>
    <dgm:pt modelId="{2EEE5005-4D45-4FB6-9B53-9730AA344C69}" type="sibTrans" cxnId="{CF0097FD-F094-4933-BD64-270E357A00DD}">
      <dgm:prSet/>
      <dgm:spPr/>
      <dgm:t>
        <a:bodyPr/>
        <a:lstStyle/>
        <a:p>
          <a:endParaRPr lang="en-IN"/>
        </a:p>
      </dgm:t>
    </dgm:pt>
    <dgm:pt modelId="{1CFA5B3A-B40E-4206-84BD-D3A198C0F7BD}">
      <dgm:prSet/>
      <dgm:spPr/>
      <dgm:t>
        <a:bodyPr/>
        <a:lstStyle/>
        <a:p>
          <a:r>
            <a:rPr lang="en-US" b="0" i="0"/>
            <a:t>The proposed needle path planning algorithm guarantees minimal tissue trauma and complies with a wide range of suturing requirements.</a:t>
          </a:r>
          <a:endParaRPr lang="en-IN"/>
        </a:p>
      </dgm:t>
    </dgm:pt>
    <dgm:pt modelId="{384F445A-5A6F-4275-B7AE-317431893FAD}" type="parTrans" cxnId="{EF708E69-BE68-4E6C-BC8B-4E6D1E1D08EC}">
      <dgm:prSet/>
      <dgm:spPr/>
      <dgm:t>
        <a:bodyPr/>
        <a:lstStyle/>
        <a:p>
          <a:endParaRPr lang="en-IN"/>
        </a:p>
      </dgm:t>
    </dgm:pt>
    <dgm:pt modelId="{B387717E-3D86-45EA-B59C-D5809601540C}" type="sibTrans" cxnId="{EF708E69-BE68-4E6C-BC8B-4E6D1E1D08EC}">
      <dgm:prSet/>
      <dgm:spPr/>
      <dgm:t>
        <a:bodyPr/>
        <a:lstStyle/>
        <a:p>
          <a:endParaRPr lang="en-IN"/>
        </a:p>
      </dgm:t>
    </dgm:pt>
    <dgm:pt modelId="{F62B2F7F-FE41-4A8D-9994-46224D752568}" type="pres">
      <dgm:prSet presAssocID="{FE077218-FA3B-4294-B539-4DC259C8105C}" presName="Name0" presStyleCnt="0">
        <dgm:presLayoutVars>
          <dgm:dir/>
          <dgm:animLvl val="lvl"/>
          <dgm:resizeHandles val="exact"/>
        </dgm:presLayoutVars>
      </dgm:prSet>
      <dgm:spPr/>
      <dgm:t>
        <a:bodyPr/>
        <a:lstStyle/>
        <a:p>
          <a:endParaRPr lang="en-US"/>
        </a:p>
      </dgm:t>
    </dgm:pt>
    <dgm:pt modelId="{C9737884-12CB-486D-8932-DC6F58D0772C}" type="pres">
      <dgm:prSet presAssocID="{B9EAA884-FB28-4FDC-8C77-F3AE17DDF4C6}" presName="composite" presStyleCnt="0"/>
      <dgm:spPr/>
    </dgm:pt>
    <dgm:pt modelId="{43DB1DA6-ACCB-4A9E-9697-E137A61A605B}" type="pres">
      <dgm:prSet presAssocID="{B9EAA884-FB28-4FDC-8C77-F3AE17DDF4C6}" presName="parTx" presStyleLbl="alignNode1" presStyleIdx="0" presStyleCnt="4">
        <dgm:presLayoutVars>
          <dgm:chMax val="0"/>
          <dgm:chPref val="0"/>
          <dgm:bulletEnabled val="1"/>
        </dgm:presLayoutVars>
      </dgm:prSet>
      <dgm:spPr/>
      <dgm:t>
        <a:bodyPr/>
        <a:lstStyle/>
        <a:p>
          <a:endParaRPr lang="en-US"/>
        </a:p>
      </dgm:t>
    </dgm:pt>
    <dgm:pt modelId="{F75A1E64-C599-4E9B-9E09-1CF5DE5F71CB}" type="pres">
      <dgm:prSet presAssocID="{B9EAA884-FB28-4FDC-8C77-F3AE17DDF4C6}" presName="desTx" presStyleLbl="alignAccFollowNode1" presStyleIdx="0" presStyleCnt="4">
        <dgm:presLayoutVars>
          <dgm:bulletEnabled val="1"/>
        </dgm:presLayoutVars>
      </dgm:prSet>
      <dgm:spPr/>
      <dgm:t>
        <a:bodyPr/>
        <a:lstStyle/>
        <a:p>
          <a:endParaRPr lang="en-US"/>
        </a:p>
      </dgm:t>
    </dgm:pt>
    <dgm:pt modelId="{879A571B-E257-487C-924A-115003DFFBFF}" type="pres">
      <dgm:prSet presAssocID="{9D850406-7875-4E35-B94E-E13FA5EAA070}" presName="space" presStyleCnt="0"/>
      <dgm:spPr/>
    </dgm:pt>
    <dgm:pt modelId="{57744050-3025-420A-BC61-11D0270AD1AB}" type="pres">
      <dgm:prSet presAssocID="{A9B48741-16D6-4AA1-93E3-964BE0F8B7ED}" presName="composite" presStyleCnt="0"/>
      <dgm:spPr/>
    </dgm:pt>
    <dgm:pt modelId="{EF0D5446-6D7B-497E-9875-3E707127EED9}" type="pres">
      <dgm:prSet presAssocID="{A9B48741-16D6-4AA1-93E3-964BE0F8B7ED}" presName="parTx" presStyleLbl="alignNode1" presStyleIdx="1" presStyleCnt="4">
        <dgm:presLayoutVars>
          <dgm:chMax val="0"/>
          <dgm:chPref val="0"/>
          <dgm:bulletEnabled val="1"/>
        </dgm:presLayoutVars>
      </dgm:prSet>
      <dgm:spPr/>
      <dgm:t>
        <a:bodyPr/>
        <a:lstStyle/>
        <a:p>
          <a:endParaRPr lang="en-US"/>
        </a:p>
      </dgm:t>
    </dgm:pt>
    <dgm:pt modelId="{54CF2ED3-21C4-43FA-A82B-17D982737C0F}" type="pres">
      <dgm:prSet presAssocID="{A9B48741-16D6-4AA1-93E3-964BE0F8B7ED}" presName="desTx" presStyleLbl="alignAccFollowNode1" presStyleIdx="1" presStyleCnt="4">
        <dgm:presLayoutVars>
          <dgm:bulletEnabled val="1"/>
        </dgm:presLayoutVars>
      </dgm:prSet>
      <dgm:spPr/>
      <dgm:t>
        <a:bodyPr/>
        <a:lstStyle/>
        <a:p>
          <a:endParaRPr lang="en-US"/>
        </a:p>
      </dgm:t>
    </dgm:pt>
    <dgm:pt modelId="{5F8D77DF-1D5A-4FCB-A9EB-1D5ECEA10D92}" type="pres">
      <dgm:prSet presAssocID="{D57E5A7F-1674-41F4-B349-D725CB0A1FEF}" presName="space" presStyleCnt="0"/>
      <dgm:spPr/>
    </dgm:pt>
    <dgm:pt modelId="{774731CA-B095-43B0-8134-6CD635CEAE5C}" type="pres">
      <dgm:prSet presAssocID="{9A6B46A5-8034-4D46-B2A8-7AFA05CF8ECB}" presName="composite" presStyleCnt="0"/>
      <dgm:spPr/>
    </dgm:pt>
    <dgm:pt modelId="{2B7ECEBF-5B99-4F13-A5FF-7239952AC2D2}" type="pres">
      <dgm:prSet presAssocID="{9A6B46A5-8034-4D46-B2A8-7AFA05CF8ECB}" presName="parTx" presStyleLbl="alignNode1" presStyleIdx="2" presStyleCnt="4">
        <dgm:presLayoutVars>
          <dgm:chMax val="0"/>
          <dgm:chPref val="0"/>
          <dgm:bulletEnabled val="1"/>
        </dgm:presLayoutVars>
      </dgm:prSet>
      <dgm:spPr/>
      <dgm:t>
        <a:bodyPr/>
        <a:lstStyle/>
        <a:p>
          <a:endParaRPr lang="en-US"/>
        </a:p>
      </dgm:t>
    </dgm:pt>
    <dgm:pt modelId="{BC2BFE8D-E21A-4848-98CD-229B78CD59D1}" type="pres">
      <dgm:prSet presAssocID="{9A6B46A5-8034-4D46-B2A8-7AFA05CF8ECB}" presName="desTx" presStyleLbl="alignAccFollowNode1" presStyleIdx="2" presStyleCnt="4">
        <dgm:presLayoutVars>
          <dgm:bulletEnabled val="1"/>
        </dgm:presLayoutVars>
      </dgm:prSet>
      <dgm:spPr/>
      <dgm:t>
        <a:bodyPr/>
        <a:lstStyle/>
        <a:p>
          <a:endParaRPr lang="en-US"/>
        </a:p>
      </dgm:t>
    </dgm:pt>
    <dgm:pt modelId="{019027CD-3BEA-4769-A572-917FB09830AB}" type="pres">
      <dgm:prSet presAssocID="{44221B4A-0DC8-43C9-A0B6-39AF620D9CA9}" presName="space" presStyleCnt="0"/>
      <dgm:spPr/>
    </dgm:pt>
    <dgm:pt modelId="{5C5C9334-80E0-4715-97D0-224F1A8AF4ED}" type="pres">
      <dgm:prSet presAssocID="{9380D9D2-07A2-4D98-B439-70701D104910}" presName="composite" presStyleCnt="0"/>
      <dgm:spPr/>
    </dgm:pt>
    <dgm:pt modelId="{F02446AB-DC84-43BA-AD32-D6BE30421318}" type="pres">
      <dgm:prSet presAssocID="{9380D9D2-07A2-4D98-B439-70701D104910}" presName="parTx" presStyleLbl="alignNode1" presStyleIdx="3" presStyleCnt="4">
        <dgm:presLayoutVars>
          <dgm:chMax val="0"/>
          <dgm:chPref val="0"/>
          <dgm:bulletEnabled val="1"/>
        </dgm:presLayoutVars>
      </dgm:prSet>
      <dgm:spPr/>
      <dgm:t>
        <a:bodyPr/>
        <a:lstStyle/>
        <a:p>
          <a:endParaRPr lang="en-US"/>
        </a:p>
      </dgm:t>
    </dgm:pt>
    <dgm:pt modelId="{A4D35719-91FA-4A83-85AC-18CEDCCE303F}" type="pres">
      <dgm:prSet presAssocID="{9380D9D2-07A2-4D98-B439-70701D104910}" presName="desTx" presStyleLbl="alignAccFollowNode1" presStyleIdx="3" presStyleCnt="4">
        <dgm:presLayoutVars>
          <dgm:bulletEnabled val="1"/>
        </dgm:presLayoutVars>
      </dgm:prSet>
      <dgm:spPr/>
      <dgm:t>
        <a:bodyPr/>
        <a:lstStyle/>
        <a:p>
          <a:endParaRPr lang="en-US"/>
        </a:p>
      </dgm:t>
    </dgm:pt>
  </dgm:ptLst>
  <dgm:cxnLst>
    <dgm:cxn modelId="{DA83FB5C-5781-4B3B-B96A-568079261101}" srcId="{FE077218-FA3B-4294-B539-4DC259C8105C}" destId="{B9EAA884-FB28-4FDC-8C77-F3AE17DDF4C6}" srcOrd="0" destOrd="0" parTransId="{CCE2FC6C-3421-4296-908A-5003C863CF0C}" sibTransId="{9D850406-7875-4E35-B94E-E13FA5EAA070}"/>
    <dgm:cxn modelId="{401BC4F4-D1A7-491F-B619-4CE11FE04FC7}" srcId="{FE077218-FA3B-4294-B539-4DC259C8105C}" destId="{A9B48741-16D6-4AA1-93E3-964BE0F8B7ED}" srcOrd="1" destOrd="0" parTransId="{4C1D513F-8246-4F34-8762-315BD33E2ACA}" sibTransId="{D57E5A7F-1674-41F4-B349-D725CB0A1FEF}"/>
    <dgm:cxn modelId="{825330AA-36CE-488D-90AB-3744F7915E0B}" type="presOf" srcId="{1CFA5B3A-B40E-4206-84BD-D3A198C0F7BD}" destId="{A4D35719-91FA-4A83-85AC-18CEDCCE303F}" srcOrd="0" destOrd="0" presId="urn:microsoft.com/office/officeart/2005/8/layout/hList1"/>
    <dgm:cxn modelId="{62290C63-E2D6-4105-BE86-0E7743DD4B47}" srcId="{9A6B46A5-8034-4D46-B2A8-7AFA05CF8ECB}" destId="{17B193F3-C3D0-4DD7-AE05-9F6F65FB1BD9}" srcOrd="0" destOrd="0" parTransId="{400FEC34-B7C1-45CA-8C3C-3CDFBFB4A301}" sibTransId="{82FC3D05-B0F0-4A69-B0D3-0824989F167D}"/>
    <dgm:cxn modelId="{CF0097FD-F094-4933-BD64-270E357A00DD}" srcId="{FE077218-FA3B-4294-B539-4DC259C8105C}" destId="{9380D9D2-07A2-4D98-B439-70701D104910}" srcOrd="3" destOrd="0" parTransId="{84A2949F-794E-428E-9E51-C428E7F76551}" sibTransId="{2EEE5005-4D45-4FB6-9B53-9730AA344C69}"/>
    <dgm:cxn modelId="{9DEB6C4B-45EA-438F-8BED-4A23AE869095}" srcId="{A9B48741-16D6-4AA1-93E3-964BE0F8B7ED}" destId="{04C5ACF4-D403-4D17-9C94-2BCF65FE266C}" srcOrd="0" destOrd="0" parTransId="{A4DD0AB5-7490-462D-BFC4-061D43CB4B52}" sibTransId="{F4382881-CD42-42C7-A77B-A615882F37A8}"/>
    <dgm:cxn modelId="{7863D66A-F938-4615-A38A-1EF178D6BB42}" type="presOf" srcId="{A9B48741-16D6-4AA1-93E3-964BE0F8B7ED}" destId="{EF0D5446-6D7B-497E-9875-3E707127EED9}" srcOrd="0" destOrd="0" presId="urn:microsoft.com/office/officeart/2005/8/layout/hList1"/>
    <dgm:cxn modelId="{2F484115-169B-4774-AC01-8467D54ECD58}" srcId="{B9EAA884-FB28-4FDC-8C77-F3AE17DDF4C6}" destId="{E40460EB-4FA9-46BE-9A1E-5E1FEC310148}" srcOrd="0" destOrd="0" parTransId="{87756182-9A2A-409E-A573-B2233FBB6747}" sibTransId="{BEAAB45E-110D-4B1C-9A78-276AE6B4D192}"/>
    <dgm:cxn modelId="{6D5E4BC0-0320-410D-A11D-1DC63AF97560}" type="presOf" srcId="{E40460EB-4FA9-46BE-9A1E-5E1FEC310148}" destId="{F75A1E64-C599-4E9B-9E09-1CF5DE5F71CB}" srcOrd="0" destOrd="0" presId="urn:microsoft.com/office/officeart/2005/8/layout/hList1"/>
    <dgm:cxn modelId="{88DC2909-5806-4D9E-BDB0-0761D78AB00A}" type="presOf" srcId="{04C5ACF4-D403-4D17-9C94-2BCF65FE266C}" destId="{54CF2ED3-21C4-43FA-A82B-17D982737C0F}" srcOrd="0" destOrd="0" presId="urn:microsoft.com/office/officeart/2005/8/layout/hList1"/>
    <dgm:cxn modelId="{62E0A314-72FB-44D6-B64F-7B0211331EA3}" type="presOf" srcId="{17B193F3-C3D0-4DD7-AE05-9F6F65FB1BD9}" destId="{BC2BFE8D-E21A-4848-98CD-229B78CD59D1}" srcOrd="0" destOrd="0" presId="urn:microsoft.com/office/officeart/2005/8/layout/hList1"/>
    <dgm:cxn modelId="{ACF4E53E-1C28-45EF-B6F3-5988B1E2778F}" srcId="{FE077218-FA3B-4294-B539-4DC259C8105C}" destId="{9A6B46A5-8034-4D46-B2A8-7AFA05CF8ECB}" srcOrd="2" destOrd="0" parTransId="{874B86E7-B525-4816-8FE7-A79D2A9C5DFE}" sibTransId="{44221B4A-0DC8-43C9-A0B6-39AF620D9CA9}"/>
    <dgm:cxn modelId="{6D90528A-B3E3-4DFE-BAC9-B9E2199526DE}" type="presOf" srcId="{FE077218-FA3B-4294-B539-4DC259C8105C}" destId="{F62B2F7F-FE41-4A8D-9994-46224D752568}" srcOrd="0" destOrd="0" presId="urn:microsoft.com/office/officeart/2005/8/layout/hList1"/>
    <dgm:cxn modelId="{7FAF4891-A720-4FBE-8575-CE6DEFAD247F}" type="presOf" srcId="{B9EAA884-FB28-4FDC-8C77-F3AE17DDF4C6}" destId="{43DB1DA6-ACCB-4A9E-9697-E137A61A605B}" srcOrd="0" destOrd="0" presId="urn:microsoft.com/office/officeart/2005/8/layout/hList1"/>
    <dgm:cxn modelId="{E4E8ADF0-8C33-4A6A-BF78-AC86AA59EB59}" type="presOf" srcId="{9380D9D2-07A2-4D98-B439-70701D104910}" destId="{F02446AB-DC84-43BA-AD32-D6BE30421318}" srcOrd="0" destOrd="0" presId="urn:microsoft.com/office/officeart/2005/8/layout/hList1"/>
    <dgm:cxn modelId="{59D3809D-CAAE-4734-B0A6-B05189C129D9}" type="presOf" srcId="{9A6B46A5-8034-4D46-B2A8-7AFA05CF8ECB}" destId="{2B7ECEBF-5B99-4F13-A5FF-7239952AC2D2}" srcOrd="0" destOrd="0" presId="urn:microsoft.com/office/officeart/2005/8/layout/hList1"/>
    <dgm:cxn modelId="{EF708E69-BE68-4E6C-BC8B-4E6D1E1D08EC}" srcId="{9380D9D2-07A2-4D98-B439-70701D104910}" destId="{1CFA5B3A-B40E-4206-84BD-D3A198C0F7BD}" srcOrd="0" destOrd="0" parTransId="{384F445A-5A6F-4275-B7AE-317431893FAD}" sibTransId="{B387717E-3D86-45EA-B59C-D5809601540C}"/>
    <dgm:cxn modelId="{FD59FFB8-5D02-4E6F-89A0-0092B5FFD498}" type="presParOf" srcId="{F62B2F7F-FE41-4A8D-9994-46224D752568}" destId="{C9737884-12CB-486D-8932-DC6F58D0772C}" srcOrd="0" destOrd="0" presId="urn:microsoft.com/office/officeart/2005/8/layout/hList1"/>
    <dgm:cxn modelId="{43CB4D90-670B-477E-B545-F82023A7D6B2}" type="presParOf" srcId="{C9737884-12CB-486D-8932-DC6F58D0772C}" destId="{43DB1DA6-ACCB-4A9E-9697-E137A61A605B}" srcOrd="0" destOrd="0" presId="urn:microsoft.com/office/officeart/2005/8/layout/hList1"/>
    <dgm:cxn modelId="{87684C60-800D-4105-86EA-BE5D07E026C3}" type="presParOf" srcId="{C9737884-12CB-486D-8932-DC6F58D0772C}" destId="{F75A1E64-C599-4E9B-9E09-1CF5DE5F71CB}" srcOrd="1" destOrd="0" presId="urn:microsoft.com/office/officeart/2005/8/layout/hList1"/>
    <dgm:cxn modelId="{57223097-6B6F-41AD-BA60-6E24FD731C80}" type="presParOf" srcId="{F62B2F7F-FE41-4A8D-9994-46224D752568}" destId="{879A571B-E257-487C-924A-115003DFFBFF}" srcOrd="1" destOrd="0" presId="urn:microsoft.com/office/officeart/2005/8/layout/hList1"/>
    <dgm:cxn modelId="{B13EA0D1-6F4F-4B97-A194-08CEE3D08A52}" type="presParOf" srcId="{F62B2F7F-FE41-4A8D-9994-46224D752568}" destId="{57744050-3025-420A-BC61-11D0270AD1AB}" srcOrd="2" destOrd="0" presId="urn:microsoft.com/office/officeart/2005/8/layout/hList1"/>
    <dgm:cxn modelId="{B7ACFAA1-F093-4BDD-BCCC-8CFDF393E7AA}" type="presParOf" srcId="{57744050-3025-420A-BC61-11D0270AD1AB}" destId="{EF0D5446-6D7B-497E-9875-3E707127EED9}" srcOrd="0" destOrd="0" presId="urn:microsoft.com/office/officeart/2005/8/layout/hList1"/>
    <dgm:cxn modelId="{F1F7311B-1F38-4A89-99CC-0AC7B4289AFA}" type="presParOf" srcId="{57744050-3025-420A-BC61-11D0270AD1AB}" destId="{54CF2ED3-21C4-43FA-A82B-17D982737C0F}" srcOrd="1" destOrd="0" presId="urn:microsoft.com/office/officeart/2005/8/layout/hList1"/>
    <dgm:cxn modelId="{4CD55027-426B-40B3-A75F-E4A2CD8C82A5}" type="presParOf" srcId="{F62B2F7F-FE41-4A8D-9994-46224D752568}" destId="{5F8D77DF-1D5A-4FCB-A9EB-1D5ECEA10D92}" srcOrd="3" destOrd="0" presId="urn:microsoft.com/office/officeart/2005/8/layout/hList1"/>
    <dgm:cxn modelId="{76956209-B53C-40B4-85B2-6558FC7686E6}" type="presParOf" srcId="{F62B2F7F-FE41-4A8D-9994-46224D752568}" destId="{774731CA-B095-43B0-8134-6CD635CEAE5C}" srcOrd="4" destOrd="0" presId="urn:microsoft.com/office/officeart/2005/8/layout/hList1"/>
    <dgm:cxn modelId="{88A54A7A-1ACD-4C90-8A88-8E95D777C51F}" type="presParOf" srcId="{774731CA-B095-43B0-8134-6CD635CEAE5C}" destId="{2B7ECEBF-5B99-4F13-A5FF-7239952AC2D2}" srcOrd="0" destOrd="0" presId="urn:microsoft.com/office/officeart/2005/8/layout/hList1"/>
    <dgm:cxn modelId="{26876F61-0EAE-4FC7-9CF2-7C6BBBE4687A}" type="presParOf" srcId="{774731CA-B095-43B0-8134-6CD635CEAE5C}" destId="{BC2BFE8D-E21A-4848-98CD-229B78CD59D1}" srcOrd="1" destOrd="0" presId="urn:microsoft.com/office/officeart/2005/8/layout/hList1"/>
    <dgm:cxn modelId="{C74C4B9D-3CFA-4F63-BF58-6203D613E0CD}" type="presParOf" srcId="{F62B2F7F-FE41-4A8D-9994-46224D752568}" destId="{019027CD-3BEA-4769-A572-917FB09830AB}" srcOrd="5" destOrd="0" presId="urn:microsoft.com/office/officeart/2005/8/layout/hList1"/>
    <dgm:cxn modelId="{008115EF-0F4C-4ED9-A732-C2A4AE9D2CD0}" type="presParOf" srcId="{F62B2F7F-FE41-4A8D-9994-46224D752568}" destId="{5C5C9334-80E0-4715-97D0-224F1A8AF4ED}" srcOrd="6" destOrd="0" presId="urn:microsoft.com/office/officeart/2005/8/layout/hList1"/>
    <dgm:cxn modelId="{E46FDE68-0866-4132-B34F-0EB0D111BC70}" type="presParOf" srcId="{5C5C9334-80E0-4715-97D0-224F1A8AF4ED}" destId="{F02446AB-DC84-43BA-AD32-D6BE30421318}" srcOrd="0" destOrd="0" presId="urn:microsoft.com/office/officeart/2005/8/layout/hList1"/>
    <dgm:cxn modelId="{84F00FE4-17A2-485B-8EAF-F97A43BF9451}" type="presParOf" srcId="{5C5C9334-80E0-4715-97D0-224F1A8AF4ED}" destId="{A4D35719-91FA-4A83-85AC-18CEDCCE303F}" srcOrd="1" destOrd="0" presId="urn:microsoft.com/office/officeart/2005/8/layout/h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4398D-7CFF-4CD5-BEBB-EDD9F018F105}">
      <dsp:nvSpPr>
        <dsp:cNvPr id="0" name=""/>
        <dsp:cNvSpPr/>
      </dsp:nvSpPr>
      <dsp:spPr>
        <a:xfrm>
          <a:off x="40464" y="0"/>
          <a:ext cx="5659378" cy="1298985"/>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b="0" i="0" kern="1200" dirty="0">
              <a:solidFill>
                <a:schemeClr val="tx1"/>
              </a:solidFill>
            </a:rPr>
            <a:t>1.Inspired by the best human surgical practices, a computer program generates a plan to complete complex surgical tasks on deformable soft tissue, such as suturing.</a:t>
          </a:r>
          <a:endParaRPr lang="en-IN" sz="1700" kern="1200" dirty="0">
            <a:solidFill>
              <a:schemeClr val="tx1"/>
            </a:solidFill>
          </a:endParaRPr>
        </a:p>
      </dsp:txBody>
      <dsp:txXfrm>
        <a:off x="78510" y="38046"/>
        <a:ext cx="4257671" cy="1222893"/>
      </dsp:txXfrm>
    </dsp:sp>
    <dsp:sp modelId="{5C8F3551-63E0-426E-94D3-8B27CF8038FC}">
      <dsp:nvSpPr>
        <dsp:cNvPr id="0" name=""/>
        <dsp:cNvSpPr/>
      </dsp:nvSpPr>
      <dsp:spPr>
        <a:xfrm>
          <a:off x="499356" y="1515483"/>
          <a:ext cx="5659378" cy="1298985"/>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a:solidFill>
                <a:schemeClr val="tx1"/>
              </a:solidFill>
            </a:rPr>
            <a:t>2.We compared metrics of anastomosis— the number of mistakes that required removing the needle from the tissue, completion time between our supervised autonomous system, manual laparoscopic surgery, and clinically used RAS approaches.</a:t>
          </a:r>
        </a:p>
      </dsp:txBody>
      <dsp:txXfrm>
        <a:off x="537402" y="1553529"/>
        <a:ext cx="4239588" cy="1222893"/>
      </dsp:txXfrm>
    </dsp:sp>
    <dsp:sp modelId="{6C3C3FCF-D381-44E9-83FC-AC3C0B356C12}">
      <dsp:nvSpPr>
        <dsp:cNvPr id="0" name=""/>
        <dsp:cNvSpPr/>
      </dsp:nvSpPr>
      <dsp:spPr>
        <a:xfrm>
          <a:off x="998713" y="3030967"/>
          <a:ext cx="5659378" cy="1298985"/>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i="0" kern="1200" dirty="0">
              <a:solidFill>
                <a:schemeClr val="tx1"/>
              </a:solidFill>
            </a:rPr>
            <a:t>3.Despite tissue movement during surgery, we demonstrate that the outcome of supervised autonomous procedures is superior to surgery performed by expert surgeons and RAS techniques in living pigs. </a:t>
          </a:r>
          <a:endParaRPr lang="en-US" sz="1400" kern="1200" dirty="0">
            <a:solidFill>
              <a:schemeClr val="tx1"/>
            </a:solidFill>
          </a:endParaRPr>
        </a:p>
      </dsp:txBody>
      <dsp:txXfrm>
        <a:off x="1036759" y="3069013"/>
        <a:ext cx="4239588" cy="1222893"/>
      </dsp:txXfrm>
    </dsp:sp>
    <dsp:sp modelId="{F7F748E6-AD92-42FE-8F0D-046E10FB8FBD}">
      <dsp:nvSpPr>
        <dsp:cNvPr id="0" name=""/>
        <dsp:cNvSpPr/>
      </dsp:nvSpPr>
      <dsp:spPr>
        <a:xfrm>
          <a:off x="4815037" y="985064"/>
          <a:ext cx="844340" cy="8443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IN" sz="3600" kern="1200"/>
        </a:p>
      </dsp:txBody>
      <dsp:txXfrm>
        <a:off x="5005013" y="985064"/>
        <a:ext cx="464388" cy="635366"/>
      </dsp:txXfrm>
    </dsp:sp>
    <dsp:sp modelId="{22C06945-39AB-421D-B98C-BF268189CFA4}">
      <dsp:nvSpPr>
        <dsp:cNvPr id="0" name=""/>
        <dsp:cNvSpPr/>
      </dsp:nvSpPr>
      <dsp:spPr>
        <a:xfrm>
          <a:off x="5314394" y="2491887"/>
          <a:ext cx="844340" cy="844340"/>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IN" sz="3600" kern="1200"/>
        </a:p>
      </dsp:txBody>
      <dsp:txXfrm>
        <a:off x="5504370" y="2491887"/>
        <a:ext cx="464388" cy="6353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B1DA6-ACCB-4A9E-9697-E137A61A605B}">
      <dsp:nvSpPr>
        <dsp:cNvPr id="0" name=""/>
        <dsp:cNvSpPr/>
      </dsp:nvSpPr>
      <dsp:spPr>
        <a:xfrm>
          <a:off x="2618" y="31299"/>
          <a:ext cx="1574585"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IN" sz="1500" kern="1200" dirty="0"/>
            <a:t>1.</a:t>
          </a:r>
        </a:p>
      </dsp:txBody>
      <dsp:txXfrm>
        <a:off x="2618" y="31299"/>
        <a:ext cx="1574585" cy="432000"/>
      </dsp:txXfrm>
    </dsp:sp>
    <dsp:sp modelId="{F75A1E64-C599-4E9B-9E09-1CF5DE5F71CB}">
      <dsp:nvSpPr>
        <dsp:cNvPr id="0" name=""/>
        <dsp:cNvSpPr/>
      </dsp:nvSpPr>
      <dsp:spPr>
        <a:xfrm>
          <a:off x="2618" y="463299"/>
          <a:ext cx="1574585" cy="28372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In autonomous suturing with a surgical robot, needle shape, diameter, and path are critical parameters that directly affect suture depth and tissue trauma.</a:t>
          </a:r>
          <a:endParaRPr lang="en-IN" sz="1500" kern="1200" dirty="0"/>
        </a:p>
      </dsp:txBody>
      <dsp:txXfrm>
        <a:off x="2618" y="463299"/>
        <a:ext cx="1574585" cy="2837214"/>
      </dsp:txXfrm>
    </dsp:sp>
    <dsp:sp modelId="{EF0D5446-6D7B-497E-9875-3E707127EED9}">
      <dsp:nvSpPr>
        <dsp:cNvPr id="0" name=""/>
        <dsp:cNvSpPr/>
      </dsp:nvSpPr>
      <dsp:spPr>
        <a:xfrm>
          <a:off x="1797646" y="31299"/>
          <a:ext cx="1574585"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IN" sz="1500" kern="1200" dirty="0"/>
            <a:t>2.Input</a:t>
          </a:r>
        </a:p>
      </dsp:txBody>
      <dsp:txXfrm>
        <a:off x="1797646" y="31299"/>
        <a:ext cx="1574585" cy="432000"/>
      </dsp:txXfrm>
    </dsp:sp>
    <dsp:sp modelId="{54CF2ED3-21C4-43FA-A82B-17D982737C0F}">
      <dsp:nvSpPr>
        <dsp:cNvPr id="0" name=""/>
        <dsp:cNvSpPr/>
      </dsp:nvSpPr>
      <dsp:spPr>
        <a:xfrm>
          <a:off x="1797646" y="463299"/>
          <a:ext cx="1574585" cy="28372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The inputs of the optimization include the tissue geometry, surgeon defined entry/exit points, and optimization weighting factors.</a:t>
          </a:r>
          <a:endParaRPr lang="en-IN" sz="1500" kern="1200" dirty="0"/>
        </a:p>
      </dsp:txBody>
      <dsp:txXfrm>
        <a:off x="1797646" y="463299"/>
        <a:ext cx="1574585" cy="2837214"/>
      </dsp:txXfrm>
    </dsp:sp>
    <dsp:sp modelId="{2B7ECEBF-5B99-4F13-A5FF-7239952AC2D2}">
      <dsp:nvSpPr>
        <dsp:cNvPr id="0" name=""/>
        <dsp:cNvSpPr/>
      </dsp:nvSpPr>
      <dsp:spPr>
        <a:xfrm>
          <a:off x="3592673" y="31299"/>
          <a:ext cx="1574585"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IN" sz="1500" kern="1200" dirty="0"/>
            <a:t>3.Output</a:t>
          </a:r>
        </a:p>
      </dsp:txBody>
      <dsp:txXfrm>
        <a:off x="3592673" y="31299"/>
        <a:ext cx="1574585" cy="432000"/>
      </dsp:txXfrm>
    </dsp:sp>
    <dsp:sp modelId="{BC2BFE8D-E21A-4848-98CD-229B78CD59D1}">
      <dsp:nvSpPr>
        <dsp:cNvPr id="0" name=""/>
        <dsp:cNvSpPr/>
      </dsp:nvSpPr>
      <dsp:spPr>
        <a:xfrm>
          <a:off x="3592673" y="463299"/>
          <a:ext cx="1574585" cy="28372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The outputs are the needle geometry and suggested path.</a:t>
          </a:r>
          <a:endParaRPr lang="en-IN" sz="1500" kern="1200" dirty="0"/>
        </a:p>
      </dsp:txBody>
      <dsp:txXfrm>
        <a:off x="3592673" y="463299"/>
        <a:ext cx="1574585" cy="2837214"/>
      </dsp:txXfrm>
    </dsp:sp>
    <dsp:sp modelId="{F02446AB-DC84-43BA-AD32-D6BE30421318}">
      <dsp:nvSpPr>
        <dsp:cNvPr id="0" name=""/>
        <dsp:cNvSpPr/>
      </dsp:nvSpPr>
      <dsp:spPr>
        <a:xfrm>
          <a:off x="5387700" y="31299"/>
          <a:ext cx="1574585" cy="432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IN" sz="1500" kern="1200" dirty="0"/>
            <a:t>4.</a:t>
          </a:r>
        </a:p>
      </dsp:txBody>
      <dsp:txXfrm>
        <a:off x="5387700" y="31299"/>
        <a:ext cx="1574585" cy="432000"/>
      </dsp:txXfrm>
    </dsp:sp>
    <dsp:sp modelId="{A4D35719-91FA-4A83-85AC-18CEDCCE303F}">
      <dsp:nvSpPr>
        <dsp:cNvPr id="0" name=""/>
        <dsp:cNvSpPr/>
      </dsp:nvSpPr>
      <dsp:spPr>
        <a:xfrm>
          <a:off x="5387700" y="463299"/>
          <a:ext cx="1574585" cy="283721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The proposed needle path planning algorithm guarantees minimal tissue trauma and complies with a wide range of suturing requirements.</a:t>
          </a:r>
          <a:endParaRPr lang="en-IN" sz="1500" kern="1200"/>
        </a:p>
      </dsp:txBody>
      <dsp:txXfrm>
        <a:off x="5387700" y="463299"/>
        <a:ext cx="1574585" cy="2837214"/>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12/12/2021</a:t>
            </a:fld>
            <a:endParaRPr lang="en-US" dirty="0"/>
          </a:p>
        </p:txBody>
      </p:sp>
      <p:sp>
        <p:nvSpPr>
          <p:cNvPr id="4" name="Footer Placeholder 3">
            <a:extLst>
              <a:ext uri="{FF2B5EF4-FFF2-40B4-BE49-F238E27FC236}">
                <a16:creationId xmlns:a16="http://schemas.microsoft.com/office/drawing/2014/main" xmlns=""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12/12/2021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7343BBF-5896-492F-B293-DE44DE83197D}"/>
              </a:ext>
              <a:ext uri="{C183D7F6-B498-43B3-948B-1728B52AA6E4}">
                <adec:decorative xmlns:adec="http://schemas.microsoft.com/office/drawing/2017/decorative" xmlns=""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xmlns=""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xmlns=""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xmlns=""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xmlns=""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xmlns=""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xmlns=""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xmlns=""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xmlns=""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xmlns=""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xmlns=""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xmlns=""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xmlns=""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xmlns=""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xmlns=""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xmlns=""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xmlns=""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xmlns=""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xmlns=""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xmlns=""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xmlns=""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xmlns=""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xmlns=""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xmlns=""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xmlns=""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xmlns=""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xmlns=""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xmlns=""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xmlns=""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xmlns=""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xmlns=""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xmlns=""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xmlns=""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xmlns=""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xmlns=""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xmlns=""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xmlns=""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xmlns=""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xmlns=""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xmlns=""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xmlns=""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xmlns=""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xmlns=""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xmlns=""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xmlns=""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xmlns=""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xmlns=""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xmlns=""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xmlns=""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xmlns=""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xmlns=""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xmlns=""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xmlns=""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xmlns=""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xmlns=""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xmlns=""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xmlns=""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xmlns=""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xmlns=""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xmlns=""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xmlns=""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xmlns=""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xmlns=""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xmlns=""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xmlns=""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xmlns=""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xmlns=""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xmlns=""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xmlns=""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xmlns=""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xmlns=""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xmlns=""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xmlns=""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xmlns=""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xmlns=""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xmlns=""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xmlns=""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xmlns=""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xmlns=""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xmlns=""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xmlns=""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xmlns=""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xmlns=""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xmlns=""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xmlns=""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xmlns=""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xmlns=""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xmlns=""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xmlns=""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xmlns=""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xmlns=""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xmlns=""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xmlns=""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xmlns=""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xmlns=""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xmlns=""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xmlns=""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xmlns=""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xmlns=""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xmlns=""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xmlns=""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xmlns=""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xmlns=""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xmlns=""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xmlns=""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xmlns=""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xmlns=""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xmlns=""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xmlns=""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xmlns=""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xmlns=""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xmlns=""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xmlns=""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xmlns=""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xmlns=""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xmlns=""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xmlns=""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xmlns=""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xmlns=""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xmlns=""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xmlns=""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xmlns=""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xmlns=""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xmlns=""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xmlns=""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xmlns=""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xmlns=""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xmlns=""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xmlns=""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xmlns=""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xmlns=""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xmlns=""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xmlns=""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xmlns=""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xmlns=""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xmlns=""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xmlns=""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xmlns=""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xmlns=""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xmlns=""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xmlns=""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xmlns=""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xmlns=""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xmlns=""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xmlns=""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xmlns=""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xmlns=""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xmlns=""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xmlns=""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xmlns=""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xmlns=""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xmlns=""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xmlns=""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xmlns=""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xmlns=""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xmlns=""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xmlns=""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xmlns=""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xmlns=""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xmlns=""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xmlns=""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xmlns=""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xmlns=""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xmlns=""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xmlns=""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D96E7A44-0539-4C8E-ABEB-E56B131C44E7}"/>
              </a:ext>
              <a:ext uri="{C183D7F6-B498-43B3-948B-1728B52AA6E4}">
                <adec:decorative xmlns:adec="http://schemas.microsoft.com/office/drawing/2017/decorative" xmlns=""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xmlns=""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xmlns=""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xmlns=""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xmlns=""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xmlns=""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xmlns=""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502A0C2-BC21-4E10-B50C-353B8CBD72F0}"/>
              </a:ext>
              <a:ext uri="{C183D7F6-B498-43B3-948B-1728B52AA6E4}">
                <adec:decorative xmlns:adec="http://schemas.microsoft.com/office/drawing/2017/decorative" xmlns=""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xmlns=""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xmlns=""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xmlns=""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xmlns=""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xmlns=""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xmlns=""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32FB6A2A-F24A-4E64-A207-404C8CC76697}"/>
              </a:ext>
              <a:ext uri="{C183D7F6-B498-43B3-948B-1728B52AA6E4}">
                <adec:decorative xmlns:adec="http://schemas.microsoft.com/office/drawing/2017/decorative" xmlns=""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xmlns=""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xmlns=""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xmlns=""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xmlns=""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xmlns=""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xmlns=""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xmlns=""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xmlns=""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xmlns=""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xmlns=""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xmlns=""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xmlns=""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xmlns=""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xmlns=""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xmlns=""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xmlns=""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xmlns=""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xmlns=""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xmlns=""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xmlns=""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xmlns=""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xmlns=""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xmlns=""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xmlns=""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xmlns=""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xmlns=""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xmlns=""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xmlns=""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xmlns=""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xmlns=""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xmlns=""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xmlns=""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xmlns=""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xmlns=""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xmlns=""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xmlns=""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xmlns=""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xmlns=""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xmlns=""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xmlns=""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xmlns=""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xmlns=""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xmlns=""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xmlns=""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xmlns=""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xmlns=""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xmlns=""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70A3F71-78A0-4742-B701-4A1489F5A7CD}"/>
              </a:ext>
              <a:ext uri="{C183D7F6-B498-43B3-948B-1728B52AA6E4}">
                <adec:decorative xmlns:adec="http://schemas.microsoft.com/office/drawing/2017/decorative" xmlns=""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xmlns=""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xmlns=""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xmlns=""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xmlns=""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xmlns=""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xmlns=""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BCFABFC7-4108-49F4-A75A-5AB472AA2031}"/>
              </a:ext>
              <a:ext uri="{C183D7F6-B498-43B3-948B-1728B52AA6E4}">
                <adec:decorative xmlns:adec="http://schemas.microsoft.com/office/drawing/2017/decorative" xmlns=""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xmlns=""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xmlns=""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xmlns=""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xmlns=""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xmlns=""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xmlns=""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xmlns=""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xmlns=""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xmlns=""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xmlns=""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xmlns=""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xmlns=""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xmlns=""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xmlns=""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xmlns=""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xmlns=""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xmlns=""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xmlns=""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xmlns=""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xmlns=""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xmlns=""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xmlns=""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xmlns=""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xmlns=""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xmlns=""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7.png"/><Relationship Id="rId7" Type="http://schemas.openxmlformats.org/officeDocument/2006/relationships/diagramQuickStyle" Target="../diagrams/quickStyle3.xml"/><Relationship Id="rId2" Type="http://schemas.openxmlformats.org/officeDocument/2006/relationships/image" Target="../media/image5.jpeg"/><Relationship Id="rId1" Type="http://schemas.openxmlformats.org/officeDocument/2006/relationships/slideLayout" Target="../slideLayouts/slideLayout14.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8.png"/><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2" name="Rectangle 35">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Placeholder 11">
            <a:extLst>
              <a:ext uri="{FF2B5EF4-FFF2-40B4-BE49-F238E27FC236}">
                <a16:creationId xmlns:a16="http://schemas.microsoft.com/office/drawing/2014/main" xmlns="" id="{EACF9A43-5E16-41F1-82E2-77469D7E3D6A}"/>
              </a:ext>
            </a:extLst>
          </p:cNvPr>
          <p:cNvPicPr>
            <a:picLocks noGrp="1" noChangeAspect="1"/>
          </p:cNvPicPr>
          <p:nvPr>
            <p:ph type="pic" sz="quarter" idx="10"/>
          </p:nvPr>
        </p:nvPicPr>
        <p:blipFill rotWithShape="1">
          <a:blip r:embed="rId2">
            <a:alphaModFix amt="50000"/>
          </a:blip>
          <a:srcRect l="13384" r="1728" b="1"/>
          <a:stretch/>
        </p:blipFill>
        <p:spPr>
          <a:xfrm>
            <a:off x="20" y="1"/>
            <a:ext cx="12191980" cy="6857999"/>
          </a:xfrm>
          <a:prstGeom prst="rect">
            <a:avLst/>
          </a:prstGeom>
        </p:spPr>
      </p:pic>
      <p:sp>
        <p:nvSpPr>
          <p:cNvPr id="5" name="Title 4">
            <a:extLst>
              <a:ext uri="{FF2B5EF4-FFF2-40B4-BE49-F238E27FC236}">
                <a16:creationId xmlns:a16="http://schemas.microsoft.com/office/drawing/2014/main" xmlns="" id="{270115D3-F5ED-4220-BDFD-9D87A29F2D4C}"/>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nSpc>
                <a:spcPct val="90000"/>
              </a:lnSpc>
            </a:pPr>
            <a:r>
              <a:rPr lang="en-US" sz="6000" dirty="0">
                <a:solidFill>
                  <a:srgbClr val="FFFFFF"/>
                </a:solidFill>
              </a:rPr>
              <a:t>Ai in surgery</a:t>
            </a:r>
            <a:br>
              <a:rPr lang="en-US" sz="6000" dirty="0">
                <a:solidFill>
                  <a:srgbClr val="FFFFFF"/>
                </a:solidFill>
              </a:rPr>
            </a:br>
            <a:r>
              <a:rPr lang="en-US" sz="6000" dirty="0">
                <a:solidFill>
                  <a:srgbClr val="FFFFFF"/>
                </a:solidFill>
              </a:rPr>
              <a:t>tag a2</a:t>
            </a:r>
          </a:p>
        </p:txBody>
      </p:sp>
    </p:spTree>
    <p:extLst>
      <p:ext uri="{BB962C8B-B14F-4D97-AF65-F5344CB8AC3E}">
        <p14:creationId xmlns:p14="http://schemas.microsoft.com/office/powerpoint/2010/main" val="3337808068"/>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1" name="Rectangle 73">
            <a:extLst>
              <a:ext uri="{FF2B5EF4-FFF2-40B4-BE49-F238E27FC236}">
                <a16:creationId xmlns:a16="http://schemas.microsoft.com/office/drawing/2014/main" xmlns="" id="{A9D6EEA4-51EF-4796-BE5B-F3EB11F23ED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3B3B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Placeholder 14">
            <a:extLst>
              <a:ext uri="{FF2B5EF4-FFF2-40B4-BE49-F238E27FC236}">
                <a16:creationId xmlns:a16="http://schemas.microsoft.com/office/drawing/2014/main" xmlns="" id="{D67D6F18-268F-4677-BF55-4B1B9EE4BF3E}"/>
              </a:ext>
            </a:extLst>
          </p:cNvPr>
          <p:cNvPicPr>
            <a:picLocks noGrp="1" noChangeAspect="1"/>
          </p:cNvPicPr>
          <p:nvPr>
            <p:ph type="pic" sz="quarter" idx="13"/>
          </p:nvPr>
        </p:nvPicPr>
        <p:blipFill rotWithShape="1">
          <a:blip r:embed="rId2">
            <a:alphaModFix amt="25000"/>
          </a:blip>
          <a:srcRect t="10747" b="4983"/>
          <a:stretch/>
        </p:blipFill>
        <p:spPr>
          <a:xfrm>
            <a:off x="20" y="-1"/>
            <a:ext cx="12191980" cy="6858001"/>
          </a:xfrm>
          <a:prstGeom prst="rect">
            <a:avLst/>
          </a:prstGeom>
        </p:spPr>
      </p:pic>
      <p:sp>
        <p:nvSpPr>
          <p:cNvPr id="69" name="Title 68">
            <a:extLst>
              <a:ext uri="{FF2B5EF4-FFF2-40B4-BE49-F238E27FC236}">
                <a16:creationId xmlns:a16="http://schemas.microsoft.com/office/drawing/2014/main" xmlns="" id="{A74CEF14-9F3D-49A7-B904-B4E3A7113A15}"/>
              </a:ext>
            </a:extLst>
          </p:cNvPr>
          <p:cNvSpPr>
            <a:spLocks noGrp="1"/>
          </p:cNvSpPr>
          <p:nvPr>
            <p:ph type="title"/>
          </p:nvPr>
        </p:nvSpPr>
        <p:spPr>
          <a:xfrm>
            <a:off x="838200" y="2140021"/>
            <a:ext cx="6696445" cy="1325563"/>
          </a:xfrm>
        </p:spPr>
        <p:txBody>
          <a:bodyPr vert="horz" lIns="91440" tIns="45720" rIns="91440" bIns="45720" rtlCol="0" anchor="ctr">
            <a:normAutofit/>
          </a:bodyPr>
          <a:lstStyle/>
          <a:p>
            <a:pPr algn="l">
              <a:lnSpc>
                <a:spcPct val="90000"/>
              </a:lnSpc>
            </a:pPr>
            <a:r>
              <a:rPr lang="en-US" dirty="0">
                <a:solidFill>
                  <a:srgbClr val="FFFFFF"/>
                </a:solidFill>
              </a:rPr>
              <a:t>Application and</a:t>
            </a:r>
            <a:br>
              <a:rPr lang="en-US" dirty="0">
                <a:solidFill>
                  <a:srgbClr val="FFFFFF"/>
                </a:solidFill>
              </a:rPr>
            </a:br>
            <a:r>
              <a:rPr lang="en-US" dirty="0">
                <a:solidFill>
                  <a:srgbClr val="FFFFFF"/>
                </a:solidFill>
              </a:rPr>
              <a:t>scope</a:t>
            </a:r>
          </a:p>
        </p:txBody>
      </p:sp>
      <p:sp>
        <p:nvSpPr>
          <p:cNvPr id="24" name="Text Placeholder 23">
            <a:extLst>
              <a:ext uri="{FF2B5EF4-FFF2-40B4-BE49-F238E27FC236}">
                <a16:creationId xmlns:a16="http://schemas.microsoft.com/office/drawing/2014/main" xmlns="" id="{78FE74D7-D9BF-46B2-AB6D-79E819EB9A0F}"/>
              </a:ext>
            </a:extLst>
          </p:cNvPr>
          <p:cNvSpPr>
            <a:spLocks noGrp="1"/>
          </p:cNvSpPr>
          <p:nvPr>
            <p:ph type="body" sz="quarter" idx="14"/>
          </p:nvPr>
        </p:nvSpPr>
        <p:spPr>
          <a:xfrm>
            <a:off x="838200" y="3590600"/>
            <a:ext cx="6696452" cy="2433722"/>
          </a:xfr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solidFill>
                  <a:srgbClr val="FFFFFF"/>
                </a:solidFill>
              </a:rPr>
              <a:t>Computer Augmentation of human performance.</a:t>
            </a:r>
          </a:p>
          <a:p>
            <a:pPr marL="285750" indent="-228600">
              <a:lnSpc>
                <a:spcPct val="90000"/>
              </a:lnSpc>
              <a:spcAft>
                <a:spcPts val="600"/>
              </a:spcAft>
              <a:buFont typeface="Arial" panose="020B0604020202020204" pitchFamily="34" charset="0"/>
              <a:buChar char="•"/>
            </a:pPr>
            <a:r>
              <a:rPr lang="en-US" sz="2000" dirty="0">
                <a:solidFill>
                  <a:srgbClr val="FFFFFF"/>
                </a:solidFill>
              </a:rPr>
              <a:t>I</a:t>
            </a:r>
            <a:r>
              <a:rPr lang="en-US" sz="2000" b="0" i="0" dirty="0">
                <a:solidFill>
                  <a:srgbClr val="FFFFFF"/>
                </a:solidFill>
                <a:effectLst/>
              </a:rPr>
              <a:t>mproved identification of high risk patients.</a:t>
            </a:r>
          </a:p>
          <a:p>
            <a:pPr marL="285750" indent="-228600">
              <a:lnSpc>
                <a:spcPct val="90000"/>
              </a:lnSpc>
              <a:spcAft>
                <a:spcPts val="600"/>
              </a:spcAft>
              <a:buFont typeface="Arial" panose="020B0604020202020204" pitchFamily="34" charset="0"/>
              <a:buChar char="•"/>
            </a:pPr>
            <a:r>
              <a:rPr lang="en-US" sz="2000" b="0" i="0" dirty="0">
                <a:solidFill>
                  <a:srgbClr val="FFFFFF"/>
                </a:solidFill>
                <a:effectLst/>
              </a:rPr>
              <a:t>Automated analysis of all preoperative mobile and clinical data could provide a more patient-specific risk score for operative planning and yield valuable predictors for postoperative care.</a:t>
            </a:r>
          </a:p>
          <a:p>
            <a:pPr marL="285750" indent="-228600">
              <a:lnSpc>
                <a:spcPct val="90000"/>
              </a:lnSpc>
              <a:spcAft>
                <a:spcPts val="600"/>
              </a:spcAft>
              <a:buFont typeface="Arial" panose="020B0604020202020204" pitchFamily="34" charset="0"/>
              <a:buChar char="•"/>
            </a:pPr>
            <a:endParaRPr lang="en-US" sz="2000" b="0" i="0" dirty="0">
              <a:solidFill>
                <a:srgbClr val="FFFFFF"/>
              </a:solidFill>
              <a:effectLst/>
            </a:endParaRPr>
          </a:p>
          <a:p>
            <a:pPr marL="285750" indent="-228600">
              <a:lnSpc>
                <a:spcPct val="90000"/>
              </a:lnSpc>
              <a:spcAft>
                <a:spcPts val="600"/>
              </a:spcAft>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1535750666"/>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fade">
                                      <p:cBhvr>
                                        <p:cTn id="14" dur="500"/>
                                        <p:tgtEl>
                                          <p:spTgt spid="2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fade">
                                      <p:cBhvr>
                                        <p:cTn id="19" dur="500"/>
                                        <p:tgtEl>
                                          <p:spTgt spid="2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4">
                                            <p:txEl>
                                              <p:pRg st="2" end="2"/>
                                            </p:txEl>
                                          </p:spTgt>
                                        </p:tgtEl>
                                        <p:attrNameLst>
                                          <p:attrName>style.visibility</p:attrName>
                                        </p:attrNameLst>
                                      </p:cBhvr>
                                      <p:to>
                                        <p:strVal val="visible"/>
                                      </p:to>
                                    </p:set>
                                    <p:animEffect transition="in" filter="fade">
                                      <p:cBhvr>
                                        <p:cTn id="24" dur="500"/>
                                        <p:tgtEl>
                                          <p:spTgt spid="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2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xmlns="" id="{497CCFB3-16AD-4A27-9046-796F91EFAF5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lnSpc>
                <a:spcPct val="90000"/>
              </a:lnSpc>
            </a:pPr>
            <a:r>
              <a:rPr lang="en-US" sz="3200" kern="1200" dirty="0">
                <a:solidFill>
                  <a:schemeClr val="bg1"/>
                </a:solidFill>
                <a:latin typeface="+mj-lt"/>
                <a:ea typeface="+mj-ea"/>
                <a:cs typeface="+mj-cs"/>
              </a:rPr>
              <a:t>   applications</a:t>
            </a:r>
            <a:endParaRPr lang="en-US" sz="3200" kern="1200" dirty="0">
              <a:ln w="19050">
                <a:solidFill>
                  <a:srgbClr val="155463"/>
                </a:solidFill>
              </a:ln>
              <a:solidFill>
                <a:schemeClr val="bg1"/>
              </a:solidFill>
              <a:latin typeface="+mj-lt"/>
              <a:ea typeface="+mj-ea"/>
              <a:cs typeface="+mj-cs"/>
            </a:endParaRPr>
          </a:p>
        </p:txBody>
      </p:sp>
      <p:pic>
        <p:nvPicPr>
          <p:cNvPr id="1026" name="Picture 2">
            <a:extLst>
              <a:ext uri="{FF2B5EF4-FFF2-40B4-BE49-F238E27FC236}">
                <a16:creationId xmlns:a16="http://schemas.microsoft.com/office/drawing/2014/main" xmlns="" id="{118A6186-2774-49C1-9D28-A42F6FE629E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4753" y="1397709"/>
            <a:ext cx="9537460" cy="490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9221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6">
            <a:extLst>
              <a:ext uri="{FF2B5EF4-FFF2-40B4-BE49-F238E27FC236}">
                <a16:creationId xmlns:a16="http://schemas.microsoft.com/office/drawing/2014/main" xmlns="" id="{6B5E2835-4E47-45B3-9CFE-732FF7B054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Placeholder 31">
            <a:extLst>
              <a:ext uri="{FF2B5EF4-FFF2-40B4-BE49-F238E27FC236}">
                <a16:creationId xmlns:a16="http://schemas.microsoft.com/office/drawing/2014/main" xmlns="" id="{891E6FF4-A9FA-410B-9EF7-893DEF4A9239}"/>
              </a:ext>
            </a:extLst>
          </p:cNvPr>
          <p:cNvPicPr>
            <a:picLocks noGrp="1" noChangeAspect="1"/>
          </p:cNvPicPr>
          <p:nvPr>
            <p:ph type="pic" sz="quarter" idx="13"/>
          </p:nvPr>
        </p:nvPicPr>
        <p:blipFill rotWithShape="1">
          <a:blip r:embed="rId2"/>
          <a:srcRect t="17155" r="-1" b="-1"/>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46" name="Freeform: Shape 38">
            <a:extLst>
              <a:ext uri="{FF2B5EF4-FFF2-40B4-BE49-F238E27FC236}">
                <a16:creationId xmlns:a16="http://schemas.microsoft.com/office/drawing/2014/main" xmlns="" id="{5B45AD5D-AA52-4F7B-9362-576A39AD9E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7" name="Freeform: Shape 40">
            <a:extLst>
              <a:ext uri="{FF2B5EF4-FFF2-40B4-BE49-F238E27FC236}">
                <a16:creationId xmlns:a16="http://schemas.microsoft.com/office/drawing/2014/main" xmlns="" id="{AEDD7960-4866-4399-BEF6-DD1431AB4E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Title 24">
            <a:extLst>
              <a:ext uri="{FF2B5EF4-FFF2-40B4-BE49-F238E27FC236}">
                <a16:creationId xmlns:a16="http://schemas.microsoft.com/office/drawing/2014/main" xmlns="" id="{71B9304F-AE92-4F6B-85E5-32A85A55B53B}"/>
              </a:ext>
            </a:extLst>
          </p:cNvPr>
          <p:cNvSpPr>
            <a:spLocks noGrp="1"/>
          </p:cNvSpPr>
          <p:nvPr>
            <p:ph type="title"/>
          </p:nvPr>
        </p:nvSpPr>
        <p:spPr>
          <a:xfrm>
            <a:off x="371094" y="1161288"/>
            <a:ext cx="3438144" cy="1125728"/>
          </a:xfrm>
        </p:spPr>
        <p:txBody>
          <a:bodyPr vert="horz" lIns="91440" tIns="45720" rIns="91440" bIns="45720" rtlCol="0" anchor="b">
            <a:normAutofit/>
          </a:bodyPr>
          <a:lstStyle/>
          <a:p>
            <a:pPr>
              <a:lnSpc>
                <a:spcPct val="90000"/>
              </a:lnSpc>
            </a:pPr>
            <a:r>
              <a:rPr lang="en-US" sz="2400" b="1" i="0" dirty="0">
                <a:solidFill>
                  <a:schemeClr val="tx1"/>
                </a:solidFill>
                <a:effectLst/>
              </a:rPr>
              <a:t>surgery on soft tissues</a:t>
            </a:r>
            <a:r>
              <a:rPr lang="en-US" sz="2400" b="0" i="0" dirty="0">
                <a:solidFill>
                  <a:schemeClr val="tx1"/>
                </a:solidFill>
                <a:effectLst/>
              </a:rPr>
              <a:t/>
            </a:r>
            <a:br>
              <a:rPr lang="en-US" sz="2400" b="0" i="0" dirty="0">
                <a:solidFill>
                  <a:schemeClr val="tx1"/>
                </a:solidFill>
                <a:effectLst/>
              </a:rPr>
            </a:br>
            <a:endParaRPr lang="en-US" sz="2400" dirty="0">
              <a:solidFill>
                <a:schemeClr val="tx1"/>
              </a:solidFill>
            </a:endParaRPr>
          </a:p>
        </p:txBody>
      </p:sp>
      <p:sp>
        <p:nvSpPr>
          <p:cNvPr id="48" name="Rectangle 42">
            <a:extLst>
              <a:ext uri="{FF2B5EF4-FFF2-40B4-BE49-F238E27FC236}">
                <a16:creationId xmlns:a16="http://schemas.microsoft.com/office/drawing/2014/main" xmlns="" id="{55D4142C-5077-457F-A6AD-3FECFDB396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9" name="Rectangle 44">
            <a:extLst>
              <a:ext uri="{FF2B5EF4-FFF2-40B4-BE49-F238E27FC236}">
                <a16:creationId xmlns:a16="http://schemas.microsoft.com/office/drawing/2014/main" xmlns="" id="{7A5F0580-5EE9-419F-96EE-B6529EF6E7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 name="Text Placeholder 9">
            <a:extLst>
              <a:ext uri="{FF2B5EF4-FFF2-40B4-BE49-F238E27FC236}">
                <a16:creationId xmlns:a16="http://schemas.microsoft.com/office/drawing/2014/main" xmlns="" id="{3B8E3A6F-FAD5-4EAB-A050-6ED2FB78FB2B}"/>
              </a:ext>
            </a:extLst>
          </p:cNvPr>
          <p:cNvSpPr>
            <a:spLocks noGrp="1"/>
          </p:cNvSpPr>
          <p:nvPr>
            <p:ph type="body" sz="quarter" idx="16"/>
          </p:nvPr>
        </p:nvSpPr>
        <p:spPr>
          <a:xfrm>
            <a:off x="371094" y="2718054"/>
            <a:ext cx="3438906" cy="3207258"/>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0" i="0" dirty="0">
                <a:solidFill>
                  <a:schemeClr val="tx1"/>
                </a:solidFill>
                <a:effectLst/>
              </a:rPr>
              <a:t>Surgeons tested STAR against manual surgery, laparoscopy, and robot-assisted surgery for porcine intestinal anastomosis, and found that the supervised autonomous surgery offered by the STAR system was superior.</a:t>
            </a:r>
            <a:r>
              <a:rPr lang="en-US" sz="1700" dirty="0">
                <a:solidFill>
                  <a:schemeClr val="tx1"/>
                </a:solidFill>
              </a:rPr>
              <a:t>​</a:t>
            </a:r>
          </a:p>
        </p:txBody>
      </p:sp>
    </p:spTree>
    <p:extLst>
      <p:ext uri="{BB962C8B-B14F-4D97-AF65-F5344CB8AC3E}">
        <p14:creationId xmlns:p14="http://schemas.microsoft.com/office/powerpoint/2010/main" val="9883650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fade">
                                      <p:cBhvr>
                                        <p:cTn id="1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5" name="Title 84">
            <a:extLst>
              <a:ext uri="{FF2B5EF4-FFF2-40B4-BE49-F238E27FC236}">
                <a16:creationId xmlns:a16="http://schemas.microsoft.com/office/drawing/2014/main" xmlns="" id="{583A8370-72B5-4ECE-B5E0-5B47654B2410}"/>
              </a:ext>
            </a:extLst>
          </p:cNvPr>
          <p:cNvSpPr>
            <a:spLocks noGrp="1"/>
          </p:cNvSpPr>
          <p:nvPr>
            <p:ph type="title"/>
          </p:nvPr>
        </p:nvSpPr>
        <p:spPr>
          <a:xfrm>
            <a:off x="732239" y="187645"/>
            <a:ext cx="10782180" cy="1105917"/>
          </a:xfrm>
        </p:spPr>
        <p:txBody>
          <a:bodyPr/>
          <a:lstStyle/>
          <a:p>
            <a:r>
              <a:rPr lang="en-US" sz="3200" b="1" i="0" dirty="0">
                <a:solidFill>
                  <a:schemeClr val="accent2">
                    <a:lumMod val="50000"/>
                  </a:schemeClr>
                </a:solidFill>
                <a:effectLst/>
                <a:latin typeface="Arial Rounded MT Bold" panose="020F0704030504030204" pitchFamily="34" charset="0"/>
                <a:ea typeface="Cambria" panose="02040503050406030204" pitchFamily="18" charset="0"/>
              </a:rPr>
              <a:t>Supervised autonomous in vivo robotic surgery on soft tissues</a:t>
            </a:r>
          </a:p>
        </p:txBody>
      </p:sp>
      <p:sp>
        <p:nvSpPr>
          <p:cNvPr id="69" name="Text Placeholder 68">
            <a:extLst>
              <a:ext uri="{FF2B5EF4-FFF2-40B4-BE49-F238E27FC236}">
                <a16:creationId xmlns:a16="http://schemas.microsoft.com/office/drawing/2014/main" xmlns="" id="{D5A5B5EE-B963-4A0A-AB3C-8CDDDE24B855}"/>
              </a:ext>
            </a:extLst>
          </p:cNvPr>
          <p:cNvSpPr>
            <a:spLocks noGrp="1"/>
          </p:cNvSpPr>
          <p:nvPr>
            <p:ph type="body" sz="quarter" idx="17"/>
          </p:nvPr>
        </p:nvSpPr>
        <p:spPr>
          <a:xfrm>
            <a:off x="8165689" y="1268187"/>
            <a:ext cx="3294073" cy="2355072"/>
          </a:xfrm>
        </p:spPr>
        <p:txBody>
          <a:bodyPr/>
          <a:lstStyle/>
          <a:p>
            <a:endParaRPr lang="en-IN" sz="1400" b="1" i="0" dirty="0">
              <a:solidFill>
                <a:schemeClr val="bg1"/>
              </a:solidFill>
              <a:effectLst/>
              <a:latin typeface="+mn-lt"/>
            </a:endParaRPr>
          </a:p>
          <a:p>
            <a:endParaRPr lang="en-IN" sz="1400" b="1" dirty="0">
              <a:solidFill>
                <a:schemeClr val="bg1"/>
              </a:solidFill>
              <a:latin typeface="+mn-lt"/>
            </a:endParaRPr>
          </a:p>
          <a:p>
            <a:endParaRPr lang="en-US" dirty="0"/>
          </a:p>
        </p:txBody>
      </p:sp>
      <p:sp>
        <p:nvSpPr>
          <p:cNvPr id="73" name="Text Placeholder 72">
            <a:extLst>
              <a:ext uri="{FF2B5EF4-FFF2-40B4-BE49-F238E27FC236}">
                <a16:creationId xmlns:a16="http://schemas.microsoft.com/office/drawing/2014/main" xmlns="" id="{026DDC61-3AC5-449B-8C25-482F5510466F}"/>
              </a:ext>
            </a:extLst>
          </p:cNvPr>
          <p:cNvSpPr>
            <a:spLocks noGrp="1"/>
          </p:cNvSpPr>
          <p:nvPr>
            <p:ph type="body" sz="quarter" idx="21"/>
          </p:nvPr>
        </p:nvSpPr>
        <p:spPr>
          <a:xfrm>
            <a:off x="5439875" y="3295407"/>
            <a:ext cx="6019887" cy="581530"/>
          </a:xfrm>
        </p:spPr>
        <p:txBody>
          <a:bodyPr/>
          <a:lstStyle/>
          <a:p>
            <a:r>
              <a:rPr lang="en-IN" b="0" i="0" dirty="0">
                <a:solidFill>
                  <a:srgbClr val="00B0F0"/>
                </a:solidFill>
                <a:effectLst/>
                <a:latin typeface="+mn-lt"/>
              </a:rPr>
              <a:t>              </a:t>
            </a:r>
            <a:endParaRPr lang="en-US" dirty="0">
              <a:solidFill>
                <a:srgbClr val="00B0F0"/>
              </a:solidFill>
              <a:latin typeface="+mn-lt"/>
            </a:endParaRPr>
          </a:p>
        </p:txBody>
      </p:sp>
      <p:graphicFrame>
        <p:nvGraphicFramePr>
          <p:cNvPr id="7" name="Diagram 6">
            <a:extLst>
              <a:ext uri="{FF2B5EF4-FFF2-40B4-BE49-F238E27FC236}">
                <a16:creationId xmlns:a16="http://schemas.microsoft.com/office/drawing/2014/main" xmlns="" id="{1D7E9CC9-D387-4ECA-BF77-FA8DE65925F2}"/>
              </a:ext>
            </a:extLst>
          </p:cNvPr>
          <p:cNvGraphicFramePr/>
          <p:nvPr>
            <p:extLst>
              <p:ext uri="{D42A27DB-BD31-4B8C-83A1-F6EECF244321}">
                <p14:modId xmlns:p14="http://schemas.microsoft.com/office/powerpoint/2010/main" val="4123338616"/>
              </p:ext>
            </p:extLst>
          </p:nvPr>
        </p:nvGraphicFramePr>
        <p:xfrm>
          <a:off x="554317" y="2709273"/>
          <a:ext cx="7073526" cy="33031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xmlns="" id="{5EC1E975-0127-4AE8-B461-F83DF437C177}"/>
              </a:ext>
            </a:extLst>
          </p:cNvPr>
          <p:cNvGraphicFramePr/>
          <p:nvPr>
            <p:extLst>
              <p:ext uri="{D42A27DB-BD31-4B8C-83A1-F6EECF244321}">
                <p14:modId xmlns:p14="http://schemas.microsoft.com/office/powerpoint/2010/main" val="2331775412"/>
              </p:ext>
            </p:extLst>
          </p:nvPr>
        </p:nvGraphicFramePr>
        <p:xfrm>
          <a:off x="47508" y="1434353"/>
          <a:ext cx="6658092" cy="432995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5" name="Picture 4">
            <a:extLst>
              <a:ext uri="{FF2B5EF4-FFF2-40B4-BE49-F238E27FC236}">
                <a16:creationId xmlns:a16="http://schemas.microsoft.com/office/drawing/2014/main" xmlns="" id="{9526C5A6-35B7-4946-B6CA-07560ED61C28}"/>
              </a:ext>
            </a:extLst>
          </p:cNvPr>
          <p:cNvPicPr>
            <a:picLocks noChangeAspect="1"/>
          </p:cNvPicPr>
          <p:nvPr/>
        </p:nvPicPr>
        <p:blipFill>
          <a:blip r:embed="rId13"/>
          <a:stretch>
            <a:fillRect/>
          </a:stretch>
        </p:blipFill>
        <p:spPr>
          <a:xfrm>
            <a:off x="7212409" y="1826648"/>
            <a:ext cx="4564276" cy="3204704"/>
          </a:xfrm>
          <a:prstGeom prst="rect">
            <a:avLst/>
          </a:prstGeom>
        </p:spPr>
      </p:pic>
    </p:spTree>
    <p:extLst>
      <p:ext uri="{BB962C8B-B14F-4D97-AF65-F5344CB8AC3E}">
        <p14:creationId xmlns:p14="http://schemas.microsoft.com/office/powerpoint/2010/main" val="10688430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anim calcmode="lin" valueType="num">
                                      <p:cBhvr>
                                        <p:cTn id="8" dur="1000" fill="hold"/>
                                        <p:tgtEl>
                                          <p:spTgt spid="85"/>
                                        </p:tgtEl>
                                        <p:attrNameLst>
                                          <p:attrName>ppt_x</p:attrName>
                                        </p:attrNameLst>
                                      </p:cBhvr>
                                      <p:tavLst>
                                        <p:tav tm="0">
                                          <p:val>
                                            <p:strVal val="#ppt_x"/>
                                          </p:val>
                                        </p:tav>
                                        <p:tav tm="100000">
                                          <p:val>
                                            <p:strVal val="#ppt_x"/>
                                          </p:val>
                                        </p:tav>
                                      </p:tavLst>
                                    </p:anim>
                                    <p:anim calcmode="lin" valueType="num">
                                      <p:cBhvr>
                                        <p:cTn id="9"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5" name="Title 44">
            <a:extLst>
              <a:ext uri="{FF2B5EF4-FFF2-40B4-BE49-F238E27FC236}">
                <a16:creationId xmlns:a16="http://schemas.microsoft.com/office/drawing/2014/main" xmlns="" id="{56DDD3FB-981D-46B3-9DF6-1D5D6429B804}"/>
              </a:ext>
            </a:extLst>
          </p:cNvPr>
          <p:cNvSpPr>
            <a:spLocks noGrp="1"/>
          </p:cNvSpPr>
          <p:nvPr>
            <p:ph type="title"/>
          </p:nvPr>
        </p:nvSpPr>
        <p:spPr>
          <a:xfrm>
            <a:off x="5244699" y="1396289"/>
            <a:ext cx="6387102" cy="1325563"/>
          </a:xfrm>
        </p:spPr>
        <p:txBody>
          <a:bodyPr vert="horz" lIns="91440" tIns="45720" rIns="91440" bIns="45720" rtlCol="0" anchor="ctr">
            <a:normAutofit/>
          </a:bodyPr>
          <a:lstStyle/>
          <a:p>
            <a:pPr>
              <a:lnSpc>
                <a:spcPct val="90000"/>
              </a:lnSpc>
            </a:pPr>
            <a:r>
              <a:rPr lang="en-US" sz="3700" b="1" i="0" dirty="0">
                <a:solidFill>
                  <a:schemeClr val="accent2">
                    <a:lumMod val="50000"/>
                  </a:schemeClr>
                </a:solidFill>
                <a:effectLst/>
              </a:rPr>
              <a:t>autonomous suturing algorithm</a:t>
            </a:r>
            <a:endParaRPr lang="en-US" sz="3700" b="1" dirty="0">
              <a:solidFill>
                <a:schemeClr val="accent2">
                  <a:lumMod val="50000"/>
                </a:schemeClr>
              </a:solidFill>
            </a:endParaRPr>
          </a:p>
        </p:txBody>
      </p:sp>
      <p:sp>
        <p:nvSpPr>
          <p:cNvPr id="64" name="Freeform: Shape 49">
            <a:extLst>
              <a:ext uri="{FF2B5EF4-FFF2-40B4-BE49-F238E27FC236}">
                <a16:creationId xmlns:a16="http://schemas.microsoft.com/office/drawing/2014/main" xmlns="" id="{2C6A2225-94AF-4BC4-98F4-77746E7B10A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3"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Freeform: Shape 51">
            <a:extLst>
              <a:ext uri="{FF2B5EF4-FFF2-40B4-BE49-F238E27FC236}">
                <a16:creationId xmlns:a16="http://schemas.microsoft.com/office/drawing/2014/main" xmlns="" id="{46EA0402-5843-4D53-BF9C-BE720581206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1"/>
            <a:ext cx="4502173" cy="344821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xmlns="" id="{F2363E2E-FE20-49A9-9483-779C72DEC79D}"/>
              </a:ext>
            </a:extLst>
          </p:cNvPr>
          <p:cNvPicPr>
            <a:picLocks noChangeAspect="1"/>
          </p:cNvPicPr>
          <p:nvPr/>
        </p:nvPicPr>
        <p:blipFill>
          <a:blip r:embed="rId3"/>
          <a:stretch>
            <a:fillRect/>
          </a:stretch>
        </p:blipFill>
        <p:spPr>
          <a:xfrm>
            <a:off x="844567" y="744619"/>
            <a:ext cx="2578608" cy="1592290"/>
          </a:xfrm>
          <a:prstGeom prst="rect">
            <a:avLst/>
          </a:prstGeom>
        </p:spPr>
      </p:pic>
      <p:sp>
        <p:nvSpPr>
          <p:cNvPr id="66" name="Freeform: Shape 53">
            <a:extLst>
              <a:ext uri="{FF2B5EF4-FFF2-40B4-BE49-F238E27FC236}">
                <a16:creationId xmlns:a16="http://schemas.microsoft.com/office/drawing/2014/main" xmlns="" id="{648F5915-2CE1-4F74-88C5-D4366893D2D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Freeform: Shape 55">
            <a:extLst>
              <a:ext uri="{FF2B5EF4-FFF2-40B4-BE49-F238E27FC236}">
                <a16:creationId xmlns:a16="http://schemas.microsoft.com/office/drawing/2014/main" xmlns="" id="{91B43EC4-7D6F-44CA-82DD-103883D2366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4082142"/>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xmlns="" id="{074838DB-9863-44A7-9E0D-40547283835B}"/>
              </a:ext>
            </a:extLst>
          </p:cNvPr>
          <p:cNvPicPr>
            <a:picLocks noChangeAspect="1"/>
          </p:cNvPicPr>
          <p:nvPr/>
        </p:nvPicPr>
        <p:blipFill>
          <a:blip r:embed="rId4"/>
          <a:stretch>
            <a:fillRect/>
          </a:stretch>
        </p:blipFill>
        <p:spPr>
          <a:xfrm>
            <a:off x="324686" y="5358989"/>
            <a:ext cx="2395728" cy="664814"/>
          </a:xfrm>
          <a:prstGeom prst="rect">
            <a:avLst/>
          </a:prstGeom>
        </p:spPr>
      </p:pic>
      <p:graphicFrame>
        <p:nvGraphicFramePr>
          <p:cNvPr id="3" name="Diagram 2">
            <a:extLst>
              <a:ext uri="{FF2B5EF4-FFF2-40B4-BE49-F238E27FC236}">
                <a16:creationId xmlns:a16="http://schemas.microsoft.com/office/drawing/2014/main" xmlns="" id="{3F3B0B3C-A195-4FE5-B59C-0659B2F060BF}"/>
              </a:ext>
            </a:extLst>
          </p:cNvPr>
          <p:cNvGraphicFramePr/>
          <p:nvPr>
            <p:extLst>
              <p:ext uri="{D42A27DB-BD31-4B8C-83A1-F6EECF244321}">
                <p14:modId xmlns:p14="http://schemas.microsoft.com/office/powerpoint/2010/main" val="722001720"/>
              </p:ext>
            </p:extLst>
          </p:nvPr>
        </p:nvGraphicFramePr>
        <p:xfrm>
          <a:off x="4666895" y="2721852"/>
          <a:ext cx="6964905" cy="33318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19313981"/>
      </p:ext>
    </p:extLst>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Graphic spid="3"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5">
            <a:extLst>
              <a:ext uri="{FF2B5EF4-FFF2-40B4-BE49-F238E27FC236}">
                <a16:creationId xmlns:a16="http://schemas.microsoft.com/office/drawing/2014/main" xmlns="" id="{F13C74B1-5B17-4795-BED0-7140497B44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30">
            <a:extLst>
              <a:ext uri="{FF2B5EF4-FFF2-40B4-BE49-F238E27FC236}">
                <a16:creationId xmlns:a16="http://schemas.microsoft.com/office/drawing/2014/main" xmlns="" id="{BA3B1DAF-0A47-4D59-9DC4-7431D66560EF}"/>
              </a:ext>
            </a:extLst>
          </p:cNvPr>
          <p:cNvSpPr>
            <a:spLocks noGrp="1"/>
          </p:cNvSpPr>
          <p:nvPr>
            <p:ph type="title"/>
          </p:nvPr>
        </p:nvSpPr>
        <p:spPr>
          <a:xfrm>
            <a:off x="640080" y="325369"/>
            <a:ext cx="4368602" cy="1956841"/>
          </a:xfrm>
        </p:spPr>
        <p:txBody>
          <a:bodyPr vert="horz" lIns="91440" tIns="45720" rIns="91440" bIns="45720" rtlCol="0" anchor="b">
            <a:normAutofit/>
          </a:bodyPr>
          <a:lstStyle/>
          <a:p>
            <a:pPr>
              <a:lnSpc>
                <a:spcPct val="90000"/>
              </a:lnSpc>
            </a:pPr>
            <a:r>
              <a:rPr lang="en-US" sz="4600" dirty="0">
                <a:solidFill>
                  <a:schemeClr val="tx1"/>
                </a:solidFill>
              </a:rPr>
              <a:t>conclusion</a:t>
            </a:r>
          </a:p>
        </p:txBody>
      </p:sp>
      <p:sp>
        <p:nvSpPr>
          <p:cNvPr id="37" name="sketchy line">
            <a:extLst>
              <a:ext uri="{FF2B5EF4-FFF2-40B4-BE49-F238E27FC236}">
                <a16:creationId xmlns:a16="http://schemas.microsoft.com/office/drawing/2014/main" xmlns="" id="{D4974D33-8DC5-464E-8C6D-BE58F0669C1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23">
            <a:extLst>
              <a:ext uri="{FF2B5EF4-FFF2-40B4-BE49-F238E27FC236}">
                <a16:creationId xmlns:a16="http://schemas.microsoft.com/office/drawing/2014/main" xmlns="" id="{DFA678B9-627C-49D9-B624-2E3548C96F03}"/>
              </a:ext>
            </a:extLst>
          </p:cNvPr>
          <p:cNvSpPr>
            <a:spLocks noGrp="1"/>
          </p:cNvSpPr>
          <p:nvPr>
            <p:ph type="body" sz="quarter" idx="16"/>
          </p:nvPr>
        </p:nvSpPr>
        <p:spPr>
          <a:xfrm>
            <a:off x="640080" y="2872899"/>
            <a:ext cx="4243589" cy="3320668"/>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200" b="1" i="0" dirty="0">
                <a:solidFill>
                  <a:schemeClr val="tx1"/>
                </a:solidFill>
                <a:effectLst/>
              </a:rPr>
              <a:t>These results demonstrate the potential for autonomous robots to improve the efficacy, consistency, functional outcome, and accessibility of surgical techniques.</a:t>
            </a:r>
            <a:endParaRPr lang="en-US" sz="2200" b="1" dirty="0">
              <a:solidFill>
                <a:schemeClr val="tx1"/>
              </a:solidFill>
            </a:endParaRPr>
          </a:p>
        </p:txBody>
      </p:sp>
      <p:pic>
        <p:nvPicPr>
          <p:cNvPr id="26" name="Picture Placeholder 25" descr="A doctor talking to a patient">
            <a:extLst>
              <a:ext uri="{FF2B5EF4-FFF2-40B4-BE49-F238E27FC236}">
                <a16:creationId xmlns:a16="http://schemas.microsoft.com/office/drawing/2014/main" xmlns="" id="{7FE1AC9B-A57B-4353-8973-F920411751FA}"/>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48809" r="756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840554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Effect transition="in" filter="fade">
                                      <p:cBhvr>
                                        <p:cTn id="1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Text Placeholder 159">
            <a:extLst>
              <a:ext uri="{FF2B5EF4-FFF2-40B4-BE49-F238E27FC236}">
                <a16:creationId xmlns:a16="http://schemas.microsoft.com/office/drawing/2014/main" xmlns="" id="{494105F6-F94F-433A-BC1D-B4F5A9AFEEA9}"/>
              </a:ext>
            </a:extLst>
          </p:cNvPr>
          <p:cNvSpPr>
            <a:spLocks noGrp="1"/>
          </p:cNvSpPr>
          <p:nvPr>
            <p:ph type="body" sz="quarter" idx="16"/>
          </p:nvPr>
        </p:nvSpPr>
        <p:spPr>
          <a:xfrm>
            <a:off x="9210675" y="2579352"/>
            <a:ext cx="2381250" cy="1423068"/>
          </a:xfrm>
        </p:spPr>
        <p:txBody>
          <a:bodyPr/>
          <a:lstStyle/>
          <a:p>
            <a:r>
              <a:rPr lang="en-US" sz="3200" dirty="0"/>
              <a:t>Thank You</a:t>
            </a:r>
          </a:p>
        </p:txBody>
      </p:sp>
    </p:spTree>
    <p:extLst>
      <p:ext uri="{BB962C8B-B14F-4D97-AF65-F5344CB8AC3E}">
        <p14:creationId xmlns:p14="http://schemas.microsoft.com/office/powerpoint/2010/main" val="15019148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animEffect transition="in" filter="fade">
                                      <p:cBhvr>
                                        <p:cTn id="7" dur="1000"/>
                                        <p:tgtEl>
                                          <p:spTgt spid="160">
                                            <p:txEl>
                                              <p:pRg st="0" end="0"/>
                                            </p:txEl>
                                          </p:spTgt>
                                        </p:tgtEl>
                                      </p:cBhvr>
                                    </p:animEffect>
                                    <p:anim calcmode="lin" valueType="num">
                                      <p:cBhvr>
                                        <p:cTn id="8" dur="1000" fill="hold"/>
                                        <p:tgtEl>
                                          <p:spTgt spid="16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 grpId="0" build="p"/>
    </p:bldLst>
  </p:timing>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064F8B-46A2-4F22-9203-449568FB5893}">
  <ds:schemaRefs>
    <ds:schemaRef ds:uri="http://schemas.microsoft.com/sharepoint/v3/contenttype/forms"/>
  </ds:schemaRefs>
</ds:datastoreItem>
</file>

<file path=customXml/itemProps2.xml><?xml version="1.0" encoding="utf-8"?>
<ds:datastoreItem xmlns:ds="http://schemas.openxmlformats.org/officeDocument/2006/customXml" ds:itemID="{33F4F0A7-9599-4FE3-A548-853A09CF0244}">
  <ds:schemaRefs>
    <ds:schemaRef ds:uri="http://schemas.microsoft.com/office/2006/documentManagement/types"/>
    <ds:schemaRef ds:uri="http://schemas.microsoft.com/office/2006/metadata/properties"/>
    <ds:schemaRef ds:uri="http://purl.org/dc/elements/1.1/"/>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230e9df3-be65-4c73-a93b-d1236ebd677e"/>
    <ds:schemaRef ds:uri="71af3243-3dd4-4a8d-8c0d-dd76da1f02a5"/>
    <ds:schemaRef ds:uri="http://schemas.microsoft.com/sharepoint/v3"/>
    <ds:schemaRef ds:uri="http://www.w3.org/XML/1998/namespace"/>
  </ds:schemaRefs>
</ds:datastoreItem>
</file>

<file path=customXml/itemProps3.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TM02900688[[fn=Facet]]</Template>
  <TotalTime>491</TotalTime>
  <Words>300</Words>
  <Application>Microsoft Office PowerPoint</Application>
  <PresentationFormat>Custom</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Ai in surgery tag a2</vt:lpstr>
      <vt:lpstr>Application and scope</vt:lpstr>
      <vt:lpstr>   applications</vt:lpstr>
      <vt:lpstr>surgery on soft tissues </vt:lpstr>
      <vt:lpstr>Supervised autonomous in vivo robotic surgery on soft tissues</vt:lpstr>
      <vt:lpstr>autonomous suturing algorithm</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surgery</dc:title>
  <dc:creator>Rohit</dc:creator>
  <cp:lastModifiedBy>user</cp:lastModifiedBy>
  <cp:revision>92</cp:revision>
  <dcterms:created xsi:type="dcterms:W3CDTF">2021-10-28T05:36:01Z</dcterms:created>
  <dcterms:modified xsi:type="dcterms:W3CDTF">2021-12-12T05:09:53Z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