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9" r:id="rId4"/>
    <p:sldId id="258" r:id="rId5"/>
    <p:sldId id="260" r:id="rId6"/>
    <p:sldId id="262" r:id="rId7"/>
    <p:sldId id="263" r:id="rId8"/>
    <p:sldId id="269"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3222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1465006"/>
            <a:ext cx="7850188" cy="432619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sz="4000" dirty="0">
                <a:solidFill>
                  <a:schemeClr val="lt1"/>
                </a:solidFill>
                <a:latin typeface="Times New Roman"/>
                <a:ea typeface="Times New Roman"/>
                <a:cs typeface="Times New Roman"/>
                <a:sym typeface="Times New Roman"/>
              </a:rPr>
              <a:t>		Airbnb Data Analysis</a:t>
            </a:r>
            <a:endParaRPr sz="4000" dirty="0">
              <a:solidFill>
                <a:schemeClr val="lt1"/>
              </a:solidFill>
              <a:latin typeface="Times New Roman"/>
              <a:ea typeface="Times New Roman"/>
              <a:cs typeface="Times New Roman"/>
              <a:sym typeface="Times New Roman"/>
            </a:endParaRPr>
          </a:p>
        </p:txBody>
      </p:sp>
      <p:pic>
        <p:nvPicPr>
          <p:cNvPr id="2" name="image1.png">
            <a:extLst>
              <a:ext uri="{FF2B5EF4-FFF2-40B4-BE49-F238E27FC236}">
                <a16:creationId xmlns:a16="http://schemas.microsoft.com/office/drawing/2014/main" id="{8CBB07AA-A4EC-EBC7-2F80-395844EC86C4}"/>
              </a:ext>
            </a:extLst>
          </p:cNvPr>
          <p:cNvPicPr>
            <a:picLocks noChangeAspect="1"/>
          </p:cNvPicPr>
          <p:nvPr/>
        </p:nvPicPr>
        <p:blipFill>
          <a:blip r:embed="rId3" cstate="print"/>
          <a:stretch>
            <a:fillRect/>
          </a:stretch>
        </p:blipFill>
        <p:spPr>
          <a:xfrm>
            <a:off x="3305581" y="3625888"/>
            <a:ext cx="2958605" cy="785403"/>
          </a:xfrm>
          <a:prstGeom prst="rect">
            <a:avLst/>
          </a:prstGeom>
        </p:spPr>
      </p:pic>
      <p:pic>
        <p:nvPicPr>
          <p:cNvPr id="1026" name="Picture 2" descr="The New Airbnb Logo: Learning from the Controversy">
            <a:extLst>
              <a:ext uri="{FF2B5EF4-FFF2-40B4-BE49-F238E27FC236}">
                <a16:creationId xmlns:a16="http://schemas.microsoft.com/office/drawing/2014/main" id="{38CDB7BC-E7C5-2722-8E0C-9206BAB98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096" y="2338452"/>
            <a:ext cx="3073082" cy="11449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fontScale="85000" lnSpcReduction="20000"/>
          </a:bodyPr>
          <a:lstStyle/>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 have successfully completed the data analysis of the Airbnb dataset.</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 this project we started with importing various libraries required for data analysis, </a:t>
            </a:r>
            <a:r>
              <a:rPr lang="en-US" b="1"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visualisation</a:t>
            </a:r>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for plotting the map using the latitude and longitude .We then read the data set from the csv file into pandas data frame.</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 then carried out the initial investigation of the data set followed by automated exploratory data analysis using pandas profiling library.</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Then we performed data cleaning and preparation of the data set and obtained a clean data set without the missing values and null values.</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After this we performed the exploratory data analysis.</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 this we identified the Top 10 earners as well as the bottom 10 earners.</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 then obtained the top locations with the highest number of bookings.</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 then analyzed price with respect to the location and the neighborhood name with respect to the average price.</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 then analyzed the relationship between quality and price, price and amenities and price versus location. ### We then found out the number of properties with respect to the room type and the neighborhood price by room type.</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 also found the top 5 neighborhoods with maximum booking.</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All these findings were also plotted graphically using various charts to properly visualize the data and to draw insights more conveniently.</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 then plotted the latitude and the longitude coordinates of all the 18723 Airbnb properties.</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last we obtained a conclusive report using the D Tale library.</a:t>
            </a:r>
          </a:p>
        </p:txBody>
      </p:sp>
      <p:sp>
        <p:nvSpPr>
          <p:cNvPr id="2" name="TextBox 1">
            <a:extLst>
              <a:ext uri="{FF2B5EF4-FFF2-40B4-BE49-F238E27FC236}">
                <a16:creationId xmlns:a16="http://schemas.microsoft.com/office/drawing/2014/main" id="{CE27640A-23A4-3E03-7AC0-D4B0B6054BC2}"/>
              </a:ext>
            </a:extLst>
          </p:cNvPr>
          <p:cNvSpPr txBox="1"/>
          <p:nvPr/>
        </p:nvSpPr>
        <p:spPr>
          <a:xfrm>
            <a:off x="4041058" y="196645"/>
            <a:ext cx="2585884" cy="369332"/>
          </a:xfrm>
          <a:prstGeom prst="rect">
            <a:avLst/>
          </a:prstGeom>
          <a:noFill/>
        </p:spPr>
        <p:txBody>
          <a:bodyPr wrap="square" rtlCol="0">
            <a:spAutoFit/>
          </a:bodyPr>
          <a:lstStyle/>
          <a:p>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Conclusions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1" y="685799"/>
            <a:ext cx="10554059" cy="5773995"/>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dirty="0"/>
              <a:t>			</a:t>
            </a:r>
            <a:r>
              <a:rPr lang="en-IN" b="1" i="0" dirty="0">
                <a:solidFill>
                  <a:schemeClr val="bg1"/>
                </a:solidFill>
                <a:effectLst/>
                <a:latin typeface="Söhne"/>
              </a:rPr>
              <a:t>Introduction</a:t>
            </a: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algn="just">
              <a:lnSpc>
                <a:spcPct val="107000"/>
              </a:lnSpc>
            </a:pPr>
            <a:r>
              <a:rPr lang="en-US" sz="1800" dirty="0">
                <a:solidFill>
                  <a:schemeClr val="bg1"/>
                </a:solidFill>
                <a:effectLst/>
                <a:latin typeface="Arial MT"/>
                <a:ea typeface="Arial MT"/>
                <a:cs typeface="Arial MT"/>
              </a:rPr>
              <a:t>The Airbnb Data Analysis Project aims to explore and analyze a dataset from Airbnb, a popular online marketplace for short-term rentals. The project focuses on gaining insights and understanding various aspects of the Airbnb ecosystem, such as pricing trends, property types, geographic patterns, and other property related characteristics.</a:t>
            </a:r>
            <a:endParaRPr lang="en-IN" sz="1800" dirty="0">
              <a:solidFill>
                <a:schemeClr val="bg1"/>
              </a:solidFill>
              <a:effectLst/>
              <a:latin typeface="Arial MT"/>
              <a:ea typeface="Arial MT"/>
              <a:cs typeface="Arial MT"/>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IN" b="0" i="0" dirty="0">
                <a:solidFill>
                  <a:schemeClr val="bg1"/>
                </a:solidFill>
                <a:effectLst/>
                <a:latin typeface="Söhne"/>
              </a:rPr>
              <a:t>Market Insights</a:t>
            </a:r>
          </a:p>
          <a:p>
            <a:pPr marL="742950" lvl="1" indent="-285750" algn="l" rtl="0">
              <a:spcBef>
                <a:spcPts val="960"/>
              </a:spcBef>
              <a:spcAft>
                <a:spcPts val="0"/>
              </a:spcAft>
              <a:buSzPts val="1440"/>
              <a:buFont typeface="Noto Sans Symbols"/>
              <a:buChar char="⮚"/>
            </a:pPr>
            <a:r>
              <a:rPr lang="en-IN" b="0" i="0" dirty="0">
                <a:solidFill>
                  <a:schemeClr val="bg1"/>
                </a:solidFill>
                <a:effectLst/>
                <a:latin typeface="Söhne"/>
              </a:rPr>
              <a:t>Pricing Optimization</a:t>
            </a:r>
            <a:r>
              <a:rPr lang="en-US" dirty="0">
                <a:solidFill>
                  <a:schemeClr val="bg1"/>
                </a:solidFill>
                <a:latin typeface="Times New Roman"/>
                <a:ea typeface="Times New Roman"/>
                <a:cs typeface="Times New Roman"/>
                <a:sym typeface="Times New Roman"/>
              </a:rPr>
              <a:t>.</a:t>
            </a:r>
            <a:endParaRPr dirty="0">
              <a:solidFill>
                <a:schemeClr val="bg1"/>
              </a:solidFill>
            </a:endParaRPr>
          </a:p>
          <a:p>
            <a:pPr marL="742950" lvl="1" indent="-285750" algn="l" rtl="0">
              <a:spcBef>
                <a:spcPts val="960"/>
              </a:spcBef>
              <a:spcAft>
                <a:spcPts val="0"/>
              </a:spcAft>
              <a:buSzPts val="1440"/>
              <a:buFont typeface="Noto Sans Symbols"/>
              <a:buChar char="⮚"/>
            </a:pPr>
            <a:r>
              <a:rPr lang="en-IN" b="0" i="0" dirty="0">
                <a:solidFill>
                  <a:schemeClr val="bg1"/>
                </a:solidFill>
                <a:effectLst/>
                <a:latin typeface="Söhne"/>
              </a:rPr>
              <a:t>Business Strategy Development</a:t>
            </a:r>
            <a:r>
              <a:rPr lang="en-US" dirty="0">
                <a:solidFill>
                  <a:schemeClr val="bg1"/>
                </a:solidFill>
                <a:latin typeface="Times New Roman"/>
                <a:ea typeface="Times New Roman"/>
                <a:cs typeface="Times New Roman"/>
                <a:sym typeface="Times New Roman"/>
              </a:rPr>
              <a:t>.</a:t>
            </a:r>
            <a:endParaRPr dirty="0">
              <a:solidFill>
                <a:schemeClr val="bg1"/>
              </a:solidFill>
            </a:endParaRPr>
          </a:p>
          <a:p>
            <a:pPr marL="742950" lvl="1" indent="-285750" algn="l" rtl="0">
              <a:spcBef>
                <a:spcPts val="960"/>
              </a:spcBef>
              <a:spcAft>
                <a:spcPts val="0"/>
              </a:spcAft>
              <a:buSzPts val="1440"/>
              <a:buFont typeface="Noto Sans Symbols"/>
              <a:buChar char="⮚"/>
            </a:pPr>
            <a:r>
              <a:rPr lang="en-IN" b="0" i="0" dirty="0">
                <a:solidFill>
                  <a:schemeClr val="bg1"/>
                </a:solidFill>
                <a:effectLst/>
                <a:latin typeface="Söhne"/>
              </a:rPr>
              <a:t>Data-Driven Decision Making</a:t>
            </a:r>
            <a:endParaRPr lang="en-US" b="0" i="0" dirty="0">
              <a:solidFill>
                <a:schemeClr val="bg1"/>
              </a:solidFill>
              <a:effectLst/>
              <a:latin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IN" b="0" i="0" dirty="0">
                <a:solidFill>
                  <a:schemeClr val="bg1"/>
                </a:solidFill>
                <a:effectLst/>
                <a:latin typeface="Söhne"/>
              </a:rPr>
              <a:t>Competitive Advantage</a:t>
            </a:r>
            <a:endParaRPr dirty="0">
              <a:solidFill>
                <a:schemeClr val="bg1"/>
              </a:solidFill>
            </a:endParaRPr>
          </a:p>
          <a:p>
            <a:pPr marL="0" lvl="0" indent="0" algn="l" rtl="0">
              <a:spcBef>
                <a:spcPts val="1000"/>
              </a:spcBef>
              <a:spcAft>
                <a:spcPts val="0"/>
              </a:spcAft>
              <a:buSzPts val="1600"/>
              <a:buNone/>
            </a:pPr>
            <a:r>
              <a:rPr lang="en-IN" sz="2200" dirty="0">
                <a:solidFill>
                  <a:schemeClr val="lt1"/>
                </a:solidFill>
                <a:latin typeface="Times New Roman"/>
                <a:cs typeface="Times New Roman"/>
              </a:rPr>
              <a:t>Dataset:</a:t>
            </a:r>
          </a:p>
          <a:p>
            <a:pPr marL="0" lvl="0" indent="0" algn="l" rtl="0">
              <a:spcBef>
                <a:spcPts val="1000"/>
              </a:spcBef>
              <a:spcAft>
                <a:spcPts val="0"/>
              </a:spcAft>
              <a:buSzPts val="1600"/>
              <a:buNone/>
            </a:pPr>
            <a:r>
              <a:rPr lang="en-IN" sz="1600" dirty="0">
                <a:solidFill>
                  <a:schemeClr val="lt1"/>
                </a:solidFill>
                <a:latin typeface="Times New Roman"/>
                <a:cs typeface="Times New Roman"/>
              </a:rPr>
              <a:t>The dataset was taken from: </a:t>
            </a:r>
            <a:r>
              <a:rPr lang="en-IN" sz="1600" b="1" dirty="0">
                <a:solidFill>
                  <a:schemeClr val="lt1"/>
                </a:solidFill>
                <a:latin typeface="Times New Roman"/>
                <a:cs typeface="Times New Roman"/>
              </a:rPr>
              <a:t>https://drive.google.com/drive/folders/1ANkgtAT0Pdp2r86IxFKv9vKYmnsYjJDO?usp=sharing </a:t>
            </a:r>
            <a:r>
              <a:rPr lang="en-IN" sz="1600" dirty="0">
                <a:solidFill>
                  <a:schemeClr val="lt1"/>
                </a:solidFill>
                <a:latin typeface="Times New Roman"/>
                <a:cs typeface="Times New Roman"/>
              </a:rPr>
              <a:t>and the name of the file is </a:t>
            </a:r>
            <a:r>
              <a:rPr lang="en-IN" sz="1600" b="1" dirty="0">
                <a:solidFill>
                  <a:schemeClr val="lt1"/>
                </a:solidFill>
                <a:latin typeface="Times New Roman"/>
                <a:cs typeface="Times New Roman"/>
              </a:rPr>
              <a:t>airbnb prices.csv</a:t>
            </a: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1356852" y="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a:extLst>
              <a:ext uri="{FF2B5EF4-FFF2-40B4-BE49-F238E27FC236}">
                <a16:creationId xmlns:a16="http://schemas.microsoft.com/office/drawing/2014/main" id="{DD842336-12BA-3ABF-241D-1C91C3291537}"/>
              </a:ext>
            </a:extLst>
          </p:cNvPr>
          <p:cNvPicPr>
            <a:picLocks noChangeAspect="1"/>
          </p:cNvPicPr>
          <p:nvPr/>
        </p:nvPicPr>
        <p:blipFill>
          <a:blip r:embed="rId3"/>
          <a:stretch>
            <a:fillRect/>
          </a:stretch>
        </p:blipFill>
        <p:spPr>
          <a:xfrm>
            <a:off x="1150374" y="1029385"/>
            <a:ext cx="9753600" cy="5486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IN" sz="1600" dirty="0">
                <a:solidFill>
                  <a:schemeClr val="bg1"/>
                </a:solidFill>
              </a:rPr>
              <a:t>The data was collected from airbnb prices.csv file into a pandas data frame using </a:t>
            </a:r>
            <a:r>
              <a:rPr lang="en-IN" sz="1600" dirty="0" err="1">
                <a:solidFill>
                  <a:schemeClr val="bg1"/>
                </a:solidFill>
              </a:rPr>
              <a:t>jupyter</a:t>
            </a:r>
            <a:r>
              <a:rPr lang="en-IN" sz="1600" dirty="0">
                <a:solidFill>
                  <a:schemeClr val="bg1"/>
                </a:solidFill>
              </a:rPr>
              <a:t> notebook interface. The data consists of:</a:t>
            </a:r>
            <a:endParaRPr sz="1600" dirty="0">
              <a:solidFill>
                <a:schemeClr val="bg1"/>
              </a:solidFill>
            </a:endParaRPr>
          </a:p>
          <a:p>
            <a:pPr marL="742950" lvl="1" indent="-285750" algn="l" rtl="0">
              <a:spcBef>
                <a:spcPts val="960"/>
              </a:spcBef>
              <a:spcAft>
                <a:spcPts val="0"/>
              </a:spcAft>
              <a:buSzPts val="1440"/>
              <a:buFont typeface="Noto Sans Symbols"/>
              <a:buChar char="⮚"/>
            </a:pPr>
            <a:r>
              <a:rPr lang="en-IN" dirty="0">
                <a:solidFill>
                  <a:schemeClr val="lt1"/>
                </a:solidFill>
                <a:latin typeface="Times New Roman"/>
                <a:ea typeface="Times New Roman"/>
                <a:cs typeface="Times New Roman"/>
                <a:sym typeface="Times New Roman"/>
              </a:rPr>
              <a:t>Number of rows:18723</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20</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r>
              <a:rPr lang="en-US" dirty="0" err="1">
                <a:solidFill>
                  <a:schemeClr val="lt1"/>
                </a:solidFill>
                <a:latin typeface="Times New Roman"/>
                <a:ea typeface="Times New Roman"/>
                <a:cs typeface="Times New Roman"/>
                <a:sym typeface="Times New Roman"/>
              </a:rPr>
              <a:t>room_id</a:t>
            </a:r>
            <a:r>
              <a:rPr lang="en-US" dirty="0">
                <a:solidFill>
                  <a:schemeClr val="lt1"/>
                </a:solidFill>
                <a:latin typeface="Times New Roman"/>
                <a:ea typeface="Times New Roman"/>
                <a:cs typeface="Times New Roman"/>
                <a:sym typeface="Times New Roman"/>
              </a:rPr>
              <a:t>', '</a:t>
            </a:r>
            <a:r>
              <a:rPr lang="en-US" dirty="0" err="1">
                <a:solidFill>
                  <a:schemeClr val="lt1"/>
                </a:solidFill>
                <a:latin typeface="Times New Roman"/>
                <a:ea typeface="Times New Roman"/>
                <a:cs typeface="Times New Roman"/>
                <a:sym typeface="Times New Roman"/>
              </a:rPr>
              <a:t>survey_id</a:t>
            </a:r>
            <a:r>
              <a:rPr lang="en-US" dirty="0">
                <a:solidFill>
                  <a:schemeClr val="lt1"/>
                </a:solidFill>
                <a:latin typeface="Times New Roman"/>
                <a:ea typeface="Times New Roman"/>
                <a:cs typeface="Times New Roman"/>
                <a:sym typeface="Times New Roman"/>
              </a:rPr>
              <a:t>', '</a:t>
            </a:r>
            <a:r>
              <a:rPr lang="en-US" dirty="0" err="1">
                <a:solidFill>
                  <a:schemeClr val="lt1"/>
                </a:solidFill>
                <a:latin typeface="Times New Roman"/>
                <a:ea typeface="Times New Roman"/>
                <a:cs typeface="Times New Roman"/>
                <a:sym typeface="Times New Roman"/>
              </a:rPr>
              <a:t>host_id</a:t>
            </a:r>
            <a:r>
              <a:rPr lang="en-US" dirty="0">
                <a:solidFill>
                  <a:schemeClr val="lt1"/>
                </a:solidFill>
                <a:latin typeface="Times New Roman"/>
                <a:ea typeface="Times New Roman"/>
                <a:cs typeface="Times New Roman"/>
                <a:sym typeface="Times New Roman"/>
              </a:rPr>
              <a:t>', '</a:t>
            </a:r>
            <a:r>
              <a:rPr lang="en-US" dirty="0" err="1">
                <a:solidFill>
                  <a:schemeClr val="lt1"/>
                </a:solidFill>
                <a:latin typeface="Times New Roman"/>
                <a:ea typeface="Times New Roman"/>
                <a:cs typeface="Times New Roman"/>
                <a:sym typeface="Times New Roman"/>
              </a:rPr>
              <a:t>room_type</a:t>
            </a:r>
            <a:r>
              <a:rPr lang="en-US" dirty="0">
                <a:solidFill>
                  <a:schemeClr val="lt1"/>
                </a:solidFill>
                <a:latin typeface="Times New Roman"/>
                <a:ea typeface="Times New Roman"/>
                <a:cs typeface="Times New Roman"/>
                <a:sym typeface="Times New Roman"/>
              </a:rPr>
              <a:t>', 'country', 'city’, 'borough', 'neighborhood', 'reviews', '</a:t>
            </a:r>
            <a:r>
              <a:rPr lang="en-US" dirty="0" err="1">
                <a:solidFill>
                  <a:schemeClr val="lt1"/>
                </a:solidFill>
                <a:latin typeface="Times New Roman"/>
                <a:ea typeface="Times New Roman"/>
                <a:cs typeface="Times New Roman"/>
                <a:sym typeface="Times New Roman"/>
              </a:rPr>
              <a:t>overall_satisfaction</a:t>
            </a:r>
            <a:r>
              <a:rPr lang="en-US" dirty="0">
                <a:solidFill>
                  <a:schemeClr val="lt1"/>
                </a:solidFill>
                <a:latin typeface="Times New Roman"/>
                <a:ea typeface="Times New Roman"/>
                <a:cs typeface="Times New Roman"/>
                <a:sym typeface="Times New Roman"/>
              </a:rPr>
              <a:t>', 'accommodates', 'bedrooms', 'bathrooms', 'price', '</a:t>
            </a:r>
            <a:r>
              <a:rPr lang="en-US" dirty="0" err="1">
                <a:solidFill>
                  <a:schemeClr val="lt1"/>
                </a:solidFill>
                <a:latin typeface="Times New Roman"/>
                <a:ea typeface="Times New Roman"/>
                <a:cs typeface="Times New Roman"/>
                <a:sym typeface="Times New Roman"/>
              </a:rPr>
              <a:t>minstay</a:t>
            </a:r>
            <a:r>
              <a:rPr lang="en-US" dirty="0">
                <a:solidFill>
                  <a:schemeClr val="lt1"/>
                </a:solidFill>
                <a:latin typeface="Times New Roman"/>
                <a:ea typeface="Times New Roman"/>
                <a:cs typeface="Times New Roman"/>
                <a:sym typeface="Times New Roman"/>
              </a:rPr>
              <a:t>', 'name’, '</a:t>
            </a:r>
            <a:r>
              <a:rPr lang="en-US" dirty="0" err="1">
                <a:solidFill>
                  <a:schemeClr val="lt1"/>
                </a:solidFill>
                <a:latin typeface="Times New Roman"/>
                <a:ea typeface="Times New Roman"/>
                <a:cs typeface="Times New Roman"/>
                <a:sym typeface="Times New Roman"/>
              </a:rPr>
              <a:t>last_modified</a:t>
            </a:r>
            <a:r>
              <a:rPr lang="en-US" dirty="0">
                <a:solidFill>
                  <a:schemeClr val="lt1"/>
                </a:solidFill>
                <a:latin typeface="Times New Roman"/>
                <a:ea typeface="Times New Roman"/>
                <a:cs typeface="Times New Roman"/>
                <a:sym typeface="Times New Roman"/>
              </a:rPr>
              <a:t>', 'latitude', 'longitude', 'location’.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 float64(9), int64(5), object(6)</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8F7BBE17-B7A0-43CB-7E5B-C763A478583A}"/>
              </a:ext>
            </a:extLst>
          </p:cNvPr>
          <p:cNvSpPr txBox="1"/>
          <p:nvPr/>
        </p:nvSpPr>
        <p:spPr>
          <a:xfrm>
            <a:off x="4031226" y="334297"/>
            <a:ext cx="2644877" cy="369332"/>
          </a:xfrm>
          <a:prstGeom prst="rect">
            <a:avLst/>
          </a:prstGeom>
          <a:noFill/>
        </p:spPr>
        <p:txBody>
          <a:bodyPr wrap="square" rtlCol="0">
            <a:spAutoFit/>
          </a:bodyPr>
          <a:lstStyle/>
          <a:p>
            <a:r>
              <a:rPr lang="en-IN" sz="1800" b="1" dirty="0">
                <a:solidFill>
                  <a:schemeClr val="bg1"/>
                </a:solidFill>
              </a:rPr>
              <a:t>Data Collection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342900" indent="-342900">
              <a:spcBef>
                <a:spcPts val="0"/>
              </a:spcBef>
              <a:buSzPts val="1760"/>
            </a:pPr>
            <a:r>
              <a:rPr lang="en-IN" dirty="0">
                <a:solidFill>
                  <a:schemeClr val="lt1"/>
                </a:solidFill>
                <a:latin typeface="Times New Roman"/>
                <a:ea typeface="Times New Roman"/>
                <a:cs typeface="Times New Roman"/>
                <a:sym typeface="Times New Roman"/>
              </a:rPr>
              <a:t>The airbnb prices.csv dataset consists of </a:t>
            </a:r>
            <a:r>
              <a:rPr lang="en-US" dirty="0">
                <a:solidFill>
                  <a:schemeClr val="lt1"/>
                </a:solidFill>
                <a:latin typeface="Times New Roman"/>
                <a:cs typeface="Times New Roman"/>
              </a:rPr>
              <a:t>missing values in the columns country, borough, bathrooms, </a:t>
            </a:r>
            <a:r>
              <a:rPr lang="en-US" dirty="0" err="1">
                <a:solidFill>
                  <a:schemeClr val="lt1"/>
                </a:solidFill>
                <a:latin typeface="Times New Roman"/>
                <a:cs typeface="Times New Roman"/>
              </a:rPr>
              <a:t>minstays</a:t>
            </a:r>
            <a:r>
              <a:rPr lang="en-US" dirty="0">
                <a:solidFill>
                  <a:schemeClr val="lt1"/>
                </a:solidFill>
                <a:latin typeface="Times New Roman"/>
                <a:cs typeface="Times New Roman"/>
              </a:rPr>
              <a:t> and name.</a:t>
            </a:r>
          </a:p>
          <a:p>
            <a:pPr marL="342900" indent="-342900">
              <a:spcBef>
                <a:spcPts val="0"/>
              </a:spcBef>
              <a:buSzPts val="1760"/>
            </a:pPr>
            <a:endParaRPr lang="en-US" dirty="0">
              <a:solidFill>
                <a:schemeClr val="lt1"/>
              </a:solidFill>
              <a:latin typeface="Times New Roman"/>
              <a:cs typeface="Times New Roman"/>
            </a:endParaRPr>
          </a:p>
          <a:p>
            <a:pPr marL="342900" indent="-342900">
              <a:spcBef>
                <a:spcPts val="0"/>
              </a:spcBef>
              <a:buSzPts val="1760"/>
            </a:pPr>
            <a:r>
              <a:rPr lang="en-US" dirty="0">
                <a:solidFill>
                  <a:schemeClr val="lt1"/>
                </a:solidFill>
                <a:latin typeface="Times New Roman"/>
                <a:cs typeface="Times New Roman"/>
              </a:rPr>
              <a:t>We have filled the null values with appropriate values which helps us to carry on further analysis without dropping any of the feature of the dataset and without affecting other features.</a:t>
            </a:r>
          </a:p>
          <a:p>
            <a:pPr marL="342900" indent="-342900">
              <a:spcBef>
                <a:spcPts val="0"/>
              </a:spcBef>
              <a:buSzPts val="1760"/>
            </a:pPr>
            <a:endParaRPr lang="en-US" dirty="0">
              <a:solidFill>
                <a:schemeClr val="lt1"/>
              </a:solidFill>
              <a:latin typeface="Times New Roman"/>
              <a:cs typeface="Times New Roman"/>
            </a:endParaRPr>
          </a:p>
          <a:p>
            <a:pPr marL="342900" indent="-342900">
              <a:spcBef>
                <a:spcPts val="0"/>
              </a:spcBef>
              <a:buSzPts val="1760"/>
            </a:pPr>
            <a:r>
              <a:rPr lang="en-US" dirty="0">
                <a:solidFill>
                  <a:schemeClr val="lt1"/>
                </a:solidFill>
                <a:latin typeface="Times New Roman"/>
                <a:cs typeface="Times New Roman"/>
              </a:rPr>
              <a:t>To do this </a:t>
            </a:r>
            <a:r>
              <a:rPr lang="en-US" dirty="0" err="1">
                <a:solidFill>
                  <a:schemeClr val="lt1"/>
                </a:solidFill>
                <a:latin typeface="Times New Roman"/>
                <a:cs typeface="Times New Roman"/>
              </a:rPr>
              <a:t>fillna</a:t>
            </a:r>
            <a:r>
              <a:rPr lang="en-US" dirty="0">
                <a:solidFill>
                  <a:schemeClr val="lt1"/>
                </a:solidFill>
                <a:latin typeface="Times New Roman"/>
                <a:cs typeface="Times New Roman"/>
              </a:rPr>
              <a:t>() method of pandas was used to fill in appropriate values wherever necessary.</a:t>
            </a:r>
          </a:p>
          <a:p>
            <a:pPr marL="342900" indent="-342900">
              <a:spcBef>
                <a:spcPts val="0"/>
              </a:spcBef>
              <a:buSzPts val="1760"/>
            </a:pPr>
            <a:endParaRPr lang="en-US" dirty="0">
              <a:solidFill>
                <a:schemeClr val="lt1"/>
              </a:solidFill>
              <a:latin typeface="Times New Roman"/>
              <a:cs typeface="Times New Roman"/>
            </a:endParaRPr>
          </a:p>
          <a:p>
            <a:pPr marL="342900" indent="-342900">
              <a:spcBef>
                <a:spcPts val="0"/>
              </a:spcBef>
              <a:buSzPts val="1760"/>
            </a:pPr>
            <a:r>
              <a:rPr lang="en-US" dirty="0">
                <a:solidFill>
                  <a:schemeClr val="lt1"/>
                </a:solidFill>
                <a:latin typeface="Times New Roman"/>
                <a:cs typeface="Times New Roman"/>
              </a:rPr>
              <a:t>Due to this data cleaning process we have now obtained a clean dataset which can be further used to perform EDA.</a:t>
            </a:r>
          </a:p>
          <a:p>
            <a:pPr marL="342900" indent="-342900">
              <a:spcBef>
                <a:spcPts val="0"/>
              </a:spcBef>
              <a:buSzPts val="1760"/>
            </a:pPr>
            <a:endParaRPr lang="en-US" dirty="0">
              <a:solidFill>
                <a:schemeClr val="lt1"/>
              </a:solidFill>
              <a:latin typeface="Times New Roman"/>
              <a:cs typeface="Times New Roman"/>
            </a:endParaRPr>
          </a:p>
          <a:p>
            <a:pPr marL="0" indent="0">
              <a:spcBef>
                <a:spcPts val="0"/>
              </a:spcBef>
              <a:buSzPts val="1760"/>
              <a:buNone/>
            </a:pPr>
            <a:endParaRPr lang="en-US" dirty="0">
              <a:solidFill>
                <a:schemeClr val="lt1"/>
              </a:solidFill>
              <a:latin typeface="Times New Roman"/>
              <a:cs typeface="Times New Roman"/>
            </a:endParaRPr>
          </a:p>
          <a:p>
            <a:pPr marL="0" indent="0">
              <a:spcBef>
                <a:spcPts val="0"/>
              </a:spcBef>
              <a:buSzPts val="1760"/>
              <a:buNone/>
            </a:pPr>
            <a:endParaRPr lang="en-US" dirty="0">
              <a:solidFill>
                <a:schemeClr val="lt1"/>
              </a:solidFill>
              <a:latin typeface="Times New Roman"/>
              <a:cs typeface="Times New Roman"/>
            </a:endParaRPr>
          </a:p>
          <a:p>
            <a:pPr marL="0" indent="0">
              <a:spcBef>
                <a:spcPts val="0"/>
              </a:spcBef>
              <a:buSzPts val="1760"/>
              <a:buNone/>
            </a:pPr>
            <a:endParaRPr lang="en-US" dirty="0">
              <a:solidFill>
                <a:schemeClr val="lt1"/>
              </a:solidFill>
              <a:latin typeface="Times New Roman"/>
              <a:cs typeface="Times New Roman"/>
            </a:endParaRPr>
          </a:p>
        </p:txBody>
      </p:sp>
      <p:sp>
        <p:nvSpPr>
          <p:cNvPr id="2" name="TextBox 1">
            <a:extLst>
              <a:ext uri="{FF2B5EF4-FFF2-40B4-BE49-F238E27FC236}">
                <a16:creationId xmlns:a16="http://schemas.microsoft.com/office/drawing/2014/main" id="{C272F23F-AC5D-0885-0CE0-B850F44F374B}"/>
              </a:ext>
            </a:extLst>
          </p:cNvPr>
          <p:cNvSpPr txBox="1"/>
          <p:nvPr/>
        </p:nvSpPr>
        <p:spPr>
          <a:xfrm>
            <a:off x="4257368" y="412955"/>
            <a:ext cx="2261419" cy="369332"/>
          </a:xfrm>
          <a:prstGeom prst="rect">
            <a:avLst/>
          </a:prstGeom>
          <a:noFill/>
        </p:spPr>
        <p:txBody>
          <a:bodyPr wrap="square" rtlCol="0">
            <a:spAutoFit/>
          </a:bodyPr>
          <a:lstStyle/>
          <a:p>
            <a:r>
              <a:rPr lang="en-IN" sz="1800" b="1" dirty="0">
                <a:solidFill>
                  <a:schemeClr val="bg1"/>
                </a:solidFill>
              </a:rPr>
              <a:t>Data cleaning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indent="-457200">
              <a:spcBef>
                <a:spcPts val="0"/>
              </a:spcBef>
              <a:buSzPts val="1760"/>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We have performed </a:t>
            </a:r>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Exploratory Data Analysis (EDA) on the clean dataset.</a:t>
            </a:r>
          </a:p>
          <a:p>
            <a:pPr indent="-457200">
              <a:spcBef>
                <a:spcPts val="0"/>
              </a:spcBef>
              <a:buSzPts val="1760"/>
            </a:pP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indent="-457200">
              <a:spcBef>
                <a:spcPts val="0"/>
              </a:spcBef>
              <a:buSzPts val="1760"/>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In this we have taken steps to find out answers to the questions given in the problem statement which are as follows:</a:t>
            </a:r>
          </a:p>
          <a:p>
            <a:pPr indent="-457200">
              <a:spcBef>
                <a:spcPts val="0"/>
              </a:spcBef>
              <a:buSzPts val="1760"/>
            </a:pP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indent="-457200">
              <a:spcBef>
                <a:spcPts val="0"/>
              </a:spcBef>
              <a:buSzPts val="1760"/>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Regarding the Host</a:t>
            </a:r>
          </a:p>
          <a:p>
            <a:pPr marL="285750" indent="-285750">
              <a:spcBef>
                <a:spcPts val="0"/>
              </a:spcBef>
              <a:buSzPts val="1760"/>
              <a:buFont typeface="Arial" panose="020B0604020202020204" pitchFamily="34" charset="0"/>
              <a:buChar char="•"/>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Who are top earners</a:t>
            </a:r>
          </a:p>
          <a:p>
            <a:pPr marL="285750" indent="-285750">
              <a:spcBef>
                <a:spcPts val="0"/>
              </a:spcBef>
              <a:buSzPts val="1760"/>
              <a:buFont typeface="Arial" panose="020B0604020202020204" pitchFamily="34" charset="0"/>
              <a:buChar char="•"/>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Is there any relationship between monthly earning and prices</a:t>
            </a:r>
          </a:p>
          <a:p>
            <a:pPr marL="0" indent="0">
              <a:spcBef>
                <a:spcPts val="0"/>
              </a:spcBef>
              <a:buSzPts val="1760"/>
              <a:buNone/>
            </a:pP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indent="-457200">
              <a:spcBef>
                <a:spcPts val="0"/>
              </a:spcBef>
              <a:buSzPts val="1760"/>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Regarding the Neighborhood</a:t>
            </a:r>
          </a:p>
          <a:p>
            <a:pPr marL="285750" indent="-285750">
              <a:spcBef>
                <a:spcPts val="0"/>
              </a:spcBef>
              <a:buSzPts val="1760"/>
              <a:buFont typeface="Arial" panose="020B0604020202020204" pitchFamily="34" charset="0"/>
              <a:buChar char="•"/>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Any particular location getting maximum number of bookings</a:t>
            </a:r>
          </a:p>
          <a:p>
            <a:pPr marL="285750" indent="-285750">
              <a:spcBef>
                <a:spcPts val="0"/>
              </a:spcBef>
              <a:buSzPts val="1760"/>
              <a:buFont typeface="Arial" panose="020B0604020202020204" pitchFamily="34" charset="0"/>
              <a:buChar char="•"/>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Price relation with respect to location</a:t>
            </a:r>
          </a:p>
          <a:p>
            <a:pPr marL="0" indent="0">
              <a:spcBef>
                <a:spcPts val="0"/>
              </a:spcBef>
              <a:buSzPts val="1760"/>
              <a:buNone/>
            </a:pP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indent="-457200">
              <a:spcBef>
                <a:spcPts val="0"/>
              </a:spcBef>
              <a:buSzPts val="1760"/>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Regarding the reviews</a:t>
            </a:r>
          </a:p>
          <a:p>
            <a:pPr marL="285750" indent="-285750">
              <a:spcBef>
                <a:spcPts val="0"/>
              </a:spcBef>
              <a:buSzPts val="1760"/>
              <a:buFont typeface="Arial" panose="020B0604020202020204" pitchFamily="34" charset="0"/>
              <a:buChar char="•"/>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Relationship between Quality and Price</a:t>
            </a:r>
          </a:p>
          <a:p>
            <a:pPr marL="0" indent="0">
              <a:spcBef>
                <a:spcPts val="0"/>
              </a:spcBef>
              <a:buSzPts val="1760"/>
              <a:buNone/>
            </a:pP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indent="-457200">
              <a:spcBef>
                <a:spcPts val="0"/>
              </a:spcBef>
              <a:buSzPts val="1760"/>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Regarding Price</a:t>
            </a:r>
          </a:p>
          <a:p>
            <a:pPr marL="285750" indent="-285750">
              <a:spcBef>
                <a:spcPts val="0"/>
              </a:spcBef>
              <a:buSzPts val="1760"/>
              <a:buFont typeface="Arial" panose="020B0604020202020204" pitchFamily="34" charset="0"/>
              <a:buChar char="•"/>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Price vs amenities</a:t>
            </a:r>
          </a:p>
          <a:p>
            <a:pPr marL="285750" indent="-285750">
              <a:spcBef>
                <a:spcPts val="0"/>
              </a:spcBef>
              <a:buSzPts val="1760"/>
              <a:buFont typeface="Arial" panose="020B0604020202020204" pitchFamily="34" charset="0"/>
              <a:buChar char="•"/>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Price vs location</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C5FAEBE-520C-D842-5AF5-FA50D7D6B1F0}"/>
              </a:ext>
            </a:extLst>
          </p:cNvPr>
          <p:cNvSpPr txBox="1"/>
          <p:nvPr/>
        </p:nvSpPr>
        <p:spPr>
          <a:xfrm>
            <a:off x="4503174" y="324465"/>
            <a:ext cx="3500284" cy="369332"/>
          </a:xfrm>
          <a:prstGeom prst="rect">
            <a:avLst/>
          </a:prstGeom>
          <a:noFill/>
        </p:spPr>
        <p:txBody>
          <a:bodyPr wrap="square" rtlCol="0">
            <a:spAutoFit/>
          </a:bodyPr>
          <a:lstStyle/>
          <a:p>
            <a:r>
              <a:rPr lang="en-IN" sz="1800" i="0" dirty="0">
                <a:solidFill>
                  <a:schemeClr val="bg1"/>
                </a:solidFill>
                <a:effectLst/>
                <a:latin typeface="+mj-lt"/>
              </a:rPr>
              <a:t>Exploratory Data Analysis (EDA)</a:t>
            </a:r>
            <a:endParaRPr lang="en-IN" sz="1800" dirty="0">
              <a:solidFill>
                <a:schemeClr val="bg1"/>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fontScale="92500" lnSpcReduction="10000"/>
          </a:bodyPr>
          <a:lstStyle/>
          <a:p>
            <a:pPr marL="742950" lvl="1" indent="-285750">
              <a:spcBef>
                <a:spcPts val="0"/>
              </a:spcBef>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The top 5 earners are:-</a:t>
            </a:r>
          </a:p>
          <a:p>
            <a:pPr marL="457200" lvl="1" indent="0" algn="l" rtl="0">
              <a:spcBef>
                <a:spcPts val="0"/>
              </a:spcBef>
              <a:spcAft>
                <a:spcPts val="0"/>
              </a:spcAft>
              <a:buSzPts val="1440"/>
              <a:buNone/>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IN"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Zonnige</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woonboot,centraal</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en</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rustig</a:t>
            </a: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457200" lvl="1" indent="0" algn="l" rtl="0">
              <a:spcBef>
                <a:spcPts val="0"/>
              </a:spcBef>
              <a:spcAft>
                <a:spcPts val="0"/>
              </a:spcAft>
              <a:buSzPts val="1440"/>
              <a:buNone/>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2. One public bedroom</a:t>
            </a:r>
          </a:p>
          <a:p>
            <a:pPr marL="457200" lvl="1" indent="0" algn="l" rtl="0">
              <a:spcBef>
                <a:spcPts val="0"/>
              </a:spcBef>
              <a:spcAft>
                <a:spcPts val="0"/>
              </a:spcAft>
              <a:buSzPts val="1440"/>
              <a:buNone/>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IN"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AmsterdamBase</a:t>
            </a: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457200" lvl="1" indent="0" algn="l" rtl="0">
              <a:spcBef>
                <a:spcPts val="0"/>
              </a:spcBef>
              <a:spcAft>
                <a:spcPts val="0"/>
              </a:spcAft>
              <a:buSzPts val="1440"/>
              <a:buNone/>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4. Welkom in </a:t>
            </a:r>
            <a:r>
              <a:rPr lang="en-IN"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noordzijde</a:t>
            </a: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457200" lvl="1" indent="0" algn="l" rtl="0">
              <a:spcBef>
                <a:spcPts val="0"/>
              </a:spcBef>
              <a:spcAft>
                <a:spcPts val="0"/>
              </a:spcAft>
              <a:buSzPts val="1440"/>
              <a:buNone/>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5. Ultra luxe dreamboat</a:t>
            </a:r>
          </a:p>
          <a:p>
            <a:pPr marL="457200" lvl="1" indent="0" algn="l" rtl="0">
              <a:spcBef>
                <a:spcPts val="0"/>
              </a:spcBef>
              <a:spcAft>
                <a:spcPts val="0"/>
              </a:spcAft>
              <a:buSzPts val="1440"/>
              <a:buNone/>
            </a:pP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742950" lvl="1" indent="-285750">
              <a:spcBef>
                <a:spcPts val="0"/>
              </a:spcBef>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the bottom 5 earners are:-</a:t>
            </a:r>
          </a:p>
          <a:p>
            <a:pPr marL="457200" lvl="1" indent="0">
              <a:spcBef>
                <a:spcPts val="0"/>
              </a:spcBef>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Kattenoppas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gezocht</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2. Relax 9 hours!</a:t>
            </a:r>
          </a:p>
          <a:p>
            <a:pPr marL="457200" lvl="1" indent="0">
              <a:spcBef>
                <a:spcPts val="0"/>
              </a:spcBef>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3. Nice room in de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Pijp</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4. Cozy Studio</a:t>
            </a:r>
          </a:p>
          <a:p>
            <a:pPr marL="457200" lvl="1" indent="0">
              <a:spcBef>
                <a:spcPts val="0"/>
              </a:spcBef>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5. Minimalist White Room</a:t>
            </a:r>
          </a:p>
          <a:p>
            <a:pPr marL="457200" lvl="1" indent="0">
              <a:spcBef>
                <a:spcPts val="0"/>
              </a:spcBef>
              <a:buNone/>
            </a:pP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742950" lvl="1" indent="-285750">
              <a:spcBef>
                <a:spcPts val="0"/>
              </a:spcBef>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top 5 locations with highest number of bookings are:-</a:t>
            </a:r>
          </a:p>
          <a:p>
            <a:pPr marL="457200" lvl="1" indent="0">
              <a:spcBef>
                <a:spcPts val="0"/>
              </a:spcBef>
              <a:buNone/>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1. 0101000020E6100000DAFE9595268513402C82FFAD642F4A40 532 The Backroom - Central private appt</a:t>
            </a:r>
          </a:p>
          <a:p>
            <a:pPr marL="457200" lvl="1" indent="0">
              <a:spcBef>
                <a:spcPts val="0"/>
              </a:spcBef>
              <a:buNone/>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2. 0101000020E6100000AA46AF06286D134077BB5E9A222E4A40 465 Cozy Studio 1 - Perfect for Couple!</a:t>
            </a:r>
          </a:p>
          <a:p>
            <a:pPr marL="457200" lvl="1" indent="0">
              <a:spcBef>
                <a:spcPts val="0"/>
              </a:spcBef>
              <a:buNone/>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3. 0101000020E6100000AE11C138B8941340AEB8382A372F4A40 463 Rebel (Private Room)</a:t>
            </a:r>
          </a:p>
          <a:p>
            <a:pPr marL="457200" lvl="1" indent="0">
              <a:spcBef>
                <a:spcPts val="0"/>
              </a:spcBef>
              <a:buNone/>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4. 0101000020E61000009D9FE238F06A1340478D093197304A40 452 </a:t>
            </a:r>
            <a:r>
              <a:rPr lang="en-IN"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Independant</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 studio with balcony and </a:t>
            </a:r>
            <a:r>
              <a:rPr lang="en-IN"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WiFi</a:t>
            </a: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5. 0101000020E6100000965E9B8D959813405DA96741282F4A40 447 Amsterdam Houseboat 'Centre’</a:t>
            </a:r>
          </a:p>
          <a:p>
            <a:pPr marL="742950" lvl="1" indent="-285750">
              <a:spcBef>
                <a:spcPts val="0"/>
              </a:spcBef>
            </a:pP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CB58D73-0594-2EE3-F02A-16D6A60CFF52}"/>
              </a:ext>
            </a:extLst>
          </p:cNvPr>
          <p:cNvSpPr txBox="1"/>
          <p:nvPr/>
        </p:nvSpPr>
        <p:spPr>
          <a:xfrm>
            <a:off x="3175819" y="245806"/>
            <a:ext cx="3667433" cy="369332"/>
          </a:xfrm>
          <a:prstGeom prst="rect">
            <a:avLst/>
          </a:prstGeom>
          <a:noFill/>
        </p:spPr>
        <p:txBody>
          <a:bodyPr wrap="square" rtlCol="0">
            <a:spAutoFit/>
          </a:bodyPr>
          <a:lstStyle/>
          <a:p>
            <a:r>
              <a:rPr lang="en-IN" sz="18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Insights and Findings</a:t>
            </a:r>
            <a:endPar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742335" y="615137"/>
            <a:ext cx="8534400" cy="6070797"/>
          </a:xfrm>
          <a:prstGeom prst="rect">
            <a:avLst/>
          </a:prstGeom>
          <a:noFill/>
          <a:ln>
            <a:noFill/>
          </a:ln>
        </p:spPr>
        <p:txBody>
          <a:bodyPr spcFirstLastPara="1" wrap="square" lIns="91425" tIns="45700" rIns="91425" bIns="45700" anchor="ctr" anchorCtr="0">
            <a:normAutofit/>
          </a:bodyPr>
          <a:lstStyle/>
          <a:p>
            <a:pPr algn="l"/>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Any Airbnb property having price above € 2000 are having Overall satisfaction or Quality as 0 i.e. they are not offering the quality of services according to their high price. On the other hand majority of properties under € 2000 are having Overall satisfaction or Quality either 3 or above or 0 i.e. customers may get good Quality service which is in accordance with the price and there is a probability of getting very low quality also.</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Most of the properties are distributed within the price range of € 0 to € 1000 irrespective of the people they accommodate and the rest in the range of € 1000 to € 2000 irrespective of the people they accommodate. Only 2 properties in Amsterdam are significant outliers in which one accommodates 2 people and it's price is € 6000 and the other accommodates 16 people and it's price is € 3770</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De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Baarsjes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 Oud West and Centrum West generate the most revenue and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Westpoort</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generates the least revenue</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Out of all the properties, 80% of the room types are Entire home/apt, 19.7% are Private room and 0.336% are shared room</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From the above graph we can compare prices across each of the room types among various neighborhoods and select the lowest price in the neighborhood which is closest to the place of visit.</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From the above graph we can see that De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Baarsjes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 Oud West neighborhood gets the max no. of bookings i.e. 3289 bookings</a:t>
            </a:r>
          </a:p>
          <a:p>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CB58D73-0594-2EE3-F02A-16D6A60CFF52}"/>
              </a:ext>
            </a:extLst>
          </p:cNvPr>
          <p:cNvSpPr txBox="1"/>
          <p:nvPr/>
        </p:nvSpPr>
        <p:spPr>
          <a:xfrm>
            <a:off x="3175819" y="245806"/>
            <a:ext cx="3667433" cy="369332"/>
          </a:xfrm>
          <a:prstGeom prst="rect">
            <a:avLst/>
          </a:prstGeom>
          <a:noFill/>
        </p:spPr>
        <p:txBody>
          <a:bodyPr wrap="square" rtlCol="0">
            <a:spAutoFit/>
          </a:bodyPr>
          <a:lstStyle/>
          <a:p>
            <a:r>
              <a:rPr lang="en-IN" sz="18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Insights and Findings</a:t>
            </a:r>
            <a:endPar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919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757085"/>
            <a:ext cx="8534400" cy="2910348"/>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558800" indent="-457200">
              <a:spcBef>
                <a:spcPts val="1000"/>
              </a:spcBef>
              <a:buSzPts val="1600"/>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We have used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charts, graphs, maps, and other visual elements to represent and convey the insights gathered from the data, visually.</a:t>
            </a:r>
          </a:p>
          <a:p>
            <a:pPr marL="101600" indent="0">
              <a:spcBef>
                <a:spcPts val="1000"/>
              </a:spcBef>
              <a:buSzPts val="1600"/>
              <a:buNone/>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558800" indent="-457200">
              <a:spcBef>
                <a:spcPts val="1000"/>
              </a:spcBef>
              <a:buSzPts val="1600"/>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We have used bar charts, pie charts, scatter plots, folium maps etc. wherever appropriate to convey the information effectively.</a:t>
            </a:r>
            <a:endParaRPr dirty="0">
              <a:solidFill>
                <a:schemeClr val="lt1"/>
              </a:solidFill>
            </a:endParaRPr>
          </a:p>
        </p:txBody>
      </p:sp>
      <p:sp>
        <p:nvSpPr>
          <p:cNvPr id="2" name="TextBox 1">
            <a:extLst>
              <a:ext uri="{FF2B5EF4-FFF2-40B4-BE49-F238E27FC236}">
                <a16:creationId xmlns:a16="http://schemas.microsoft.com/office/drawing/2014/main" id="{09196581-5EE2-FA96-7AAA-C1B689C2C0C8}"/>
              </a:ext>
            </a:extLst>
          </p:cNvPr>
          <p:cNvSpPr txBox="1"/>
          <p:nvPr/>
        </p:nvSpPr>
        <p:spPr>
          <a:xfrm>
            <a:off x="3696929" y="206477"/>
            <a:ext cx="3224981" cy="369332"/>
          </a:xfrm>
          <a:prstGeom prst="rect">
            <a:avLst/>
          </a:prstGeom>
          <a:noFill/>
        </p:spPr>
        <p:txBody>
          <a:bodyPr wrap="square" rtlCol="0">
            <a:spAutoFit/>
          </a:bodyPr>
          <a:lstStyle/>
          <a:p>
            <a:r>
              <a:rPr lang="en-IN" sz="18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 Visualization</a:t>
            </a:r>
            <a:endPar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1125</Words>
  <Application>Microsoft Office PowerPoint</Application>
  <PresentationFormat>Widescreen</PresentationFormat>
  <Paragraphs>98</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Century Gothic</vt:lpstr>
      <vt:lpstr>Arial MT</vt:lpstr>
      <vt:lpstr>Times New Roman</vt:lpstr>
      <vt:lpstr>Söhne</vt:lpstr>
      <vt:lpstr>Noto Sans Symbols</vt:lpstr>
      <vt:lpstr>Arial</vt:lpstr>
      <vt:lpstr>Calibri</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Anugrah Samson Mohan</cp:lastModifiedBy>
  <cp:revision>3</cp:revision>
  <dcterms:created xsi:type="dcterms:W3CDTF">2021-06-19T13:01:53Z</dcterms:created>
  <dcterms:modified xsi:type="dcterms:W3CDTF">2023-06-20T20:36:39Z</dcterms:modified>
</cp:coreProperties>
</file>