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4.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7"/>
  </p:notesMasterIdLst>
  <p:handoutMasterIdLst>
    <p:handoutMasterId r:id="rId18"/>
  </p:handoutMasterIdLst>
  <p:sldIdLst>
    <p:sldId id="256" r:id="rId5"/>
    <p:sldId id="264" r:id="rId6"/>
    <p:sldId id="257" r:id="rId7"/>
    <p:sldId id="265" r:id="rId8"/>
    <p:sldId id="269" r:id="rId9"/>
    <p:sldId id="268" r:id="rId10"/>
    <p:sldId id="270" r:id="rId11"/>
    <p:sldId id="271" r:id="rId12"/>
    <p:sldId id="261" r:id="rId13"/>
    <p:sldId id="262" r:id="rId14"/>
    <p:sldId id="263"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WANI  KAIRA" initials="AK" lastIdx="2" clrIdx="0">
    <p:extLst>
      <p:ext uri="{19B8F6BF-5375-455C-9EA6-DF929625EA0E}">
        <p15:presenceInfo xmlns:p15="http://schemas.microsoft.com/office/powerpoint/2012/main" userId="S-1-5-21-2409517843-654933252-1792616691-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dirty="0">
              <a:solidFill>
                <a:schemeClr val="bg2">
                  <a:lumMod val="50000"/>
                </a:schemeClr>
              </a:solidFill>
              <a:effectLst/>
              <a:latin typeface="Times New Roman" panose="02020603050405020304" pitchFamily="18" charset="0"/>
              <a:ea typeface="Times New Roman" panose="02020603050405020304" pitchFamily="18" charset="0"/>
            </a:rPr>
            <a:t>C++ programming language was developed in 1980 by Bjarne Stroustrup at bell laboratories of AT&amp;T (American Telephone &amp; Telegraph), located in U.S.A. Bjarne Stroustrup is known as the founder of C++ language.</a:t>
          </a:r>
          <a:endParaRPr lang="en-U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dirty="0">
              <a:solidFill>
                <a:schemeClr val="bg2">
                  <a:lumMod val="50000"/>
                </a:schemeClr>
              </a:solidFill>
              <a:effectLst/>
              <a:latin typeface="Times New Roman" panose="02020603050405020304" pitchFamily="18" charset="0"/>
              <a:ea typeface="Times New Roman" panose="02020603050405020304" pitchFamily="18" charset="0"/>
            </a:rPr>
            <a:t>It was develop for adding a feature of OOP (Object Oriented Programming) in C without significantly changing the C component.</a:t>
          </a:r>
          <a:endParaRPr lang="en-US"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dirty="0">
              <a:solidFill>
                <a:schemeClr val="bg2">
                  <a:lumMod val="50000"/>
                </a:schemeClr>
              </a:solidFill>
              <a:effectLst/>
              <a:latin typeface="Times New Roman" panose="02020603050405020304" pitchFamily="18" charset="0"/>
              <a:ea typeface="Times New Roman" panose="02020603050405020304" pitchFamily="18" charset="0"/>
            </a:rPr>
            <a:t>It has evolved from humble beginnings to power a large share of today’s digital world, by providing the reliable platform upon which many services and application are built.</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5743" custLinFactNeighborY="3135"/>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srcRect/>
          <a:stretch>
            <a:fillRect/>
          </a:stretch>
        </a:blipFill>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7ABDC3-3FF5-430C-9E8E-C717B47D36A1}"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CEE99905-E30D-42D9-A905-5814B7496838}">
      <dgm:prSet/>
      <dgm:spPr/>
      <dgm:t>
        <a:bodyPr/>
        <a:lstStyle/>
        <a:p>
          <a:r>
            <a:rPr lang="en-IN"/>
            <a:t>Dev C++</a:t>
          </a:r>
          <a:endParaRPr lang="en-US"/>
        </a:p>
      </dgm:t>
    </dgm:pt>
    <dgm:pt modelId="{750B3C5A-C5AE-4679-B449-46581043B827}" type="parTrans" cxnId="{359C66FE-3C5C-434A-9225-8C5EEECF59AC}">
      <dgm:prSet/>
      <dgm:spPr/>
      <dgm:t>
        <a:bodyPr/>
        <a:lstStyle/>
        <a:p>
          <a:endParaRPr lang="en-US"/>
        </a:p>
      </dgm:t>
    </dgm:pt>
    <dgm:pt modelId="{DE21F875-9D7E-44A5-A675-C5B54894F8AB}" type="sibTrans" cxnId="{359C66FE-3C5C-434A-9225-8C5EEECF59AC}">
      <dgm:prSet/>
      <dgm:spPr/>
      <dgm:t>
        <a:bodyPr/>
        <a:lstStyle/>
        <a:p>
          <a:endParaRPr lang="en-US"/>
        </a:p>
      </dgm:t>
    </dgm:pt>
    <dgm:pt modelId="{FECEAAD3-F5FA-4B39-B74E-F44AA2F56F26}">
      <dgm:prSet/>
      <dgm:spPr/>
      <dgm:t>
        <a:bodyPr/>
        <a:lstStyle/>
        <a:p>
          <a:r>
            <a:rPr lang="en-IN"/>
            <a:t>Feature of Object Oriented Programming</a:t>
          </a:r>
          <a:endParaRPr lang="en-US"/>
        </a:p>
      </dgm:t>
    </dgm:pt>
    <dgm:pt modelId="{656217F8-55A8-445C-8FD5-872F3DF0BF64}" type="parTrans" cxnId="{1BEE22CA-0721-44BE-AE34-460004939514}">
      <dgm:prSet/>
      <dgm:spPr/>
      <dgm:t>
        <a:bodyPr/>
        <a:lstStyle/>
        <a:p>
          <a:endParaRPr lang="en-US"/>
        </a:p>
      </dgm:t>
    </dgm:pt>
    <dgm:pt modelId="{218C0175-6006-4BC4-A5D3-0749CDBDD853}" type="sibTrans" cxnId="{1BEE22CA-0721-44BE-AE34-460004939514}">
      <dgm:prSet/>
      <dgm:spPr/>
      <dgm:t>
        <a:bodyPr/>
        <a:lstStyle/>
        <a:p>
          <a:endParaRPr lang="en-US"/>
        </a:p>
      </dgm:t>
    </dgm:pt>
    <dgm:pt modelId="{C43FEE96-52D8-4F35-90C9-145C8A4C1E59}">
      <dgm:prSet/>
      <dgm:spPr/>
      <dgm:t>
        <a:bodyPr/>
        <a:lstStyle/>
        <a:p>
          <a:r>
            <a:rPr lang="en-IN"/>
            <a:t>Nested Loops.</a:t>
          </a:r>
          <a:endParaRPr lang="en-US"/>
        </a:p>
      </dgm:t>
    </dgm:pt>
    <dgm:pt modelId="{E388BB74-3A9B-4F20-A60F-08638739951C}" type="parTrans" cxnId="{8223D41A-DBA8-4B0F-A964-732EEE982339}">
      <dgm:prSet/>
      <dgm:spPr/>
      <dgm:t>
        <a:bodyPr/>
        <a:lstStyle/>
        <a:p>
          <a:endParaRPr lang="en-US"/>
        </a:p>
      </dgm:t>
    </dgm:pt>
    <dgm:pt modelId="{994B6529-25C4-49D6-9C78-A296727F0C13}" type="sibTrans" cxnId="{8223D41A-DBA8-4B0F-A964-732EEE982339}">
      <dgm:prSet/>
      <dgm:spPr/>
      <dgm:t>
        <a:bodyPr/>
        <a:lstStyle/>
        <a:p>
          <a:endParaRPr lang="en-US"/>
        </a:p>
      </dgm:t>
    </dgm:pt>
    <dgm:pt modelId="{4C0D4D86-2E98-4732-94D5-81D1B3F780F7}" type="pres">
      <dgm:prSet presAssocID="{7C7ABDC3-3FF5-430C-9E8E-C717B47D36A1}" presName="root" presStyleCnt="0">
        <dgm:presLayoutVars>
          <dgm:dir/>
          <dgm:resizeHandles val="exact"/>
        </dgm:presLayoutVars>
      </dgm:prSet>
      <dgm:spPr/>
    </dgm:pt>
    <dgm:pt modelId="{1F428D69-695A-4405-B535-EE418644E71A}" type="pres">
      <dgm:prSet presAssocID="{7C7ABDC3-3FF5-430C-9E8E-C717B47D36A1}" presName="container" presStyleCnt="0">
        <dgm:presLayoutVars>
          <dgm:dir/>
          <dgm:resizeHandles val="exact"/>
        </dgm:presLayoutVars>
      </dgm:prSet>
      <dgm:spPr/>
    </dgm:pt>
    <dgm:pt modelId="{F57ECD12-BD96-4B34-9FB3-8CD5AABA69C4}" type="pres">
      <dgm:prSet presAssocID="{CEE99905-E30D-42D9-A905-5814B7496838}" presName="compNode" presStyleCnt="0"/>
      <dgm:spPr/>
    </dgm:pt>
    <dgm:pt modelId="{79474478-CEC7-4FAF-A686-887D57ADEDB6}" type="pres">
      <dgm:prSet presAssocID="{CEE99905-E30D-42D9-A905-5814B7496838}" presName="iconBgRect" presStyleLbl="bgShp" presStyleIdx="0" presStyleCnt="3"/>
      <dgm:spPr/>
    </dgm:pt>
    <dgm:pt modelId="{F935B22A-BD5E-47A2-8EBD-8F5800266920}" type="pres">
      <dgm:prSet presAssocID="{CEE99905-E30D-42D9-A905-5814B74968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4BEE2C5B-6E85-4030-BBAA-D5F1983A430F}" type="pres">
      <dgm:prSet presAssocID="{CEE99905-E30D-42D9-A905-5814B7496838}" presName="spaceRect" presStyleCnt="0"/>
      <dgm:spPr/>
    </dgm:pt>
    <dgm:pt modelId="{A7F542A9-AAE0-4207-A74F-6AFC0D1E40FA}" type="pres">
      <dgm:prSet presAssocID="{CEE99905-E30D-42D9-A905-5814B7496838}" presName="textRect" presStyleLbl="revTx" presStyleIdx="0" presStyleCnt="3">
        <dgm:presLayoutVars>
          <dgm:chMax val="1"/>
          <dgm:chPref val="1"/>
        </dgm:presLayoutVars>
      </dgm:prSet>
      <dgm:spPr/>
    </dgm:pt>
    <dgm:pt modelId="{E63699C6-29E8-401A-8A90-BF1818B92B94}" type="pres">
      <dgm:prSet presAssocID="{DE21F875-9D7E-44A5-A675-C5B54894F8AB}" presName="sibTrans" presStyleLbl="sibTrans2D1" presStyleIdx="0" presStyleCnt="0"/>
      <dgm:spPr/>
    </dgm:pt>
    <dgm:pt modelId="{C7334AAD-D4FA-46AA-9941-7361C74DE52F}" type="pres">
      <dgm:prSet presAssocID="{FECEAAD3-F5FA-4B39-B74E-F44AA2F56F26}" presName="compNode" presStyleCnt="0"/>
      <dgm:spPr/>
    </dgm:pt>
    <dgm:pt modelId="{016567E0-19DA-4B59-A659-38B8ABDC1D8A}" type="pres">
      <dgm:prSet presAssocID="{FECEAAD3-F5FA-4B39-B74E-F44AA2F56F26}" presName="iconBgRect" presStyleLbl="bgShp" presStyleIdx="1" presStyleCnt="3" custScaleX="88574" custScaleY="96562"/>
      <dgm:spPr/>
    </dgm:pt>
    <dgm:pt modelId="{298A3FF0-8B4F-45A9-9882-43DBBC6AD314}" type="pres">
      <dgm:prSet presAssocID="{FECEAAD3-F5FA-4B39-B74E-F44AA2F56F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F9FEFD2-5509-4354-A5BA-ADF7A7084FE4}" type="pres">
      <dgm:prSet presAssocID="{FECEAAD3-F5FA-4B39-B74E-F44AA2F56F26}" presName="spaceRect" presStyleCnt="0"/>
      <dgm:spPr/>
    </dgm:pt>
    <dgm:pt modelId="{EE3CFBD6-0A66-46F8-A7E9-0BB570403A8B}" type="pres">
      <dgm:prSet presAssocID="{FECEAAD3-F5FA-4B39-B74E-F44AA2F56F26}" presName="textRect" presStyleLbl="revTx" presStyleIdx="1" presStyleCnt="3">
        <dgm:presLayoutVars>
          <dgm:chMax val="1"/>
          <dgm:chPref val="1"/>
        </dgm:presLayoutVars>
      </dgm:prSet>
      <dgm:spPr/>
    </dgm:pt>
    <dgm:pt modelId="{B6849DEC-4770-48E1-89D6-374F627C976E}" type="pres">
      <dgm:prSet presAssocID="{218C0175-6006-4BC4-A5D3-0749CDBDD853}" presName="sibTrans" presStyleLbl="sibTrans2D1" presStyleIdx="0" presStyleCnt="0"/>
      <dgm:spPr/>
    </dgm:pt>
    <dgm:pt modelId="{408F7B4C-D194-4780-9E49-6995E3033726}" type="pres">
      <dgm:prSet presAssocID="{C43FEE96-52D8-4F35-90C9-145C8A4C1E59}" presName="compNode" presStyleCnt="0"/>
      <dgm:spPr/>
    </dgm:pt>
    <dgm:pt modelId="{4ABBECF2-2624-49A7-85B6-80F88AF8E502}" type="pres">
      <dgm:prSet presAssocID="{C43FEE96-52D8-4F35-90C9-145C8A4C1E59}" presName="iconBgRect" presStyleLbl="bgShp" presStyleIdx="2" presStyleCnt="3"/>
      <dgm:spPr/>
    </dgm:pt>
    <dgm:pt modelId="{44BE5732-0593-4C62-BE27-0B343B1C5AFD}" type="pres">
      <dgm:prSet presAssocID="{C43FEE96-52D8-4F35-90C9-145C8A4C1E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7D5A2B4-6298-4EE5-88A8-8B95E1A94AB0}" type="pres">
      <dgm:prSet presAssocID="{C43FEE96-52D8-4F35-90C9-145C8A4C1E59}" presName="spaceRect" presStyleCnt="0"/>
      <dgm:spPr/>
    </dgm:pt>
    <dgm:pt modelId="{F0C1497E-79A1-4E86-9EDD-1D99B23217B5}" type="pres">
      <dgm:prSet presAssocID="{C43FEE96-52D8-4F35-90C9-145C8A4C1E59}" presName="textRect" presStyleLbl="revTx" presStyleIdx="2" presStyleCnt="3">
        <dgm:presLayoutVars>
          <dgm:chMax val="1"/>
          <dgm:chPref val="1"/>
        </dgm:presLayoutVars>
      </dgm:prSet>
      <dgm:spPr/>
    </dgm:pt>
  </dgm:ptLst>
  <dgm:cxnLst>
    <dgm:cxn modelId="{EEE8B016-A1D4-4B2F-A1F1-3581B5BD07EA}" type="presOf" srcId="{7C7ABDC3-3FF5-430C-9E8E-C717B47D36A1}" destId="{4C0D4D86-2E98-4732-94D5-81D1B3F780F7}" srcOrd="0" destOrd="0" presId="urn:microsoft.com/office/officeart/2018/2/layout/IconCircleList"/>
    <dgm:cxn modelId="{8223D41A-DBA8-4B0F-A964-732EEE982339}" srcId="{7C7ABDC3-3FF5-430C-9E8E-C717B47D36A1}" destId="{C43FEE96-52D8-4F35-90C9-145C8A4C1E59}" srcOrd="2" destOrd="0" parTransId="{E388BB74-3A9B-4F20-A60F-08638739951C}" sibTransId="{994B6529-25C4-49D6-9C78-A296727F0C13}"/>
    <dgm:cxn modelId="{BDFACA34-65FB-47D7-BA60-3369AE81A868}" type="presOf" srcId="{C43FEE96-52D8-4F35-90C9-145C8A4C1E59}" destId="{F0C1497E-79A1-4E86-9EDD-1D99B23217B5}" srcOrd="0" destOrd="0" presId="urn:microsoft.com/office/officeart/2018/2/layout/IconCircleList"/>
    <dgm:cxn modelId="{AAE4473A-3D26-4D47-BE9B-54EC4DE0A2FA}" type="presOf" srcId="{CEE99905-E30D-42D9-A905-5814B7496838}" destId="{A7F542A9-AAE0-4207-A74F-6AFC0D1E40FA}" srcOrd="0" destOrd="0" presId="urn:microsoft.com/office/officeart/2018/2/layout/IconCircleList"/>
    <dgm:cxn modelId="{38416965-5334-47AB-94A1-258AABC75219}" type="presOf" srcId="{218C0175-6006-4BC4-A5D3-0749CDBDD853}" destId="{B6849DEC-4770-48E1-89D6-374F627C976E}" srcOrd="0" destOrd="0" presId="urn:microsoft.com/office/officeart/2018/2/layout/IconCircleList"/>
    <dgm:cxn modelId="{E4A9D99F-5CC8-48C5-9F38-1FBBE963C849}" type="presOf" srcId="{FECEAAD3-F5FA-4B39-B74E-F44AA2F56F26}" destId="{EE3CFBD6-0A66-46F8-A7E9-0BB570403A8B}" srcOrd="0" destOrd="0" presId="urn:microsoft.com/office/officeart/2018/2/layout/IconCircleList"/>
    <dgm:cxn modelId="{EB4E56B6-F465-4412-B81F-5EBD3283D0FD}" type="presOf" srcId="{DE21F875-9D7E-44A5-A675-C5B54894F8AB}" destId="{E63699C6-29E8-401A-8A90-BF1818B92B94}" srcOrd="0" destOrd="0" presId="urn:microsoft.com/office/officeart/2018/2/layout/IconCircleList"/>
    <dgm:cxn modelId="{1BEE22CA-0721-44BE-AE34-460004939514}" srcId="{7C7ABDC3-3FF5-430C-9E8E-C717B47D36A1}" destId="{FECEAAD3-F5FA-4B39-B74E-F44AA2F56F26}" srcOrd="1" destOrd="0" parTransId="{656217F8-55A8-445C-8FD5-872F3DF0BF64}" sibTransId="{218C0175-6006-4BC4-A5D3-0749CDBDD853}"/>
    <dgm:cxn modelId="{359C66FE-3C5C-434A-9225-8C5EEECF59AC}" srcId="{7C7ABDC3-3FF5-430C-9E8E-C717B47D36A1}" destId="{CEE99905-E30D-42D9-A905-5814B7496838}" srcOrd="0" destOrd="0" parTransId="{750B3C5A-C5AE-4679-B449-46581043B827}" sibTransId="{DE21F875-9D7E-44A5-A675-C5B54894F8AB}"/>
    <dgm:cxn modelId="{3A5026B0-EAAC-4E5F-96BD-3CEF39BE40C9}" type="presParOf" srcId="{4C0D4D86-2E98-4732-94D5-81D1B3F780F7}" destId="{1F428D69-695A-4405-B535-EE418644E71A}" srcOrd="0" destOrd="0" presId="urn:microsoft.com/office/officeart/2018/2/layout/IconCircleList"/>
    <dgm:cxn modelId="{D104BAFF-BB4F-41F3-A728-96BD28C25689}" type="presParOf" srcId="{1F428D69-695A-4405-B535-EE418644E71A}" destId="{F57ECD12-BD96-4B34-9FB3-8CD5AABA69C4}" srcOrd="0" destOrd="0" presId="urn:microsoft.com/office/officeart/2018/2/layout/IconCircleList"/>
    <dgm:cxn modelId="{E08637DE-16B9-4C90-8D26-03E059010C5D}" type="presParOf" srcId="{F57ECD12-BD96-4B34-9FB3-8CD5AABA69C4}" destId="{79474478-CEC7-4FAF-A686-887D57ADEDB6}" srcOrd="0" destOrd="0" presId="urn:microsoft.com/office/officeart/2018/2/layout/IconCircleList"/>
    <dgm:cxn modelId="{31D47CFF-FCA3-4EFD-9D37-B37AF91912EA}" type="presParOf" srcId="{F57ECD12-BD96-4B34-9FB3-8CD5AABA69C4}" destId="{F935B22A-BD5E-47A2-8EBD-8F5800266920}" srcOrd="1" destOrd="0" presId="urn:microsoft.com/office/officeart/2018/2/layout/IconCircleList"/>
    <dgm:cxn modelId="{086E5819-0D0F-43C4-A790-8CC968B0A5D7}" type="presParOf" srcId="{F57ECD12-BD96-4B34-9FB3-8CD5AABA69C4}" destId="{4BEE2C5B-6E85-4030-BBAA-D5F1983A430F}" srcOrd="2" destOrd="0" presId="urn:microsoft.com/office/officeart/2018/2/layout/IconCircleList"/>
    <dgm:cxn modelId="{55D1C2A4-7147-454A-A7C6-AE5976CDB9B5}" type="presParOf" srcId="{F57ECD12-BD96-4B34-9FB3-8CD5AABA69C4}" destId="{A7F542A9-AAE0-4207-A74F-6AFC0D1E40FA}" srcOrd="3" destOrd="0" presId="urn:microsoft.com/office/officeart/2018/2/layout/IconCircleList"/>
    <dgm:cxn modelId="{2E9D64D2-F564-4AAB-986E-AA51E7A0BF4F}" type="presParOf" srcId="{1F428D69-695A-4405-B535-EE418644E71A}" destId="{E63699C6-29E8-401A-8A90-BF1818B92B94}" srcOrd="1" destOrd="0" presId="urn:microsoft.com/office/officeart/2018/2/layout/IconCircleList"/>
    <dgm:cxn modelId="{5D5F3EB9-40A4-44EF-8F0F-BD67C2000CC2}" type="presParOf" srcId="{1F428D69-695A-4405-B535-EE418644E71A}" destId="{C7334AAD-D4FA-46AA-9941-7361C74DE52F}" srcOrd="2" destOrd="0" presId="urn:microsoft.com/office/officeart/2018/2/layout/IconCircleList"/>
    <dgm:cxn modelId="{FD8AE2B8-5BBA-4B60-83FD-A8763C229D82}" type="presParOf" srcId="{C7334AAD-D4FA-46AA-9941-7361C74DE52F}" destId="{016567E0-19DA-4B59-A659-38B8ABDC1D8A}" srcOrd="0" destOrd="0" presId="urn:microsoft.com/office/officeart/2018/2/layout/IconCircleList"/>
    <dgm:cxn modelId="{49F8C374-6BC6-4CA4-8F88-09257473E991}" type="presParOf" srcId="{C7334AAD-D4FA-46AA-9941-7361C74DE52F}" destId="{298A3FF0-8B4F-45A9-9882-43DBBC6AD314}" srcOrd="1" destOrd="0" presId="urn:microsoft.com/office/officeart/2018/2/layout/IconCircleList"/>
    <dgm:cxn modelId="{FEF75947-DA94-4E5F-9DE0-3F097F541044}" type="presParOf" srcId="{C7334AAD-D4FA-46AA-9941-7361C74DE52F}" destId="{0F9FEFD2-5509-4354-A5BA-ADF7A7084FE4}" srcOrd="2" destOrd="0" presId="urn:microsoft.com/office/officeart/2018/2/layout/IconCircleList"/>
    <dgm:cxn modelId="{8077123B-DAFE-4704-AAA5-CCDBC3A6AA56}" type="presParOf" srcId="{C7334AAD-D4FA-46AA-9941-7361C74DE52F}" destId="{EE3CFBD6-0A66-46F8-A7E9-0BB570403A8B}" srcOrd="3" destOrd="0" presId="urn:microsoft.com/office/officeart/2018/2/layout/IconCircleList"/>
    <dgm:cxn modelId="{C2D30D5E-028B-4B82-9ADE-5241F9E4F3D9}" type="presParOf" srcId="{1F428D69-695A-4405-B535-EE418644E71A}" destId="{B6849DEC-4770-48E1-89D6-374F627C976E}" srcOrd="3" destOrd="0" presId="urn:microsoft.com/office/officeart/2018/2/layout/IconCircleList"/>
    <dgm:cxn modelId="{549E6927-E985-44DB-A3EB-ED9F75BE268B}" type="presParOf" srcId="{1F428D69-695A-4405-B535-EE418644E71A}" destId="{408F7B4C-D194-4780-9E49-6995E3033726}" srcOrd="4" destOrd="0" presId="urn:microsoft.com/office/officeart/2018/2/layout/IconCircleList"/>
    <dgm:cxn modelId="{E171D628-9F05-4FD0-B2AB-3EDFF8DE1F0D}" type="presParOf" srcId="{408F7B4C-D194-4780-9E49-6995E3033726}" destId="{4ABBECF2-2624-49A7-85B6-80F88AF8E502}" srcOrd="0" destOrd="0" presId="urn:microsoft.com/office/officeart/2018/2/layout/IconCircleList"/>
    <dgm:cxn modelId="{566D71B0-095E-4077-BCD8-45BF76D4E40A}" type="presParOf" srcId="{408F7B4C-D194-4780-9E49-6995E3033726}" destId="{44BE5732-0593-4C62-BE27-0B343B1C5AFD}" srcOrd="1" destOrd="0" presId="urn:microsoft.com/office/officeart/2018/2/layout/IconCircleList"/>
    <dgm:cxn modelId="{2BD83995-7E84-4149-881E-C07E8128260A}" type="presParOf" srcId="{408F7B4C-D194-4780-9E49-6995E3033726}" destId="{37D5A2B4-6298-4EE5-88A8-8B95E1A94AB0}" srcOrd="2" destOrd="0" presId="urn:microsoft.com/office/officeart/2018/2/layout/IconCircleList"/>
    <dgm:cxn modelId="{9F2FFFA3-60C8-49BD-BAF7-B9283AA7FD04}" type="presParOf" srcId="{408F7B4C-D194-4780-9E49-6995E3033726}" destId="{F0C1497E-79A1-4E86-9EDD-1D99B23217B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2">
                  <a:lumMod val="50000"/>
                </a:schemeClr>
              </a:solidFill>
              <a:effectLst/>
              <a:latin typeface="Times New Roman" panose="02020603050405020304" pitchFamily="18" charset="0"/>
              <a:ea typeface="Times New Roman" panose="02020603050405020304" pitchFamily="18" charset="0"/>
            </a:rPr>
            <a:t>C++ programming language was developed in 1980 by Bjarne Stroustrup at bell laboratories of AT&amp;T (American Telephone &amp; Telegraph), located in U.S.A. Bjarne Stroustrup is known as the founder of C++ language.</a:t>
          </a:r>
          <a:endParaRPr lang="en-US" sz="1500" kern="1200" noProof="0" dirty="0">
            <a:solidFill>
              <a:schemeClr val="bg1"/>
            </a:solidFill>
            <a:effectLst>
              <a:glow rad="152400">
                <a:schemeClr val="bg1">
                  <a:alpha val="19000"/>
                </a:schemeClr>
              </a:glow>
            </a:effectLst>
          </a:endParaRPr>
        </a:p>
      </dsp:txBody>
      <dsp:txXfrm>
        <a:off x="1625711" y="601"/>
        <a:ext cx="3981338" cy="1407541"/>
      </dsp:txXfrm>
    </dsp:sp>
    <dsp:sp modelId="{79919C57-A32A-40F6-B106-B4E0CE644E4C}">
      <dsp:nvSpPr>
        <dsp:cNvPr id="0" name=""/>
        <dsp:cNvSpPr/>
      </dsp:nvSpPr>
      <dsp:spPr>
        <a:xfrm>
          <a:off x="0" y="1804155"/>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2">
                  <a:lumMod val="50000"/>
                </a:schemeClr>
              </a:solidFill>
              <a:effectLst/>
              <a:latin typeface="Times New Roman" panose="02020603050405020304" pitchFamily="18" charset="0"/>
              <a:ea typeface="Times New Roman" panose="02020603050405020304" pitchFamily="18" charset="0"/>
            </a:rPr>
            <a:t>It was develop for adding a feature of OOP (Object Oriented Programming) in C without significantly changing the C component.</a:t>
          </a:r>
          <a:endParaRPr lang="en-US" sz="1500" kern="1200" noProof="0" dirty="0">
            <a:solidFill>
              <a:schemeClr val="bg1"/>
            </a:solidFill>
            <a:effectLst>
              <a:glow rad="152400">
                <a:schemeClr val="bg1">
                  <a:alpha val="19000"/>
                </a:schemeClr>
              </a:glow>
            </a:effectLst>
          </a:endParaRP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3"/>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2">
                  <a:lumMod val="50000"/>
                </a:schemeClr>
              </a:solidFill>
              <a:effectLst/>
              <a:latin typeface="Times New Roman" panose="02020603050405020304" pitchFamily="18" charset="0"/>
              <a:ea typeface="Times New Roman" panose="02020603050405020304" pitchFamily="18" charset="0"/>
            </a:rPr>
            <a:t>It has evolved from humble beginnings to power a large share of today’s digital world, by providing the reliable platform upon which many services and application are built.</a:t>
          </a:r>
          <a:endParaRPr lang="en-US" sz="15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74478-CEC7-4FAF-A686-887D57ADEDB6}">
      <dsp:nvSpPr>
        <dsp:cNvPr id="0" name=""/>
        <dsp:cNvSpPr/>
      </dsp:nvSpPr>
      <dsp:spPr>
        <a:xfrm>
          <a:off x="114035" y="1224223"/>
          <a:ext cx="653535" cy="65353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5B22A-BD5E-47A2-8EBD-8F5800266920}">
      <dsp:nvSpPr>
        <dsp:cNvPr id="0" name=""/>
        <dsp:cNvSpPr/>
      </dsp:nvSpPr>
      <dsp:spPr>
        <a:xfrm>
          <a:off x="251277" y="1361466"/>
          <a:ext cx="379050" cy="379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F542A9-AAE0-4207-A74F-6AFC0D1E40FA}">
      <dsp:nvSpPr>
        <dsp:cNvPr id="0" name=""/>
        <dsp:cNvSpPr/>
      </dsp:nvSpPr>
      <dsp:spPr>
        <a:xfrm>
          <a:off x="907613" y="1224223"/>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Dev C++</a:t>
          </a:r>
          <a:endParaRPr lang="en-US" sz="1600" kern="1200"/>
        </a:p>
      </dsp:txBody>
      <dsp:txXfrm>
        <a:off x="907613" y="1224223"/>
        <a:ext cx="1540475" cy="653535"/>
      </dsp:txXfrm>
    </dsp:sp>
    <dsp:sp modelId="{016567E0-19DA-4B59-A659-38B8ABDC1D8A}">
      <dsp:nvSpPr>
        <dsp:cNvPr id="0" name=""/>
        <dsp:cNvSpPr/>
      </dsp:nvSpPr>
      <dsp:spPr>
        <a:xfrm>
          <a:off x="2716505" y="1235458"/>
          <a:ext cx="578862" cy="6310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A3FF0-8B4F-45A9-9882-43DBBC6AD314}">
      <dsp:nvSpPr>
        <dsp:cNvPr id="0" name=""/>
        <dsp:cNvSpPr/>
      </dsp:nvSpPr>
      <dsp:spPr>
        <a:xfrm>
          <a:off x="2816411" y="1361466"/>
          <a:ext cx="379050" cy="379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3CFBD6-0A66-46F8-A7E9-0BB570403A8B}">
      <dsp:nvSpPr>
        <dsp:cNvPr id="0" name=""/>
        <dsp:cNvSpPr/>
      </dsp:nvSpPr>
      <dsp:spPr>
        <a:xfrm>
          <a:off x="3472747" y="1224223"/>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Feature of Object Oriented Programming</a:t>
          </a:r>
          <a:endParaRPr lang="en-US" sz="1600" kern="1200"/>
        </a:p>
      </dsp:txBody>
      <dsp:txXfrm>
        <a:off x="3472747" y="1224223"/>
        <a:ext cx="1540475" cy="653535"/>
      </dsp:txXfrm>
    </dsp:sp>
    <dsp:sp modelId="{4ABBECF2-2624-49A7-85B6-80F88AF8E502}">
      <dsp:nvSpPr>
        <dsp:cNvPr id="0" name=""/>
        <dsp:cNvSpPr/>
      </dsp:nvSpPr>
      <dsp:spPr>
        <a:xfrm>
          <a:off x="5281638" y="1224223"/>
          <a:ext cx="653535" cy="65353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E5732-0593-4C62-BE27-0B343B1C5AFD}">
      <dsp:nvSpPr>
        <dsp:cNvPr id="0" name=""/>
        <dsp:cNvSpPr/>
      </dsp:nvSpPr>
      <dsp:spPr>
        <a:xfrm>
          <a:off x="5418881" y="1361466"/>
          <a:ext cx="379050" cy="379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C1497E-79A1-4E86-9EDD-1D99B23217B5}">
      <dsp:nvSpPr>
        <dsp:cNvPr id="0" name=""/>
        <dsp:cNvSpPr/>
      </dsp:nvSpPr>
      <dsp:spPr>
        <a:xfrm>
          <a:off x="6075217" y="1224223"/>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Nested Loops.</a:t>
          </a:r>
          <a:endParaRPr lang="en-US" sz="1600" kern="1200"/>
        </a:p>
      </dsp:txBody>
      <dsp:txXfrm>
        <a:off x="6075217" y="1224223"/>
        <a:ext cx="1540475" cy="6535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7/16/2022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7/16/2022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7/16/2022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7/16/2022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7/16/2022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7/16/2022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7/16/2022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7/16/2022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7/16/2022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7/16/2022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7/16/2022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7/16/2022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5445496" y="978776"/>
            <a:ext cx="5925310" cy="1174991"/>
          </a:xfrm>
        </p:spPr>
        <p:txBody>
          <a:bodyPr vert="horz" lIns="182880" tIns="182880" rIns="182880" bIns="182880" rtlCol="0" anchor="ctr">
            <a:normAutofit/>
          </a:bodyPr>
          <a:lstStyle/>
          <a:p>
            <a:r>
              <a:rPr lang="en-US" sz="2400" u="sng" dirty="0">
                <a:effectLst>
                  <a:outerShdw blurRad="38100" dist="38100" dir="2700000" algn="tl">
                    <a:srgbClr val="000000">
                      <a:alpha val="43137"/>
                    </a:srgbClr>
                  </a:outerShdw>
                </a:effectLst>
              </a:rPr>
              <a:t>Expense Calculator</a:t>
            </a:r>
            <a:endParaRPr lang="en-US" sz="2400" dirty="0"/>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3712" r="9984"/>
          <a:stretch/>
        </p:blipFill>
        <p:spPr>
          <a:xfrm>
            <a:off x="20" y="10"/>
            <a:ext cx="4657325" cy="6857990"/>
          </a:xfrm>
          <a:prstGeom prst="rect">
            <a:avLst/>
          </a:prstGeom>
        </p:spPr>
      </p:pic>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8200" y="4314824"/>
            <a:ext cx="2912606" cy="1581119"/>
          </a:xfrm>
        </p:spPr>
        <p:txBody>
          <a:bodyPr vert="horz" lIns="91440" tIns="45720" rIns="91440" bIns="45720" rtlCol="0">
            <a:normAutofit lnSpcReduction="10000"/>
          </a:bodyPr>
          <a:lstStyle/>
          <a:p>
            <a:pPr lvl="0" indent="-228600" algn="l">
              <a:spcAft>
                <a:spcPts val="0"/>
              </a:spcAft>
              <a:buFont typeface="Arial" panose="020B0604020202020204" pitchFamily="34" charset="0"/>
              <a:buChar char="•"/>
            </a:pPr>
            <a:r>
              <a:rPr lang="en-US" dirty="0">
                <a:solidFill>
                  <a:schemeClr val="tx1">
                    <a:lumMod val="85000"/>
                    <a:lumOff val="15000"/>
                  </a:schemeClr>
                </a:solidFill>
              </a:rPr>
              <a:t>By:</a:t>
            </a:r>
          </a:p>
          <a:p>
            <a:pPr marL="0" lvl="0" indent="-228600" algn="l">
              <a:spcAft>
                <a:spcPts val="0"/>
              </a:spcAft>
              <a:buFont typeface="Arial" panose="020B0604020202020204" pitchFamily="34" charset="0"/>
              <a:buChar char="•"/>
            </a:pPr>
            <a:r>
              <a:rPr lang="en-US" dirty="0">
                <a:solidFill>
                  <a:schemeClr val="tx1">
                    <a:lumMod val="85000"/>
                    <a:lumOff val="15000"/>
                  </a:schemeClr>
                </a:solidFill>
              </a:rPr>
              <a:t> Ashwani Kaira </a:t>
            </a:r>
          </a:p>
          <a:p>
            <a:pPr marL="0" lvl="0" indent="-228600" algn="l">
              <a:spcAft>
                <a:spcPts val="0"/>
              </a:spcAft>
              <a:buFont typeface="Arial" panose="020B0604020202020204" pitchFamily="34" charset="0"/>
              <a:buChar char="•"/>
            </a:pPr>
            <a:r>
              <a:rPr lang="en-US" dirty="0">
                <a:solidFill>
                  <a:schemeClr val="tx1">
                    <a:lumMod val="85000"/>
                    <a:lumOff val="15000"/>
                  </a:schemeClr>
                </a:solidFill>
              </a:rPr>
              <a:t> </a:t>
            </a:r>
            <a:r>
              <a:rPr lang="en-US" dirty="0" err="1">
                <a:solidFill>
                  <a:schemeClr val="tx1">
                    <a:lumMod val="85000"/>
                    <a:lumOff val="15000"/>
                  </a:schemeClr>
                </a:solidFill>
              </a:rPr>
              <a:t>Isha</a:t>
            </a:r>
            <a:r>
              <a:rPr lang="en-US" dirty="0">
                <a:solidFill>
                  <a:schemeClr val="tx1">
                    <a:lumMod val="85000"/>
                    <a:lumOff val="15000"/>
                  </a:schemeClr>
                </a:solidFill>
              </a:rPr>
              <a:t> </a:t>
            </a:r>
            <a:r>
              <a:rPr lang="en-US" dirty="0" err="1">
                <a:solidFill>
                  <a:schemeClr val="tx1">
                    <a:lumMod val="85000"/>
                    <a:lumOff val="15000"/>
                  </a:schemeClr>
                </a:solidFill>
              </a:rPr>
              <a:t>Kanyal</a:t>
            </a:r>
            <a:endParaRPr lang="en-US" dirty="0">
              <a:solidFill>
                <a:schemeClr val="tx1">
                  <a:lumMod val="85000"/>
                  <a:lumOff val="15000"/>
                </a:schemeClr>
              </a:solidFill>
            </a:endParaRPr>
          </a:p>
          <a:p>
            <a:pPr marL="0" lvl="0" indent="-228600" algn="l">
              <a:spcAft>
                <a:spcPts val="0"/>
              </a:spcAft>
              <a:buFont typeface="Arial" panose="020B0604020202020204" pitchFamily="34" charset="0"/>
              <a:buChar char="•"/>
            </a:pPr>
            <a:r>
              <a:rPr lang="en-US" dirty="0">
                <a:solidFill>
                  <a:schemeClr val="tx1">
                    <a:lumMod val="85000"/>
                    <a:lumOff val="15000"/>
                  </a:schemeClr>
                </a:solidFill>
              </a:rPr>
              <a:t> Anugrah George</a:t>
            </a:r>
          </a:p>
          <a:p>
            <a:pPr indent="-228600" algn="l">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9" descr="Digital financial graph">
            <a:extLst>
              <a:ext uri="{FF2B5EF4-FFF2-40B4-BE49-F238E27FC236}">
                <a16:creationId xmlns:a16="http://schemas.microsoft.com/office/drawing/2014/main" id="{6978658A-1339-FDBC-EC4C-C581D5E4036B}"/>
              </a:ext>
            </a:extLst>
          </p:cNvPr>
          <p:cNvPicPr>
            <a:picLocks noChangeAspect="1"/>
          </p:cNvPicPr>
          <p:nvPr/>
        </p:nvPicPr>
        <p:blipFill rotWithShape="1">
          <a:blip r:embed="rId2"/>
          <a:srcRect l="26731" r="11444"/>
          <a:stretch/>
        </p:blipFill>
        <p:spPr>
          <a:xfrm>
            <a:off x="20" y="10"/>
            <a:ext cx="7537684" cy="6857990"/>
          </a:xfrm>
          <a:prstGeom prst="rect">
            <a:avLst/>
          </a:prstGeom>
        </p:spPr>
      </p:pic>
      <p:sp>
        <p:nvSpPr>
          <p:cNvPr id="7" name="Title 6">
            <a:extLst>
              <a:ext uri="{FF2B5EF4-FFF2-40B4-BE49-F238E27FC236}">
                <a16:creationId xmlns:a16="http://schemas.microsoft.com/office/drawing/2014/main" id="{79B00B79-C267-610A-3493-C7C7C274ADBF}"/>
              </a:ext>
            </a:extLst>
          </p:cNvPr>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r>
              <a:rPr lang="en">
                <a:solidFill>
                  <a:schemeClr val="tx1">
                    <a:lumMod val="85000"/>
                    <a:lumOff val="15000"/>
                  </a:schemeClr>
                </a:solidFill>
              </a:rPr>
              <a:t>methodology</a:t>
            </a:r>
            <a:endParaRPr lang="en-IN">
              <a:solidFill>
                <a:schemeClr val="tx1">
                  <a:lumMod val="85000"/>
                  <a:lumOff val="15000"/>
                </a:schemeClr>
              </a:solidFill>
            </a:endParaRPr>
          </a:p>
        </p:txBody>
      </p:sp>
      <p:sp>
        <p:nvSpPr>
          <p:cNvPr id="14" name="Rectangle 13">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B61D245-D71D-F72D-06CA-914ADCA6FBCE}"/>
              </a:ext>
            </a:extLst>
          </p:cNvPr>
          <p:cNvSpPr>
            <a:spLocks noGrp="1"/>
          </p:cNvSpPr>
          <p:nvPr>
            <p:ph idx="1"/>
          </p:nvPr>
        </p:nvSpPr>
        <p:spPr>
          <a:xfrm>
            <a:off x="8242273" y="973600"/>
            <a:ext cx="3374136" cy="4924280"/>
          </a:xfrm>
        </p:spPr>
        <p:txBody>
          <a:bodyPr anchor="ctr">
            <a:normAutofit/>
          </a:bodyPr>
          <a:lstStyle/>
          <a:p>
            <a:r>
              <a:rPr lang="en-US">
                <a:solidFill>
                  <a:srgbClr val="FFFFFF"/>
                </a:solidFill>
              </a:rPr>
              <a:t>In todays modern world we need to manage our funds very wisely as the technology has evolved it easy to spend anywhere with the touch of a button. So it helps as Estimate a basic level of expense required for a weeks sustainability.</a:t>
            </a:r>
          </a:p>
          <a:p>
            <a:endParaRPr lang="en-IN">
              <a:solidFill>
                <a:srgbClr val="FFFFFF"/>
              </a:solidFill>
            </a:endParaRPr>
          </a:p>
        </p:txBody>
      </p:sp>
    </p:spTree>
    <p:extLst>
      <p:ext uri="{BB962C8B-B14F-4D97-AF65-F5344CB8AC3E}">
        <p14:creationId xmlns:p14="http://schemas.microsoft.com/office/powerpoint/2010/main" val="184037580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9F8EE958-FA8E-5F07-B4ED-44F9813D37C7}"/>
              </a:ext>
            </a:extLst>
          </p:cNvPr>
          <p:cNvPicPr>
            <a:picLocks noChangeAspect="1"/>
          </p:cNvPicPr>
          <p:nvPr/>
        </p:nvPicPr>
        <p:blipFill rotWithShape="1">
          <a:blip r:embed="rId2">
            <a:alphaModFix amt="40000"/>
          </a:blip>
          <a:srcRect t="7017" b="8713"/>
          <a:stretch/>
        </p:blipFill>
        <p:spPr>
          <a:xfrm>
            <a:off x="20" y="10"/>
            <a:ext cx="12191980" cy="6857990"/>
          </a:xfrm>
          <a:prstGeom prst="rect">
            <a:avLst/>
          </a:prstGeom>
        </p:spPr>
      </p:pic>
      <p:sp>
        <p:nvSpPr>
          <p:cNvPr id="2" name="Title 1">
            <a:extLst>
              <a:ext uri="{FF2B5EF4-FFF2-40B4-BE49-F238E27FC236}">
                <a16:creationId xmlns:a16="http://schemas.microsoft.com/office/drawing/2014/main" id="{3D72820D-52FA-ABFF-1754-ECD69B7EA7B3}"/>
              </a:ext>
            </a:extLst>
          </p:cNvPr>
          <p:cNvSpPr>
            <a:spLocks noGrp="1"/>
          </p:cNvSpPr>
          <p:nvPr>
            <p:ph type="title"/>
          </p:nvPr>
        </p:nvSpPr>
        <p:spPr>
          <a:xfrm>
            <a:off x="2231136" y="964692"/>
            <a:ext cx="7729728" cy="1188720"/>
          </a:xfrm>
          <a:noFill/>
          <a:ln>
            <a:solidFill>
              <a:schemeClr val="tx1"/>
            </a:solidFill>
          </a:ln>
        </p:spPr>
        <p:txBody>
          <a:bodyPr>
            <a:normAutofit/>
          </a:bodyPr>
          <a:lstStyle/>
          <a:p>
            <a:r>
              <a:rPr lang="en-IN" b="1" dirty="0">
                <a:solidFill>
                  <a:schemeClr val="tx1"/>
                </a:solidFill>
              </a:rPr>
              <a:t>Tools used</a:t>
            </a:r>
            <a:br>
              <a:rPr lang="en-IN" dirty="0">
                <a:solidFill>
                  <a:schemeClr val="tx1"/>
                </a:solidFill>
              </a:rPr>
            </a:br>
            <a:endParaRPr lang="en-IN" dirty="0">
              <a:solidFill>
                <a:schemeClr val="tx1"/>
              </a:solidFill>
            </a:endParaRPr>
          </a:p>
        </p:txBody>
      </p:sp>
      <p:graphicFrame>
        <p:nvGraphicFramePr>
          <p:cNvPr id="7" name="Content Placeholder 2">
            <a:extLst>
              <a:ext uri="{FF2B5EF4-FFF2-40B4-BE49-F238E27FC236}">
                <a16:creationId xmlns:a16="http://schemas.microsoft.com/office/drawing/2014/main" id="{201CBD7D-3FB1-30DD-5EE3-F4D56AD0266E}"/>
              </a:ext>
            </a:extLst>
          </p:cNvPr>
          <p:cNvGraphicFramePr>
            <a:graphicFrameLocks noGrp="1"/>
          </p:cNvGraphicFramePr>
          <p:nvPr>
            <p:ph idx="1"/>
            <p:extLst>
              <p:ext uri="{D42A27DB-BD31-4B8C-83A1-F6EECF244321}">
                <p14:modId xmlns:p14="http://schemas.microsoft.com/office/powerpoint/2010/main" val="495392118"/>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21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8F6C2D-BC42-485D-9DAA-6239BD134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770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963505" y="2258167"/>
            <a:ext cx="5610692" cy="2341666"/>
          </a:xfrm>
          <a:noFill/>
          <a:ln>
            <a:solidFill>
              <a:schemeClr val="bg1"/>
            </a:solidFill>
          </a:ln>
        </p:spPr>
        <p:txBody>
          <a:bodyPr vert="horz" lIns="182880" tIns="182880" rIns="182880" bIns="182880" rtlCol="0">
            <a:normAutofit/>
          </a:bodyPr>
          <a:lstStyle/>
          <a:p>
            <a:r>
              <a:rPr lang="en-US" sz="3200">
                <a:solidFill>
                  <a:schemeClr val="bg1"/>
                </a:solidFill>
              </a:rPr>
              <a:t>Thank you</a:t>
            </a: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177783" y="973600"/>
            <a:ext cx="3374136" cy="4924280"/>
          </a:xfrm>
        </p:spPr>
        <p:txBody>
          <a:bodyPr anchor="ctr">
            <a:normAutofit/>
          </a:bodyPr>
          <a:lstStyle/>
          <a:p>
            <a:pPr marL="0" lvl="0" indent="0" rtl="0">
              <a:spcBef>
                <a:spcPts val="0"/>
              </a:spcBef>
              <a:spcAft>
                <a:spcPts val="0"/>
              </a:spcAft>
              <a:buNone/>
            </a:pPr>
            <a:r>
              <a:rPr lang="en-IN" dirty="0"/>
              <a:t>By: </a:t>
            </a:r>
          </a:p>
          <a:p>
            <a:pPr marL="0" lvl="0" indent="0" rtl="0">
              <a:spcBef>
                <a:spcPts val="0"/>
              </a:spcBef>
              <a:spcAft>
                <a:spcPts val="0"/>
              </a:spcAft>
              <a:buNone/>
            </a:pPr>
            <a:r>
              <a:rPr lang="en-IN" dirty="0"/>
              <a:t>Ashwani Kaira </a:t>
            </a:r>
          </a:p>
          <a:p>
            <a:pPr marL="0" lvl="0" indent="0" rtl="0">
              <a:spcBef>
                <a:spcPts val="0"/>
              </a:spcBef>
              <a:spcAft>
                <a:spcPts val="0"/>
              </a:spcAft>
              <a:buNone/>
            </a:pPr>
            <a:r>
              <a:rPr lang="en-IN" dirty="0"/>
              <a:t>       </a:t>
            </a:r>
            <a:r>
              <a:rPr lang="en-IN" dirty="0" err="1"/>
              <a:t>Isha</a:t>
            </a:r>
            <a:r>
              <a:rPr lang="en-IN" dirty="0"/>
              <a:t> </a:t>
            </a:r>
            <a:r>
              <a:rPr lang="en-IN" dirty="0" err="1"/>
              <a:t>Kanyal</a:t>
            </a:r>
            <a:endParaRPr lang="en-IN" dirty="0"/>
          </a:p>
          <a:p>
            <a:pPr marL="0" lvl="0" indent="0" rtl="0">
              <a:spcBef>
                <a:spcPts val="0"/>
              </a:spcBef>
              <a:spcAft>
                <a:spcPts val="0"/>
              </a:spcAft>
              <a:buNone/>
            </a:pPr>
            <a:r>
              <a:rPr lang="en-IN" dirty="0"/>
              <a:t>             Anugrah George</a:t>
            </a:r>
          </a:p>
          <a:p>
            <a:pPr marL="0" indent="0">
              <a:buNone/>
            </a:pPr>
            <a:endParaRPr lang="en-US" dirty="0"/>
          </a:p>
          <a:p>
            <a:endParaRPr lang="en-US" dirty="0"/>
          </a:p>
        </p:txBody>
      </p:sp>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4625"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817"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49" y="1443035"/>
            <a:ext cx="3971932" cy="3971930"/>
          </a:xfrm>
          <a:prstGeom prst="ellipse">
            <a:avLst/>
          </a:prstGeom>
          <a:solidFill>
            <a:srgbClr val="FFFFFF"/>
          </a:solidFill>
          <a:ln w="317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4D9B7-3CA2-C921-6BED-65C286AE4CD1}"/>
              </a:ext>
            </a:extLst>
          </p:cNvPr>
          <p:cNvSpPr>
            <a:spLocks noGrp="1"/>
          </p:cNvSpPr>
          <p:nvPr>
            <p:ph type="ctrTitle"/>
          </p:nvPr>
        </p:nvSpPr>
        <p:spPr>
          <a:xfrm>
            <a:off x="786799" y="1586484"/>
            <a:ext cx="3685032" cy="3685032"/>
          </a:xfrm>
          <a:prstGeom prst="ellipse">
            <a:avLst/>
          </a:prstGeom>
          <a:solidFill>
            <a:srgbClr val="000000"/>
          </a:solidFill>
          <a:ln>
            <a:noFill/>
          </a:ln>
        </p:spPr>
        <p:txBody>
          <a:bodyPr vert="horz" lIns="182880" tIns="182880" rIns="182880" bIns="182880" rtlCol="0" anchor="ctr">
            <a:normAutofit/>
          </a:bodyPr>
          <a:lstStyle/>
          <a:p>
            <a:r>
              <a:rPr lang="en-US" sz="3000" u="sng" kern="1200" cap="all" spc="200" baseline="0">
                <a:solidFill>
                  <a:srgbClr val="FFFFFF"/>
                </a:solidFill>
                <a:effectLst>
                  <a:outerShdw blurRad="38100" dist="38100" dir="2700000" algn="tl">
                    <a:srgbClr val="000000">
                      <a:alpha val="43137"/>
                    </a:srgbClr>
                  </a:outerShdw>
                </a:effectLst>
                <a:latin typeface="+mj-lt"/>
                <a:ea typeface="+mj-ea"/>
                <a:cs typeface="+mj-cs"/>
              </a:rPr>
              <a:t>Contents </a:t>
            </a:r>
            <a:endParaRPr lang="en-US" sz="3000" kern="1200" cap="all" spc="200" baseline="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90A97CC5-4E81-DB33-4826-1D57A011D4BF}"/>
              </a:ext>
            </a:extLst>
          </p:cNvPr>
          <p:cNvSpPr>
            <a:spLocks noGrp="1"/>
          </p:cNvSpPr>
          <p:nvPr>
            <p:ph type="subTitle" idx="1"/>
          </p:nvPr>
        </p:nvSpPr>
        <p:spPr>
          <a:xfrm>
            <a:off x="5159099" y="1283546"/>
            <a:ext cx="5715917" cy="3914063"/>
          </a:xfrm>
        </p:spPr>
        <p:txBody>
          <a:bodyPr vert="horz" lIns="91440" tIns="45720" rIns="91440" bIns="45720" rtlCol="0" anchor="ctr">
            <a:normAutofit/>
          </a:bodyPr>
          <a:lstStyle/>
          <a:p>
            <a:pPr marL="171450" lvl="0" indent="-228600" algn="l">
              <a:spcAft>
                <a:spcPts val="0"/>
              </a:spcAft>
              <a:buFont typeface="Arial" panose="020B0604020202020204" pitchFamily="34" charset="0"/>
              <a:buChar char="•"/>
            </a:pPr>
            <a:r>
              <a:rPr lang="en-US" b="1" dirty="0">
                <a:solidFill>
                  <a:srgbClr val="404040"/>
                </a:solidFill>
                <a:effectLst>
                  <a:outerShdw blurRad="38100" dist="38100" dir="2700000" algn="tl">
                    <a:srgbClr val="000000">
                      <a:alpha val="43137"/>
                    </a:srgbClr>
                  </a:outerShdw>
                </a:effectLst>
              </a:rPr>
              <a:t>C++</a:t>
            </a:r>
          </a:p>
          <a:p>
            <a:pPr marL="171450" lvl="0" indent="-228600" algn="l">
              <a:spcAft>
                <a:spcPts val="0"/>
              </a:spcAft>
              <a:buFont typeface="Arial" panose="020B0604020202020204" pitchFamily="34" charset="0"/>
              <a:buChar char="•"/>
            </a:pPr>
            <a:r>
              <a:rPr lang="en-US" b="1" dirty="0">
                <a:solidFill>
                  <a:srgbClr val="404040"/>
                </a:solidFill>
                <a:effectLst>
                  <a:outerShdw blurRad="38100" dist="38100" dir="2700000" algn="tl">
                    <a:srgbClr val="000000">
                      <a:alpha val="43137"/>
                    </a:srgbClr>
                  </a:outerShdw>
                </a:effectLst>
              </a:rPr>
              <a:t>Oops concept</a:t>
            </a:r>
          </a:p>
          <a:p>
            <a:pPr marL="171450" lvl="0" indent="-228600" algn="l">
              <a:spcAft>
                <a:spcPts val="0"/>
              </a:spcAft>
              <a:buFont typeface="Arial" panose="020B0604020202020204" pitchFamily="34" charset="0"/>
              <a:buChar char="•"/>
            </a:pPr>
            <a:r>
              <a:rPr lang="en-US" b="1" dirty="0">
                <a:solidFill>
                  <a:srgbClr val="404040"/>
                </a:solidFill>
                <a:effectLst>
                  <a:outerShdw blurRad="38100" dist="38100" dir="2700000" algn="tl">
                    <a:srgbClr val="000000">
                      <a:alpha val="43137"/>
                    </a:srgbClr>
                  </a:outerShdw>
                </a:effectLst>
              </a:rPr>
              <a:t>Problem statement</a:t>
            </a:r>
          </a:p>
          <a:p>
            <a:pPr marL="171450" lvl="0" indent="-228600" algn="l">
              <a:spcAft>
                <a:spcPts val="0"/>
              </a:spcAft>
              <a:buFont typeface="Arial" panose="020B0604020202020204" pitchFamily="34" charset="0"/>
              <a:buChar char="•"/>
            </a:pPr>
            <a:r>
              <a:rPr lang="en-US" b="1" dirty="0">
                <a:solidFill>
                  <a:srgbClr val="404040"/>
                </a:solidFill>
                <a:effectLst>
                  <a:outerShdw blurRad="38100" dist="38100" dir="2700000" algn="tl">
                    <a:srgbClr val="000000">
                      <a:alpha val="43137"/>
                    </a:srgbClr>
                  </a:outerShdw>
                </a:effectLst>
              </a:rPr>
              <a:t>Methodology</a:t>
            </a:r>
          </a:p>
          <a:p>
            <a:pPr marL="171450" lvl="0" indent="-228600" algn="l">
              <a:spcAft>
                <a:spcPts val="0"/>
              </a:spcAft>
              <a:buFont typeface="Arial" panose="020B0604020202020204" pitchFamily="34" charset="0"/>
              <a:buChar char="•"/>
            </a:pPr>
            <a:r>
              <a:rPr lang="en-US" b="1" dirty="0">
                <a:solidFill>
                  <a:srgbClr val="404040"/>
                </a:solidFill>
                <a:effectLst>
                  <a:outerShdw blurRad="38100" dist="38100" dir="2700000" algn="tl">
                    <a:srgbClr val="000000">
                      <a:alpha val="43137"/>
                    </a:srgbClr>
                  </a:outerShdw>
                </a:effectLst>
              </a:rPr>
              <a:t>Tools used</a:t>
            </a:r>
          </a:p>
          <a:p>
            <a:pPr indent="-228600" algn="l">
              <a:buFont typeface="Arial" panose="020B0604020202020204" pitchFamily="34" charset="0"/>
              <a:buChar char="•"/>
            </a:pPr>
            <a:endParaRPr lang="en-US" dirty="0">
              <a:solidFill>
                <a:srgbClr val="404040"/>
              </a:solidFill>
            </a:endParaRPr>
          </a:p>
        </p:txBody>
      </p:sp>
    </p:spTree>
    <p:extLst>
      <p:ext uri="{BB962C8B-B14F-4D97-AF65-F5344CB8AC3E}">
        <p14:creationId xmlns:p14="http://schemas.microsoft.com/office/powerpoint/2010/main" val="20180712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 sz="6600" b="1" dirty="0">
                <a:solidFill>
                  <a:schemeClr val="bg1"/>
                </a:solidFill>
                <a:effectLst>
                  <a:outerShdw blurRad="38100" dist="38100" dir="2700000" algn="tl">
                    <a:srgbClr val="000000">
                      <a:alpha val="43137"/>
                    </a:srgbClr>
                  </a:outerShdw>
                </a:effectLst>
              </a:rPr>
              <a:t>C++</a:t>
            </a:r>
            <a:endParaRPr lang="en-US" sz="6600" b="1" dirty="0">
              <a:solidFill>
                <a:schemeClr val="bg1"/>
              </a:solidFill>
            </a:endParaRP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93347747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BA40-DA3A-4169-A31B-FDBFB6B38A30}"/>
              </a:ext>
            </a:extLst>
          </p:cNvPr>
          <p:cNvSpPr>
            <a:spLocks noGrp="1"/>
          </p:cNvSpPr>
          <p:nvPr>
            <p:ph type="title"/>
          </p:nvPr>
        </p:nvSpPr>
        <p:spPr>
          <a:xfrm>
            <a:off x="2231136" y="289989"/>
            <a:ext cx="7729728" cy="1188720"/>
          </a:xfrm>
        </p:spPr>
        <p:txBody>
          <a:bodyPr/>
          <a:lstStyle/>
          <a:p>
            <a:r>
              <a:rPr lang="en-US" dirty="0"/>
              <a:t>Object oriented programing</a:t>
            </a:r>
            <a:endParaRPr lang="en-IN" dirty="0"/>
          </a:p>
        </p:txBody>
      </p:sp>
      <p:sp>
        <p:nvSpPr>
          <p:cNvPr id="3" name="Content Placeholder 2">
            <a:extLst>
              <a:ext uri="{FF2B5EF4-FFF2-40B4-BE49-F238E27FC236}">
                <a16:creationId xmlns:a16="http://schemas.microsoft.com/office/drawing/2014/main" id="{FFE9C27F-CC96-437A-BF09-CCD7AC080320}"/>
              </a:ext>
            </a:extLst>
          </p:cNvPr>
          <p:cNvSpPr>
            <a:spLocks noGrp="1"/>
          </p:cNvSpPr>
          <p:nvPr>
            <p:ph idx="1"/>
          </p:nvPr>
        </p:nvSpPr>
        <p:spPr>
          <a:xfrm>
            <a:off x="2231136" y="1775915"/>
            <a:ext cx="7729728" cy="4979992"/>
          </a:xfrm>
        </p:spPr>
        <p:txBody>
          <a:bodyPr/>
          <a:lstStyle/>
          <a:p>
            <a:r>
              <a:rPr lang="en-US" dirty="0"/>
              <a:t>“Object oriented programing as an approach that provides a way of modularizing programs by creating partitioned memory area for both data and functions that can be used as templates for creating copies of such modules on demand”.</a:t>
            </a:r>
          </a:p>
          <a:p>
            <a:pPr marL="0" indent="0">
              <a:buNone/>
            </a:pPr>
            <a:endParaRPr lang="en-IN" dirty="0"/>
          </a:p>
        </p:txBody>
      </p:sp>
      <p:sp>
        <p:nvSpPr>
          <p:cNvPr id="4" name="Rectangle 3">
            <a:extLst>
              <a:ext uri="{FF2B5EF4-FFF2-40B4-BE49-F238E27FC236}">
                <a16:creationId xmlns:a16="http://schemas.microsoft.com/office/drawing/2014/main" id="{679E617D-4209-42D5-8292-0C178D7EE5E2}"/>
              </a:ext>
            </a:extLst>
          </p:cNvPr>
          <p:cNvSpPr/>
          <p:nvPr/>
        </p:nvSpPr>
        <p:spPr>
          <a:xfrm>
            <a:off x="3382392" y="3235909"/>
            <a:ext cx="2077375" cy="14825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7BF30B3-5636-4577-BF76-780305A1C067}"/>
              </a:ext>
            </a:extLst>
          </p:cNvPr>
          <p:cNvSpPr/>
          <p:nvPr/>
        </p:nvSpPr>
        <p:spPr>
          <a:xfrm>
            <a:off x="7306321" y="3235909"/>
            <a:ext cx="2077375" cy="14825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D520A50-DB59-4501-830D-4E9E88EA05E0}"/>
              </a:ext>
            </a:extLst>
          </p:cNvPr>
          <p:cNvSpPr/>
          <p:nvPr/>
        </p:nvSpPr>
        <p:spPr>
          <a:xfrm>
            <a:off x="3719744" y="3428999"/>
            <a:ext cx="1420427" cy="3440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IN" dirty="0">
              <a:solidFill>
                <a:schemeClr val="tx1"/>
              </a:solidFill>
            </a:endParaRPr>
          </a:p>
        </p:txBody>
      </p:sp>
      <p:sp>
        <p:nvSpPr>
          <p:cNvPr id="7" name="Rectangle 6">
            <a:extLst>
              <a:ext uri="{FF2B5EF4-FFF2-40B4-BE49-F238E27FC236}">
                <a16:creationId xmlns:a16="http://schemas.microsoft.com/office/drawing/2014/main" id="{0EC5DB96-EE87-4DB2-BB3A-209C7143CF24}"/>
              </a:ext>
            </a:extLst>
          </p:cNvPr>
          <p:cNvSpPr/>
          <p:nvPr/>
        </p:nvSpPr>
        <p:spPr>
          <a:xfrm>
            <a:off x="7581530" y="3428999"/>
            <a:ext cx="1509204" cy="3440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IN" dirty="0"/>
          </a:p>
        </p:txBody>
      </p:sp>
      <p:sp>
        <p:nvSpPr>
          <p:cNvPr id="8" name="Rectangle 7">
            <a:extLst>
              <a:ext uri="{FF2B5EF4-FFF2-40B4-BE49-F238E27FC236}">
                <a16:creationId xmlns:a16="http://schemas.microsoft.com/office/drawing/2014/main" id="{03F5C232-45F5-4B55-B7DE-BC4788151DDB}"/>
              </a:ext>
            </a:extLst>
          </p:cNvPr>
          <p:cNvSpPr/>
          <p:nvPr/>
        </p:nvSpPr>
        <p:spPr>
          <a:xfrm>
            <a:off x="3622089" y="4270159"/>
            <a:ext cx="1695635" cy="3440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Functions</a:t>
            </a:r>
            <a:endParaRPr lang="en-IN" dirty="0"/>
          </a:p>
        </p:txBody>
      </p:sp>
      <p:sp>
        <p:nvSpPr>
          <p:cNvPr id="9" name="Rectangle 8">
            <a:extLst>
              <a:ext uri="{FF2B5EF4-FFF2-40B4-BE49-F238E27FC236}">
                <a16:creationId xmlns:a16="http://schemas.microsoft.com/office/drawing/2014/main" id="{0FBEC5DB-D343-41CD-9AB2-CA2009D70D00}"/>
              </a:ext>
            </a:extLst>
          </p:cNvPr>
          <p:cNvSpPr/>
          <p:nvPr/>
        </p:nvSpPr>
        <p:spPr>
          <a:xfrm>
            <a:off x="7439487" y="4270159"/>
            <a:ext cx="1802167" cy="3440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Functions </a:t>
            </a:r>
            <a:r>
              <a:rPr lang="en-US" dirty="0"/>
              <a:t>F</a:t>
            </a:r>
            <a:endParaRPr lang="en-IN" dirty="0"/>
          </a:p>
        </p:txBody>
      </p:sp>
      <p:cxnSp>
        <p:nvCxnSpPr>
          <p:cNvPr id="11" name="Straight Arrow Connector 10">
            <a:extLst>
              <a:ext uri="{FF2B5EF4-FFF2-40B4-BE49-F238E27FC236}">
                <a16:creationId xmlns:a16="http://schemas.microsoft.com/office/drawing/2014/main" id="{0DE1DA72-928C-4882-8448-95E6003C9A91}"/>
              </a:ext>
            </a:extLst>
          </p:cNvPr>
          <p:cNvCxnSpPr>
            <a:cxnSpLocks/>
          </p:cNvCxnSpPr>
          <p:nvPr/>
        </p:nvCxnSpPr>
        <p:spPr>
          <a:xfrm flipH="1">
            <a:off x="4421079" y="3773010"/>
            <a:ext cx="8878" cy="497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184787-5E0B-482E-8BD7-3C3EA535B61B}"/>
              </a:ext>
            </a:extLst>
          </p:cNvPr>
          <p:cNvCxnSpPr>
            <a:cxnSpLocks/>
            <a:stCxn id="7" idx="2"/>
          </p:cNvCxnSpPr>
          <p:nvPr/>
        </p:nvCxnSpPr>
        <p:spPr>
          <a:xfrm>
            <a:off x="8336132" y="3773010"/>
            <a:ext cx="0" cy="497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5F123E5-1DB7-4CC9-93D1-E2F281393D2A}"/>
              </a:ext>
            </a:extLst>
          </p:cNvPr>
          <p:cNvSpPr/>
          <p:nvPr/>
        </p:nvSpPr>
        <p:spPr>
          <a:xfrm>
            <a:off x="5317724" y="5362111"/>
            <a:ext cx="1988597" cy="1438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F84C5AD-08A7-428B-94C5-FF3482B7B6B1}"/>
              </a:ext>
            </a:extLst>
          </p:cNvPr>
          <p:cNvSpPr/>
          <p:nvPr/>
        </p:nvSpPr>
        <p:spPr>
          <a:xfrm>
            <a:off x="5521911" y="5433134"/>
            <a:ext cx="1624613" cy="3817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Functions</a:t>
            </a:r>
            <a:endParaRPr lang="en-IN" dirty="0"/>
          </a:p>
        </p:txBody>
      </p:sp>
      <p:sp>
        <p:nvSpPr>
          <p:cNvPr id="18" name="Rectangle 17">
            <a:extLst>
              <a:ext uri="{FF2B5EF4-FFF2-40B4-BE49-F238E27FC236}">
                <a16:creationId xmlns:a16="http://schemas.microsoft.com/office/drawing/2014/main" id="{74D86D2F-4BC9-44D4-AC73-B17BB8B80204}"/>
              </a:ext>
            </a:extLst>
          </p:cNvPr>
          <p:cNvSpPr/>
          <p:nvPr/>
        </p:nvSpPr>
        <p:spPr>
          <a:xfrm>
            <a:off x="5708342" y="6267635"/>
            <a:ext cx="1242874" cy="3817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IN" dirty="0"/>
          </a:p>
        </p:txBody>
      </p:sp>
      <p:cxnSp>
        <p:nvCxnSpPr>
          <p:cNvPr id="20" name="Straight Arrow Connector 19">
            <a:extLst>
              <a:ext uri="{FF2B5EF4-FFF2-40B4-BE49-F238E27FC236}">
                <a16:creationId xmlns:a16="http://schemas.microsoft.com/office/drawing/2014/main" id="{BF7285D6-0EA1-4937-8D69-542487F287CD}"/>
              </a:ext>
            </a:extLst>
          </p:cNvPr>
          <p:cNvCxnSpPr>
            <a:cxnSpLocks/>
          </p:cNvCxnSpPr>
          <p:nvPr/>
        </p:nvCxnSpPr>
        <p:spPr>
          <a:xfrm flipH="1" flipV="1">
            <a:off x="6374165" y="5802668"/>
            <a:ext cx="4440" cy="4771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BE8389-57DB-4ECE-BBCC-219E2EC7F10B}"/>
              </a:ext>
            </a:extLst>
          </p:cNvPr>
          <p:cNvCxnSpPr>
            <a:stCxn id="8" idx="3"/>
            <a:endCxn id="9" idx="1"/>
          </p:cNvCxnSpPr>
          <p:nvPr/>
        </p:nvCxnSpPr>
        <p:spPr>
          <a:xfrm>
            <a:off x="5317724" y="4442165"/>
            <a:ext cx="212176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E53A8EA-5403-4E05-B5C2-5A93715E7AD3}"/>
              </a:ext>
            </a:extLst>
          </p:cNvPr>
          <p:cNvCxnSpPr>
            <a:stCxn id="8" idx="2"/>
            <a:endCxn id="17" idx="0"/>
          </p:cNvCxnSpPr>
          <p:nvPr/>
        </p:nvCxnSpPr>
        <p:spPr>
          <a:xfrm>
            <a:off x="4469907" y="4614170"/>
            <a:ext cx="1864311" cy="8189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D60F18-0454-4A49-A580-55E659A4DE9F}"/>
              </a:ext>
            </a:extLst>
          </p:cNvPr>
          <p:cNvCxnSpPr>
            <a:stCxn id="9" idx="2"/>
            <a:endCxn id="17" idx="0"/>
          </p:cNvCxnSpPr>
          <p:nvPr/>
        </p:nvCxnSpPr>
        <p:spPr>
          <a:xfrm flipH="1">
            <a:off x="6334218" y="4614170"/>
            <a:ext cx="2006353" cy="8189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ADA8D5D-A4BE-465E-83BD-BD112B7A8990}"/>
              </a:ext>
            </a:extLst>
          </p:cNvPr>
          <p:cNvSpPr/>
          <p:nvPr/>
        </p:nvSpPr>
        <p:spPr>
          <a:xfrm>
            <a:off x="5552981" y="4110369"/>
            <a:ext cx="1744464" cy="31403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Communication</a:t>
            </a:r>
            <a:endParaRPr lang="en-IN" sz="1200" dirty="0"/>
          </a:p>
        </p:txBody>
      </p:sp>
      <p:sp>
        <p:nvSpPr>
          <p:cNvPr id="29" name="Rectangle 28">
            <a:extLst>
              <a:ext uri="{FF2B5EF4-FFF2-40B4-BE49-F238E27FC236}">
                <a16:creationId xmlns:a16="http://schemas.microsoft.com/office/drawing/2014/main" id="{B294083A-A52E-475A-B4FE-AB89097859F2}"/>
              </a:ext>
            </a:extLst>
          </p:cNvPr>
          <p:cNvSpPr/>
          <p:nvPr/>
        </p:nvSpPr>
        <p:spPr>
          <a:xfrm>
            <a:off x="1455938" y="3601004"/>
            <a:ext cx="1748901" cy="44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Object A</a:t>
            </a:r>
            <a:r>
              <a:rPr lang="en-US" sz="1400" b="1" dirty="0"/>
              <a:t>O</a:t>
            </a:r>
            <a:endParaRPr lang="en-IN" sz="1400" b="1" dirty="0"/>
          </a:p>
        </p:txBody>
      </p:sp>
      <p:sp>
        <p:nvSpPr>
          <p:cNvPr id="30" name="Rectangle 29">
            <a:extLst>
              <a:ext uri="{FF2B5EF4-FFF2-40B4-BE49-F238E27FC236}">
                <a16:creationId xmlns:a16="http://schemas.microsoft.com/office/drawing/2014/main" id="{CB061A9C-4005-4997-B311-EB1AB9034A81}"/>
              </a:ext>
            </a:extLst>
          </p:cNvPr>
          <p:cNvSpPr/>
          <p:nvPr/>
        </p:nvSpPr>
        <p:spPr>
          <a:xfrm>
            <a:off x="9579006" y="3601003"/>
            <a:ext cx="1802167" cy="44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Object B</a:t>
            </a:r>
            <a:r>
              <a:rPr lang="en-US" dirty="0"/>
              <a:t>O</a:t>
            </a:r>
            <a:endParaRPr lang="en-IN" dirty="0"/>
          </a:p>
        </p:txBody>
      </p:sp>
      <p:sp>
        <p:nvSpPr>
          <p:cNvPr id="31" name="Rectangle 30">
            <a:extLst>
              <a:ext uri="{FF2B5EF4-FFF2-40B4-BE49-F238E27FC236}">
                <a16:creationId xmlns:a16="http://schemas.microsoft.com/office/drawing/2014/main" id="{FA85EED9-D27E-4886-98C1-0F7918DF8264}"/>
              </a:ext>
            </a:extLst>
          </p:cNvPr>
          <p:cNvSpPr/>
          <p:nvPr/>
        </p:nvSpPr>
        <p:spPr>
          <a:xfrm>
            <a:off x="5789837" y="4822239"/>
            <a:ext cx="1134744" cy="3551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Object C</a:t>
            </a:r>
            <a:endParaRPr lang="en-IN" sz="1400" b="1" dirty="0"/>
          </a:p>
        </p:txBody>
      </p:sp>
    </p:spTree>
    <p:extLst>
      <p:ext uri="{BB962C8B-B14F-4D97-AF65-F5344CB8AC3E}">
        <p14:creationId xmlns:p14="http://schemas.microsoft.com/office/powerpoint/2010/main" val="110746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535479-735F-425C-820F-EE2A1625F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D76CC-07FA-A332-1072-2E6CB9FA4132}"/>
              </a:ext>
            </a:extLst>
          </p:cNvPr>
          <p:cNvSpPr>
            <a:spLocks noGrp="1"/>
          </p:cNvSpPr>
          <p:nvPr>
            <p:ph type="title"/>
          </p:nvPr>
        </p:nvSpPr>
        <p:spPr>
          <a:xfrm>
            <a:off x="2231136" y="964692"/>
            <a:ext cx="7729728" cy="1188720"/>
          </a:xfrm>
          <a:solidFill>
            <a:schemeClr val="accent1"/>
          </a:solidFill>
          <a:ln w="177800" cmpd="thinThick">
            <a:solidFill>
              <a:schemeClr val="accent1"/>
            </a:solidFill>
          </a:ln>
        </p:spPr>
        <p:txBody>
          <a:bodyPr vert="horz" lIns="182880" tIns="182880" rIns="182880" bIns="182880" rtlCol="0" anchor="ctr">
            <a:normAutofit/>
          </a:bodyPr>
          <a:lstStyle/>
          <a:p>
            <a:r>
              <a:rPr lang="en-US" b="1" dirty="0">
                <a:solidFill>
                  <a:srgbClr val="FFFFFF"/>
                </a:solidFill>
              </a:rPr>
              <a:t>Features </a:t>
            </a:r>
            <a:r>
              <a:rPr lang="en-US" b="1">
                <a:solidFill>
                  <a:srgbClr val="FFFFFF"/>
                </a:solidFill>
              </a:rPr>
              <a:t>of oop</a:t>
            </a:r>
            <a:endParaRPr lang="en-US" b="1" kern="1200" cap="all" spc="200" baseline="0" dirty="0">
              <a:solidFill>
                <a:srgbClr val="FFFFFF"/>
              </a:solidFill>
              <a:latin typeface="+mj-lt"/>
              <a:ea typeface="+mj-ea"/>
              <a:cs typeface="+mj-cs"/>
            </a:endParaRPr>
          </a:p>
        </p:txBody>
      </p:sp>
      <p:sp>
        <p:nvSpPr>
          <p:cNvPr id="5" name="Content Placeholder 4">
            <a:extLst>
              <a:ext uri="{FF2B5EF4-FFF2-40B4-BE49-F238E27FC236}">
                <a16:creationId xmlns:a16="http://schemas.microsoft.com/office/drawing/2014/main" id="{3735D9B3-CABE-185C-9057-0F84C945C42A}"/>
              </a:ext>
            </a:extLst>
          </p:cNvPr>
          <p:cNvSpPr>
            <a:spLocks noGrp="1"/>
          </p:cNvSpPr>
          <p:nvPr>
            <p:ph sz="half" idx="2"/>
          </p:nvPr>
        </p:nvSpPr>
        <p:spPr>
          <a:xfrm>
            <a:off x="2231136" y="2638044"/>
            <a:ext cx="7729728" cy="3101983"/>
          </a:xfrm>
        </p:spPr>
        <p:txBody>
          <a:bodyPr vert="horz" lIns="91440" tIns="45720" rIns="91440" bIns="45720" rtlCol="0">
            <a:normAutofit/>
          </a:bodyPr>
          <a:lstStyle/>
          <a:p>
            <a:pPr marL="0"/>
            <a:r>
              <a:rPr lang="en-US" dirty="0"/>
              <a:t>Emphasis is on doing rather then procedure.</a:t>
            </a:r>
          </a:p>
          <a:p>
            <a:pPr marL="0"/>
            <a:r>
              <a:rPr lang="en-US" dirty="0"/>
              <a:t>Programs are divided into what are known as Objects.</a:t>
            </a:r>
          </a:p>
          <a:p>
            <a:pPr marL="0"/>
            <a:r>
              <a:rPr lang="en-US" dirty="0"/>
              <a:t>Data is hidden and can’t be accessed by external functions.</a:t>
            </a:r>
          </a:p>
          <a:p>
            <a:pPr marL="0"/>
            <a:r>
              <a:rPr lang="en-US" dirty="0"/>
              <a:t>Objects may communicate with each other through functions.</a:t>
            </a:r>
          </a:p>
          <a:p>
            <a:pPr marL="0"/>
            <a:r>
              <a:rPr lang="en-US" dirty="0"/>
              <a:t>New data and functions can be easily added.</a:t>
            </a:r>
          </a:p>
          <a:p>
            <a:pPr marL="0"/>
            <a:r>
              <a:rPr lang="en-US" dirty="0"/>
              <a:t>Follow bottom-up approach in program design.</a:t>
            </a:r>
          </a:p>
          <a:p>
            <a:pPr marL="0" indent="0">
              <a:buNone/>
            </a:pPr>
            <a:endParaRPr lang="en-US" dirty="0"/>
          </a:p>
        </p:txBody>
      </p:sp>
    </p:spTree>
    <p:extLst>
      <p:ext uri="{BB962C8B-B14F-4D97-AF65-F5344CB8AC3E}">
        <p14:creationId xmlns:p14="http://schemas.microsoft.com/office/powerpoint/2010/main" val="10522082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0A3B8-0807-4568-B084-DF20FECFD7F8}"/>
              </a:ext>
            </a:extLst>
          </p:cNvPr>
          <p:cNvSpPr>
            <a:spLocks noGrp="1"/>
          </p:cNvSpPr>
          <p:nvPr>
            <p:ph idx="1"/>
          </p:nvPr>
        </p:nvSpPr>
        <p:spPr>
          <a:xfrm>
            <a:off x="870012" y="337351"/>
            <a:ext cx="9090852" cy="5974672"/>
          </a:xfrm>
        </p:spPr>
        <p:txBody>
          <a:bodyPr>
            <a:normAutofit lnSpcReduction="10000"/>
          </a:bodyPr>
          <a:lstStyle/>
          <a:p>
            <a:pPr marL="0" indent="0">
              <a:buNone/>
            </a:pPr>
            <a:r>
              <a:rPr lang="en-US" b="1" u="sng" dirty="0"/>
              <a:t>BASIC CONCEPTS OF OBJECTS ORIENTED PROGRAMMING</a:t>
            </a:r>
          </a:p>
          <a:p>
            <a:pPr marL="342900" indent="-342900">
              <a:buFont typeface="+mj-lt"/>
              <a:buAutoNum type="arabicPeriod"/>
            </a:pPr>
            <a:r>
              <a:rPr lang="en-US" dirty="0"/>
              <a:t>Objects</a:t>
            </a:r>
          </a:p>
          <a:p>
            <a:pPr marL="342900" indent="-342900">
              <a:buFont typeface="+mj-lt"/>
              <a:buAutoNum type="arabicPeriod"/>
            </a:pPr>
            <a:r>
              <a:rPr lang="en-US" dirty="0"/>
              <a:t>Classes</a:t>
            </a:r>
          </a:p>
          <a:p>
            <a:pPr marL="342900" indent="-342900">
              <a:buFont typeface="+mj-lt"/>
              <a:buAutoNum type="arabicPeriod"/>
            </a:pPr>
            <a:r>
              <a:rPr lang="en-US" dirty="0"/>
              <a:t>Data abstraction and encapsulation</a:t>
            </a:r>
          </a:p>
          <a:p>
            <a:pPr marL="342900" indent="-342900">
              <a:buFont typeface="+mj-lt"/>
              <a:buAutoNum type="arabicPeriod"/>
            </a:pPr>
            <a:r>
              <a:rPr lang="en-US" dirty="0"/>
              <a:t>Inheritance</a:t>
            </a:r>
          </a:p>
          <a:p>
            <a:pPr marL="342900" indent="-342900">
              <a:buFont typeface="+mj-lt"/>
              <a:buAutoNum type="arabicPeriod"/>
            </a:pPr>
            <a:r>
              <a:rPr lang="en-US" dirty="0"/>
              <a:t>Polymorphism</a:t>
            </a:r>
          </a:p>
          <a:p>
            <a:pPr marL="342900" indent="-342900">
              <a:buFont typeface="+mj-lt"/>
              <a:buAutoNum type="arabicPeriod"/>
            </a:pPr>
            <a:r>
              <a:rPr lang="en-US" dirty="0"/>
              <a:t>Dynamic binding</a:t>
            </a:r>
          </a:p>
          <a:p>
            <a:pPr marL="342900" indent="-342900">
              <a:buFont typeface="+mj-lt"/>
              <a:buAutoNum type="arabicPeriod"/>
            </a:pPr>
            <a:r>
              <a:rPr lang="en-US" dirty="0"/>
              <a:t>Message passing</a:t>
            </a:r>
          </a:p>
          <a:p>
            <a:pPr marL="0" indent="0">
              <a:buNone/>
            </a:pPr>
            <a:r>
              <a:rPr lang="en-US" b="1" u="sng" dirty="0"/>
              <a:t>OBJECTS</a:t>
            </a:r>
          </a:p>
          <a:p>
            <a:pPr marL="0" indent="0">
              <a:buNone/>
            </a:pPr>
            <a:r>
              <a:rPr lang="en-US" sz="1600" dirty="0"/>
              <a:t>Objects are the basic run-time entities in an object-oriented system. They may represent a person, a place, a bank account, a table of data or any item that the program must handle.</a:t>
            </a:r>
          </a:p>
          <a:p>
            <a:pPr marL="0" indent="0">
              <a:buNone/>
            </a:pPr>
            <a:r>
              <a:rPr lang="en-US" sz="1600" dirty="0"/>
              <a:t>    The fundamental idea behind object oriented approach is to combine both data and function into a single unit and these units are called objects.</a:t>
            </a:r>
          </a:p>
          <a:p>
            <a:pPr marL="0" indent="0">
              <a:buNone/>
            </a:pPr>
            <a:r>
              <a:rPr lang="en-US" b="1" u="sng" dirty="0"/>
              <a:t>CLASSES</a:t>
            </a:r>
          </a:p>
          <a:p>
            <a:pPr marL="0" indent="0">
              <a:buNone/>
            </a:pPr>
            <a:r>
              <a:rPr lang="en-US" sz="1600" dirty="0"/>
              <a:t>        A group of object that share common properties for data part and some program part are collectively called as class.</a:t>
            </a:r>
          </a:p>
          <a:p>
            <a:pPr marL="0" indent="0">
              <a:buNone/>
            </a:pPr>
            <a:r>
              <a:rPr lang="en-US" sz="1600" dirty="0"/>
              <a:t>In C++ a class is a new data type that contains member variables and member functions that operate on the variables.</a:t>
            </a:r>
            <a:endParaRPr lang="en-IN" sz="1600" dirty="0"/>
          </a:p>
        </p:txBody>
      </p:sp>
    </p:spTree>
    <p:extLst>
      <p:ext uri="{BB962C8B-B14F-4D97-AF65-F5344CB8AC3E}">
        <p14:creationId xmlns:p14="http://schemas.microsoft.com/office/powerpoint/2010/main" val="54368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A6898-6724-4FC6-828C-4C5C23A67B48}"/>
              </a:ext>
            </a:extLst>
          </p:cNvPr>
          <p:cNvSpPr>
            <a:spLocks noGrp="1"/>
          </p:cNvSpPr>
          <p:nvPr>
            <p:ph idx="1"/>
          </p:nvPr>
        </p:nvSpPr>
        <p:spPr>
          <a:xfrm>
            <a:off x="452761" y="355107"/>
            <a:ext cx="10280342" cy="6285389"/>
          </a:xfrm>
        </p:spPr>
        <p:txBody>
          <a:bodyPr/>
          <a:lstStyle/>
          <a:p>
            <a:pPr marL="0" indent="0">
              <a:buNone/>
            </a:pPr>
            <a:r>
              <a:rPr lang="en-US" b="1" u="sng" dirty="0"/>
              <a:t>DATA ABSTRACTION</a:t>
            </a:r>
          </a:p>
          <a:p>
            <a:pPr marL="0" indent="0">
              <a:buNone/>
            </a:pPr>
            <a:r>
              <a:rPr lang="en-US" sz="1600" dirty="0"/>
              <a:t>     Abstraction refers to the act of representing essential features without including the back ground details or explanations. Classes use the concept of abstraction and defined as size, width and cost and functions to operate on the attributes.</a:t>
            </a:r>
          </a:p>
          <a:p>
            <a:pPr marL="0" indent="0">
              <a:buNone/>
            </a:pPr>
            <a:r>
              <a:rPr lang="en-US" b="1" u="sng" dirty="0"/>
              <a:t>DATA ENCAPSULATION </a:t>
            </a:r>
          </a:p>
          <a:p>
            <a:pPr marL="0" indent="0">
              <a:buNone/>
            </a:pPr>
            <a:r>
              <a:rPr lang="en-US" sz="1600" dirty="0"/>
              <a:t>      The wrapping up of data and function into a single unit(class) is known as encapsulation. The data is not accessible to the outside world and only those functions which are wrapped in the class can access it. These functions provide the interface between the object data and the program.</a:t>
            </a:r>
          </a:p>
          <a:p>
            <a:pPr marL="0" indent="0">
              <a:buNone/>
            </a:pPr>
            <a:r>
              <a:rPr lang="en-US" b="1" u="sng" dirty="0"/>
              <a:t>INHERITANCE</a:t>
            </a:r>
          </a:p>
          <a:p>
            <a:pPr marL="0" indent="0">
              <a:buNone/>
            </a:pPr>
            <a:r>
              <a:rPr lang="en-US" sz="1400" dirty="0"/>
              <a:t>      </a:t>
            </a:r>
            <a:r>
              <a:rPr lang="en-US" sz="1600" dirty="0"/>
              <a:t>Inheritance is the process by which objects of one class acquire the properties of another class. In the concept of inheritance provides the idea of reusability. This means that we can add additional features to an existing class without modifying it. This is possible by designing a new class will have the combined features of both the classes.</a:t>
            </a:r>
          </a:p>
          <a:p>
            <a:pPr marL="0" indent="0">
              <a:buNone/>
            </a:pPr>
            <a:r>
              <a:rPr lang="en-US" b="1" u="sng" dirty="0"/>
              <a:t>POLYMORPHISM</a:t>
            </a:r>
          </a:p>
          <a:p>
            <a:pPr marL="0" indent="0">
              <a:buNone/>
            </a:pPr>
            <a:r>
              <a:rPr lang="en-US" sz="1600" dirty="0"/>
              <a:t>   Polymorphism means the ability to take more than one form. An operation may exhibit different instance. The behavior depends upon the type of data used in the operation.</a:t>
            </a:r>
          </a:p>
          <a:p>
            <a:pPr marL="0" indent="0">
              <a:buNone/>
            </a:pPr>
            <a:r>
              <a:rPr lang="en-US" sz="1600" dirty="0"/>
              <a:t>A language feature that allows a function or operator to be given more than one definition. The types of the arguments with which the function or operator is called determines which definition will be used. </a:t>
            </a:r>
          </a:p>
          <a:p>
            <a:pPr marL="0" indent="0">
              <a:buNone/>
            </a:pPr>
            <a:endParaRPr lang="en-IN" dirty="0"/>
          </a:p>
        </p:txBody>
      </p:sp>
    </p:spTree>
    <p:extLst>
      <p:ext uri="{BB962C8B-B14F-4D97-AF65-F5344CB8AC3E}">
        <p14:creationId xmlns:p14="http://schemas.microsoft.com/office/powerpoint/2010/main" val="92508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09123-1A55-4D99-8130-F31D54AF889D}"/>
              </a:ext>
            </a:extLst>
          </p:cNvPr>
          <p:cNvSpPr>
            <a:spLocks noGrp="1"/>
          </p:cNvSpPr>
          <p:nvPr>
            <p:ph idx="1"/>
          </p:nvPr>
        </p:nvSpPr>
        <p:spPr>
          <a:xfrm>
            <a:off x="393573" y="481614"/>
            <a:ext cx="10972800" cy="5894772"/>
          </a:xfrm>
        </p:spPr>
        <p:txBody>
          <a:bodyPr/>
          <a:lstStyle/>
          <a:p>
            <a:pPr marL="0" indent="0">
              <a:buNone/>
            </a:pPr>
            <a:r>
              <a:rPr lang="en-US" b="1" u="sng" dirty="0"/>
              <a:t>DYNAMIC BINDING</a:t>
            </a:r>
          </a:p>
          <a:p>
            <a:pPr marL="0" indent="0">
              <a:buNone/>
            </a:pPr>
            <a:r>
              <a:rPr lang="en-US" dirty="0"/>
              <a:t>Binding refers to linking of a procedure call to the code to the executed in response to the call. Dynamic binding means the code associated with a given procedure call is not known until the time of the call at run-time. It is associated with a polymorphic reference depends upon the dynamic type of that reference.</a:t>
            </a:r>
          </a:p>
          <a:p>
            <a:pPr marL="0" indent="0">
              <a:buNone/>
            </a:pPr>
            <a:endParaRPr lang="en-US" dirty="0"/>
          </a:p>
          <a:p>
            <a:pPr marL="0" indent="0">
              <a:buNone/>
            </a:pPr>
            <a:r>
              <a:rPr lang="en-US" b="1" u="sng" dirty="0"/>
              <a:t>MESSAGE PASSING</a:t>
            </a:r>
          </a:p>
          <a:p>
            <a:pPr marL="0" indent="0">
              <a:buNone/>
            </a:pPr>
            <a:r>
              <a:rPr lang="en-US" dirty="0"/>
              <a:t>        An object oriented program consists of a set of objects that communicate with each other.</a:t>
            </a:r>
          </a:p>
          <a:p>
            <a:pPr marL="0" indent="0">
              <a:buNone/>
            </a:pPr>
            <a:r>
              <a:rPr lang="en-US" dirty="0"/>
              <a:t>   A message for an object is a request for execution of a procedure and therefore will invoke a function(procedure) in the receiving object that generates the designed result. Message passing involves specifying the name of the object, the name of the function(message) and information to be sent.</a:t>
            </a:r>
          </a:p>
          <a:p>
            <a:pPr marL="0" indent="0">
              <a:buNone/>
            </a:pPr>
            <a:endParaRPr lang="en-US" dirty="0"/>
          </a:p>
          <a:p>
            <a:pPr marL="0" indent="0">
              <a:buNone/>
            </a:pPr>
            <a:r>
              <a:rPr lang="en-US" b="1" dirty="0"/>
              <a:t>                            Employee  . Salary( name )</a:t>
            </a:r>
          </a:p>
        </p:txBody>
      </p:sp>
      <p:cxnSp>
        <p:nvCxnSpPr>
          <p:cNvPr id="5" name="Straight Arrow Connector 4">
            <a:extLst>
              <a:ext uri="{FF2B5EF4-FFF2-40B4-BE49-F238E27FC236}">
                <a16:creationId xmlns:a16="http://schemas.microsoft.com/office/drawing/2014/main" id="{BCCB0351-094D-49ED-8DDF-11BFE2E3AD33}"/>
              </a:ext>
            </a:extLst>
          </p:cNvPr>
          <p:cNvCxnSpPr>
            <a:cxnSpLocks/>
          </p:cNvCxnSpPr>
          <p:nvPr/>
        </p:nvCxnSpPr>
        <p:spPr>
          <a:xfrm flipV="1">
            <a:off x="3941685" y="4800651"/>
            <a:ext cx="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4D9396-589F-42CD-8B66-28BA5FC19E62}"/>
              </a:ext>
            </a:extLst>
          </p:cNvPr>
          <p:cNvCxnSpPr>
            <a:cxnSpLocks/>
          </p:cNvCxnSpPr>
          <p:nvPr/>
        </p:nvCxnSpPr>
        <p:spPr>
          <a:xfrm flipV="1">
            <a:off x="2627790" y="4829452"/>
            <a:ext cx="0" cy="5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37DA5E2-CCC6-40B0-BA5F-32725B165789}"/>
              </a:ext>
            </a:extLst>
          </p:cNvPr>
          <p:cNvCxnSpPr>
            <a:cxnSpLocks/>
          </p:cNvCxnSpPr>
          <p:nvPr/>
        </p:nvCxnSpPr>
        <p:spPr>
          <a:xfrm flipV="1">
            <a:off x="4421080" y="4829452"/>
            <a:ext cx="0" cy="5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9610CB-2D7A-4D18-A263-4997F6434443}"/>
              </a:ext>
            </a:extLst>
          </p:cNvPr>
          <p:cNvCxnSpPr/>
          <p:nvPr/>
        </p:nvCxnSpPr>
        <p:spPr>
          <a:xfrm flipH="1">
            <a:off x="1757779" y="5415379"/>
            <a:ext cx="8700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CCA0C8-1380-4C5F-9776-7F80878D1A36}"/>
              </a:ext>
            </a:extLst>
          </p:cNvPr>
          <p:cNvCxnSpPr/>
          <p:nvPr/>
        </p:nvCxnSpPr>
        <p:spPr>
          <a:xfrm>
            <a:off x="4421080" y="5415379"/>
            <a:ext cx="1145219"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30BB8BB-E42E-49C4-ACB2-B91A430B7AB0}"/>
              </a:ext>
            </a:extLst>
          </p:cNvPr>
          <p:cNvSpPr/>
          <p:nvPr/>
        </p:nvSpPr>
        <p:spPr>
          <a:xfrm>
            <a:off x="825627" y="5291091"/>
            <a:ext cx="772354" cy="315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Object</a:t>
            </a:r>
            <a:endParaRPr lang="en-IN" sz="1400" dirty="0"/>
          </a:p>
        </p:txBody>
      </p:sp>
      <p:sp>
        <p:nvSpPr>
          <p:cNvPr id="21" name="Rectangle 20">
            <a:extLst>
              <a:ext uri="{FF2B5EF4-FFF2-40B4-BE49-F238E27FC236}">
                <a16:creationId xmlns:a16="http://schemas.microsoft.com/office/drawing/2014/main" id="{71EBB517-9CBE-4156-9369-41A3ACEF0C38}"/>
              </a:ext>
            </a:extLst>
          </p:cNvPr>
          <p:cNvSpPr/>
          <p:nvPr/>
        </p:nvSpPr>
        <p:spPr>
          <a:xfrm>
            <a:off x="3151572" y="5713894"/>
            <a:ext cx="1580225" cy="363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Message</a:t>
            </a:r>
            <a:endParaRPr lang="en-IN" sz="1400" dirty="0"/>
          </a:p>
        </p:txBody>
      </p:sp>
      <p:sp>
        <p:nvSpPr>
          <p:cNvPr id="22" name="Rectangle 21">
            <a:extLst>
              <a:ext uri="{FF2B5EF4-FFF2-40B4-BE49-F238E27FC236}">
                <a16:creationId xmlns:a16="http://schemas.microsoft.com/office/drawing/2014/main" id="{3260D271-C2BD-4387-8DC8-552BE0977CED}"/>
              </a:ext>
            </a:extLst>
          </p:cNvPr>
          <p:cNvSpPr/>
          <p:nvPr/>
        </p:nvSpPr>
        <p:spPr>
          <a:xfrm>
            <a:off x="5726097" y="5257851"/>
            <a:ext cx="1053483" cy="3150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Information</a:t>
            </a:r>
            <a:endParaRPr lang="en-IN" sz="1400" dirty="0"/>
          </a:p>
        </p:txBody>
      </p:sp>
    </p:spTree>
    <p:extLst>
      <p:ext uri="{BB962C8B-B14F-4D97-AF65-F5344CB8AC3E}">
        <p14:creationId xmlns:p14="http://schemas.microsoft.com/office/powerpoint/2010/main" val="2746283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535479-735F-425C-820F-EE2A1625F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D76CC-07FA-A332-1072-2E6CB9FA4132}"/>
              </a:ext>
            </a:extLst>
          </p:cNvPr>
          <p:cNvSpPr>
            <a:spLocks noGrp="1"/>
          </p:cNvSpPr>
          <p:nvPr>
            <p:ph type="title"/>
          </p:nvPr>
        </p:nvSpPr>
        <p:spPr>
          <a:xfrm>
            <a:off x="2231136" y="964692"/>
            <a:ext cx="7729728" cy="1188720"/>
          </a:xfrm>
          <a:solidFill>
            <a:schemeClr val="accent1"/>
          </a:solidFill>
          <a:ln w="177800" cmpd="thinThick">
            <a:solidFill>
              <a:schemeClr val="accent1"/>
            </a:solidFill>
          </a:ln>
        </p:spPr>
        <p:txBody>
          <a:bodyPr vert="horz" lIns="182880" tIns="182880" rIns="182880" bIns="182880" rtlCol="0" anchor="ctr">
            <a:normAutofit/>
          </a:bodyPr>
          <a:lstStyle/>
          <a:p>
            <a:r>
              <a:rPr lang="en-US" b="1" kern="1200" cap="all" spc="200" baseline="0">
                <a:solidFill>
                  <a:srgbClr val="FFFFFF"/>
                </a:solidFill>
                <a:latin typeface="+mj-lt"/>
                <a:ea typeface="+mj-ea"/>
                <a:cs typeface="+mj-cs"/>
              </a:rPr>
              <a:t>Problem Statement</a:t>
            </a:r>
          </a:p>
        </p:txBody>
      </p:sp>
      <p:sp>
        <p:nvSpPr>
          <p:cNvPr id="5" name="Content Placeholder 4">
            <a:extLst>
              <a:ext uri="{FF2B5EF4-FFF2-40B4-BE49-F238E27FC236}">
                <a16:creationId xmlns:a16="http://schemas.microsoft.com/office/drawing/2014/main" id="{3735D9B3-CABE-185C-9057-0F84C945C42A}"/>
              </a:ext>
            </a:extLst>
          </p:cNvPr>
          <p:cNvSpPr>
            <a:spLocks noGrp="1"/>
          </p:cNvSpPr>
          <p:nvPr>
            <p:ph sz="half" idx="2"/>
          </p:nvPr>
        </p:nvSpPr>
        <p:spPr>
          <a:xfrm>
            <a:off x="2231136" y="2638044"/>
            <a:ext cx="7729728" cy="3101983"/>
          </a:xfrm>
        </p:spPr>
        <p:txBody>
          <a:bodyPr vert="horz" lIns="91440" tIns="45720" rIns="91440" bIns="45720" rtlCol="0">
            <a:normAutofit/>
          </a:bodyPr>
          <a:lstStyle/>
          <a:p>
            <a:pPr marL="0"/>
            <a:r>
              <a:rPr lang="en-US" b="1" dirty="0"/>
              <a:t>Expense Calculator</a:t>
            </a:r>
          </a:p>
          <a:p>
            <a:r>
              <a:rPr lang="en-US" dirty="0"/>
              <a:t>This is a console based project. It calculates the total expense you will have based on a days input</a:t>
            </a:r>
          </a:p>
          <a:p>
            <a:pPr marL="1541463" lvl="6"/>
            <a:r>
              <a:rPr lang="en-US" dirty="0">
                <a:solidFill>
                  <a:schemeClr val="tx1">
                    <a:lumMod val="85000"/>
                    <a:lumOff val="15000"/>
                  </a:schemeClr>
                </a:solidFill>
              </a:rPr>
              <a:t>Separate Expense Areas.</a:t>
            </a:r>
          </a:p>
          <a:p>
            <a:pPr marL="1541463" lvl="6"/>
            <a:r>
              <a:rPr lang="en-US" dirty="0">
                <a:solidFill>
                  <a:schemeClr val="tx1">
                    <a:lumMod val="85000"/>
                    <a:lumOff val="15000"/>
                  </a:schemeClr>
                </a:solidFill>
              </a:rPr>
              <a:t>Amount You spent</a:t>
            </a:r>
          </a:p>
          <a:p>
            <a:pPr marL="1541463" lvl="6"/>
            <a:r>
              <a:rPr lang="en-US" dirty="0">
                <a:solidFill>
                  <a:schemeClr val="tx1">
                    <a:lumMod val="85000"/>
                    <a:lumOff val="15000"/>
                  </a:schemeClr>
                </a:solidFill>
              </a:rPr>
              <a:t>Average Expense</a:t>
            </a:r>
          </a:p>
          <a:p>
            <a:pPr marL="1541463" lvl="6"/>
            <a:r>
              <a:rPr lang="en-US" dirty="0">
                <a:solidFill>
                  <a:schemeClr val="tx1">
                    <a:lumMod val="85000"/>
                    <a:lumOff val="15000"/>
                  </a:schemeClr>
                </a:solidFill>
              </a:rPr>
              <a:t>Quit</a:t>
            </a:r>
          </a:p>
          <a:p>
            <a:pPr lvl="3"/>
            <a:endParaRPr lang="en-US" dirty="0"/>
          </a:p>
        </p:txBody>
      </p:sp>
    </p:spTree>
    <p:extLst>
      <p:ext uri="{BB962C8B-B14F-4D97-AF65-F5344CB8AC3E}">
        <p14:creationId xmlns:p14="http://schemas.microsoft.com/office/powerpoint/2010/main" val="33453048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4D5ADA-BB6C-46F4-9A97-3A3D44A9A8A6}">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Financial design</Template>
  <TotalTime>209</TotalTime>
  <Words>854</Words>
  <Application>Microsoft Office PowerPoint</Application>
  <PresentationFormat>Widescreen</PresentationFormat>
  <Paragraphs>89</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Times New Roman</vt:lpstr>
      <vt:lpstr>Parcel</vt:lpstr>
      <vt:lpstr>Expense Calculator</vt:lpstr>
      <vt:lpstr>Contents </vt:lpstr>
      <vt:lpstr>C++</vt:lpstr>
      <vt:lpstr>Object oriented programing</vt:lpstr>
      <vt:lpstr>Features of oop</vt:lpstr>
      <vt:lpstr>PowerPoint Presentation</vt:lpstr>
      <vt:lpstr>PowerPoint Presentation</vt:lpstr>
      <vt:lpstr>PowerPoint Presentation</vt:lpstr>
      <vt:lpstr>Problem Statement</vt:lpstr>
      <vt:lpstr>methodology</vt:lpstr>
      <vt:lpstr>Tools used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Calculator</dc:title>
  <dc:creator>Anugrah George</dc:creator>
  <cp:lastModifiedBy>Anugrah George</cp:lastModifiedBy>
  <cp:revision>16</cp:revision>
  <dcterms:created xsi:type="dcterms:W3CDTF">2022-06-28T05:44:11Z</dcterms:created>
  <dcterms:modified xsi:type="dcterms:W3CDTF">2022-07-16T05:15:52Z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