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hau Philomene" panose="020B0604020202020204" charset="0"/>
      <p:regular r:id="rId14"/>
    </p:embeddedFont>
    <p:embeddedFont>
      <p:font typeface="Handelson One"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kaggle.com/datasets/uciml/pima-indians-diabetes-database?resource=download"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5303" r="-12275" b="-2623"/>
            </a:stretch>
          </a:blipFill>
        </p:spPr>
      </p:sp>
      <p:sp>
        <p:nvSpPr>
          <p:cNvPr id="3" name="Freeform 3"/>
          <p:cNvSpPr/>
          <p:nvPr/>
        </p:nvSpPr>
        <p:spPr>
          <a:xfrm flipV="1">
            <a:off x="535443" y="559139"/>
            <a:ext cx="4198776" cy="4114800"/>
          </a:xfrm>
          <a:custGeom>
            <a:avLst/>
            <a:gdLst/>
            <a:ahLst/>
            <a:cxnLst/>
            <a:rect l="l" t="t" r="r" b="b"/>
            <a:pathLst>
              <a:path w="4198776" h="4114800">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3553781" y="559139"/>
            <a:ext cx="4198776" cy="4114800"/>
          </a:xfrm>
          <a:custGeom>
            <a:avLst/>
            <a:gdLst/>
            <a:ahLst/>
            <a:cxnLst/>
            <a:rect l="l" t="t" r="r" b="b"/>
            <a:pathLst>
              <a:path w="4198776" h="4114800">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538258" y="2561841"/>
            <a:ext cx="15244776" cy="1377138"/>
          </a:xfrm>
          <a:prstGeom prst="rect">
            <a:avLst/>
          </a:prstGeom>
        </p:spPr>
        <p:txBody>
          <a:bodyPr lIns="0" tIns="0" rIns="0" bIns="0" rtlCol="0" anchor="t">
            <a:spAutoFit/>
          </a:bodyPr>
          <a:lstStyle/>
          <a:p>
            <a:pPr algn="ctr">
              <a:lnSpc>
                <a:spcPts val="7079"/>
              </a:lnSpc>
            </a:pPr>
            <a:r>
              <a:rPr lang="en-US" sz="5056">
                <a:solidFill>
                  <a:srgbClr val="473821"/>
                </a:solidFill>
                <a:latin typeface="Chau Philomene"/>
                <a:ea typeface="Chau Philomene"/>
                <a:cs typeface="Chau Philomene"/>
                <a:sym typeface="Chau Philomene"/>
              </a:rPr>
              <a:t>PENGEMBANGAN SISTEM TEMU KEMBALI INFORMASI</a:t>
            </a:r>
          </a:p>
          <a:p>
            <a:pPr algn="ctr">
              <a:lnSpc>
                <a:spcPts val="3859"/>
              </a:lnSpc>
            </a:pPr>
            <a:endParaRPr lang="en-US" sz="5056">
              <a:solidFill>
                <a:srgbClr val="473821"/>
              </a:solidFill>
              <a:latin typeface="Chau Philomene"/>
              <a:ea typeface="Chau Philomene"/>
              <a:cs typeface="Chau Philomene"/>
              <a:sym typeface="Chau Philomene"/>
            </a:endParaRPr>
          </a:p>
        </p:txBody>
      </p:sp>
      <p:sp>
        <p:nvSpPr>
          <p:cNvPr id="6" name="TextBox 6"/>
          <p:cNvSpPr txBox="1"/>
          <p:nvPr/>
        </p:nvSpPr>
        <p:spPr>
          <a:xfrm>
            <a:off x="3145080" y="4588214"/>
            <a:ext cx="11997840" cy="1588442"/>
          </a:xfrm>
          <a:prstGeom prst="rect">
            <a:avLst/>
          </a:prstGeom>
        </p:spPr>
        <p:txBody>
          <a:bodyPr lIns="0" tIns="0" rIns="0" bIns="0" rtlCol="0" anchor="t">
            <a:spAutoFit/>
          </a:bodyPr>
          <a:lstStyle/>
          <a:p>
            <a:pPr algn="ctr">
              <a:lnSpc>
                <a:spcPts val="6423"/>
              </a:lnSpc>
            </a:pPr>
            <a:r>
              <a:rPr lang="en-US" sz="4587">
                <a:solidFill>
                  <a:srgbClr val="473821"/>
                </a:solidFill>
                <a:latin typeface="Chau Philomene"/>
                <a:ea typeface="Chau Philomene"/>
                <a:cs typeface="Chau Philomene"/>
                <a:sym typeface="Chau Philomene"/>
              </a:rPr>
              <a:t>untuk Klasifikasi Risiko Diabetes Menggunakan Support Vektor Mechine (SVM)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601620" y="706419"/>
            <a:ext cx="9084760"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Modelling dengan SVM</a:t>
            </a:r>
          </a:p>
        </p:txBody>
      </p:sp>
      <p:grpSp>
        <p:nvGrpSpPr>
          <p:cNvPr id="6" name="Group 6"/>
          <p:cNvGrpSpPr/>
          <p:nvPr/>
        </p:nvGrpSpPr>
        <p:grpSpPr>
          <a:xfrm>
            <a:off x="1157114" y="2439263"/>
            <a:ext cx="16102186" cy="4122445"/>
            <a:chOff x="0" y="0"/>
            <a:chExt cx="4240905" cy="1085747"/>
          </a:xfrm>
        </p:grpSpPr>
        <p:sp>
          <p:nvSpPr>
            <p:cNvPr id="7" name="Freeform 7"/>
            <p:cNvSpPr/>
            <p:nvPr/>
          </p:nvSpPr>
          <p:spPr>
            <a:xfrm>
              <a:off x="0" y="0"/>
              <a:ext cx="4240905" cy="1085747"/>
            </a:xfrm>
            <a:custGeom>
              <a:avLst/>
              <a:gdLst/>
              <a:ahLst/>
              <a:cxnLst/>
              <a:rect l="l" t="t" r="r" b="b"/>
              <a:pathLst>
                <a:path w="4240905" h="1085747">
                  <a:moveTo>
                    <a:pt x="24521" y="0"/>
                  </a:moveTo>
                  <a:lnTo>
                    <a:pt x="4216384" y="0"/>
                  </a:lnTo>
                  <a:cubicBezTo>
                    <a:pt x="4229927" y="0"/>
                    <a:pt x="4240905" y="10978"/>
                    <a:pt x="4240905" y="24521"/>
                  </a:cubicBezTo>
                  <a:lnTo>
                    <a:pt x="4240905" y="1061226"/>
                  </a:lnTo>
                  <a:cubicBezTo>
                    <a:pt x="4240905" y="1074769"/>
                    <a:pt x="4229927" y="1085747"/>
                    <a:pt x="4216384" y="1085747"/>
                  </a:cubicBezTo>
                  <a:lnTo>
                    <a:pt x="24521" y="1085747"/>
                  </a:lnTo>
                  <a:cubicBezTo>
                    <a:pt x="18017" y="1085747"/>
                    <a:pt x="11781" y="1083163"/>
                    <a:pt x="7182" y="1078565"/>
                  </a:cubicBezTo>
                  <a:cubicBezTo>
                    <a:pt x="2583" y="1073966"/>
                    <a:pt x="0" y="1067729"/>
                    <a:pt x="0" y="1061226"/>
                  </a:cubicBezTo>
                  <a:lnTo>
                    <a:pt x="0" y="24521"/>
                  </a:lnTo>
                  <a:cubicBezTo>
                    <a:pt x="0" y="18017"/>
                    <a:pt x="2583" y="11781"/>
                    <a:pt x="7182" y="7182"/>
                  </a:cubicBezTo>
                  <a:cubicBezTo>
                    <a:pt x="11781" y="2583"/>
                    <a:pt x="18017" y="0"/>
                    <a:pt x="24521" y="0"/>
                  </a:cubicBezTo>
                  <a:close/>
                </a:path>
              </a:pathLst>
            </a:custGeom>
            <a:solidFill>
              <a:srgbClr val="EFE9D6">
                <a:alpha val="49804"/>
              </a:srgbClr>
            </a:solidFill>
            <a:ln w="38100" cap="rnd">
              <a:solidFill>
                <a:srgbClr val="A39B76">
                  <a:alpha val="49804"/>
                </a:srgbClr>
              </a:solidFill>
              <a:prstDash val="solid"/>
              <a:round/>
            </a:ln>
          </p:spPr>
        </p:sp>
        <p:sp>
          <p:nvSpPr>
            <p:cNvPr id="8" name="TextBox 8"/>
            <p:cNvSpPr txBox="1"/>
            <p:nvPr/>
          </p:nvSpPr>
          <p:spPr>
            <a:xfrm>
              <a:off x="0" y="-47625"/>
              <a:ext cx="4240905" cy="113337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686774" y="2762162"/>
            <a:ext cx="4569313" cy="495300"/>
          </a:xfrm>
          <a:prstGeom prst="rect">
            <a:avLst/>
          </a:prstGeom>
        </p:spPr>
        <p:txBody>
          <a:bodyPr lIns="0" tIns="0" rIns="0" bIns="0" rtlCol="0" anchor="t">
            <a:spAutoFit/>
          </a:bodyPr>
          <a:lstStyle/>
          <a:p>
            <a:pPr algn="l">
              <a:lnSpc>
                <a:spcPts val="4199"/>
              </a:lnSpc>
            </a:pPr>
            <a:r>
              <a:rPr lang="en-US" sz="2999">
                <a:solidFill>
                  <a:srgbClr val="473821"/>
                </a:solidFill>
                <a:latin typeface="Chau Philomene"/>
                <a:ea typeface="Chau Philomene"/>
                <a:cs typeface="Chau Philomene"/>
                <a:sym typeface="Chau Philomene"/>
              </a:rPr>
              <a:t>Penyimpanan Model :</a:t>
            </a:r>
          </a:p>
        </p:txBody>
      </p:sp>
      <p:sp>
        <p:nvSpPr>
          <p:cNvPr id="10" name="TextBox 10"/>
          <p:cNvSpPr txBox="1"/>
          <p:nvPr/>
        </p:nvSpPr>
        <p:spPr>
          <a:xfrm>
            <a:off x="1622567" y="3533139"/>
            <a:ext cx="15042866" cy="2590800"/>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Model disimpan menggunakan library pickle untuk serialisasi</a:t>
            </a:r>
          </a:p>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Nama file: 'diabetes_model.sav' untuk kemudahan identifikasi</a:t>
            </a:r>
          </a:p>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Memungkinkan penggunaan ulang tanpa pelatihan kembali</a:t>
            </a:r>
          </a:p>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Mempermudah implementasi model dalam aplikasi praktis</a:t>
            </a:r>
          </a:p>
          <a:p>
            <a:pPr algn="l">
              <a:lnSpc>
                <a:spcPts val="4199"/>
              </a:lnSpc>
            </a:pPr>
            <a:endParaRPr lang="en-US" sz="2999">
              <a:solidFill>
                <a:srgbClr val="473821"/>
              </a:solidFill>
              <a:latin typeface="Chau Philomene"/>
              <a:ea typeface="Chau Philomene"/>
              <a:cs typeface="Chau Philomene"/>
              <a:sym typeface="Chau Philome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569551" y="2385203"/>
            <a:ext cx="15281717" cy="6873097"/>
            <a:chOff x="0" y="0"/>
            <a:chExt cx="4024814" cy="1810198"/>
          </a:xfrm>
        </p:grpSpPr>
        <p:sp>
          <p:nvSpPr>
            <p:cNvPr id="6" name="Freeform 6"/>
            <p:cNvSpPr/>
            <p:nvPr/>
          </p:nvSpPr>
          <p:spPr>
            <a:xfrm>
              <a:off x="0" y="0"/>
              <a:ext cx="4024814" cy="1810198"/>
            </a:xfrm>
            <a:custGeom>
              <a:avLst/>
              <a:gdLst/>
              <a:ahLst/>
              <a:cxnLst/>
              <a:rect l="l" t="t" r="r" b="b"/>
              <a:pathLst>
                <a:path w="4024814" h="1810198">
                  <a:moveTo>
                    <a:pt x="25837" y="0"/>
                  </a:moveTo>
                  <a:lnTo>
                    <a:pt x="3998977" y="0"/>
                  </a:lnTo>
                  <a:cubicBezTo>
                    <a:pt x="4013247" y="0"/>
                    <a:pt x="4024814" y="11568"/>
                    <a:pt x="4024814" y="25837"/>
                  </a:cubicBezTo>
                  <a:lnTo>
                    <a:pt x="4024814" y="1784361"/>
                  </a:lnTo>
                  <a:cubicBezTo>
                    <a:pt x="4024814" y="1798631"/>
                    <a:pt x="4013247" y="1810198"/>
                    <a:pt x="3998977" y="1810198"/>
                  </a:cubicBezTo>
                  <a:lnTo>
                    <a:pt x="25837" y="1810198"/>
                  </a:lnTo>
                  <a:cubicBezTo>
                    <a:pt x="11568" y="1810198"/>
                    <a:pt x="0" y="1798631"/>
                    <a:pt x="0" y="1784361"/>
                  </a:cubicBezTo>
                  <a:lnTo>
                    <a:pt x="0" y="25837"/>
                  </a:lnTo>
                  <a:cubicBezTo>
                    <a:pt x="0" y="11568"/>
                    <a:pt x="11568" y="0"/>
                    <a:pt x="25837" y="0"/>
                  </a:cubicBezTo>
                  <a:close/>
                </a:path>
              </a:pathLst>
            </a:custGeom>
            <a:solidFill>
              <a:srgbClr val="EFE9D6">
                <a:alpha val="49804"/>
              </a:srgbClr>
            </a:solidFill>
            <a:ln w="38100" cap="rnd">
              <a:solidFill>
                <a:srgbClr val="A39B76">
                  <a:alpha val="49804"/>
                </a:srgbClr>
              </a:solidFill>
              <a:prstDash val="solid"/>
              <a:round/>
            </a:ln>
          </p:spPr>
        </p:sp>
        <p:sp>
          <p:nvSpPr>
            <p:cNvPr id="7" name="TextBox 7"/>
            <p:cNvSpPr txBox="1"/>
            <p:nvPr/>
          </p:nvSpPr>
          <p:spPr>
            <a:xfrm>
              <a:off x="0" y="-47625"/>
              <a:ext cx="4024814" cy="1857823"/>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01620" y="895350"/>
            <a:ext cx="9084760"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Kesimpulan </a:t>
            </a:r>
          </a:p>
        </p:txBody>
      </p:sp>
      <p:sp>
        <p:nvSpPr>
          <p:cNvPr id="9" name="TextBox 9"/>
          <p:cNvSpPr txBox="1"/>
          <p:nvPr/>
        </p:nvSpPr>
        <p:spPr>
          <a:xfrm>
            <a:off x="2641798" y="2953816"/>
            <a:ext cx="12968876" cy="6212700"/>
          </a:xfrm>
          <a:prstGeom prst="rect">
            <a:avLst/>
          </a:prstGeom>
        </p:spPr>
        <p:txBody>
          <a:bodyPr lIns="0" tIns="0" rIns="0" bIns="0" rtlCol="0" anchor="t">
            <a:spAutoFit/>
          </a:bodyPr>
          <a:lstStyle/>
          <a:p>
            <a:pPr algn="l">
              <a:lnSpc>
                <a:spcPts val="4094"/>
              </a:lnSpc>
            </a:pPr>
            <a:r>
              <a:rPr lang="en-US" sz="2924">
                <a:solidFill>
                  <a:srgbClr val="473821"/>
                </a:solidFill>
                <a:latin typeface="Chau Philomene"/>
                <a:ea typeface="Chau Philomene"/>
                <a:cs typeface="Chau Philomene"/>
                <a:sym typeface="Chau Philomene"/>
              </a:rPr>
              <a:t>Model mencapai akurasi yang baik : </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Data training : 78,34%</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Data testing : 77,27%</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Menunjukkan generalisasi yang baik tanpa overfitting</a:t>
            </a:r>
          </a:p>
          <a:p>
            <a:pPr algn="l">
              <a:lnSpc>
                <a:spcPts val="4094"/>
              </a:lnSpc>
            </a:pPr>
            <a:r>
              <a:rPr lang="en-US" sz="2924">
                <a:solidFill>
                  <a:srgbClr val="473821"/>
                </a:solidFill>
                <a:latin typeface="Chau Philomene"/>
                <a:ea typeface="Chau Philomene"/>
                <a:cs typeface="Chau Philomene"/>
                <a:sym typeface="Chau Philomene"/>
              </a:rPr>
              <a:t>Kelebihan Model :</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Implementasi preprocessing yang efektif untuk kualitas data</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Evaluasi komprehensif menggunakan berbagai metrik</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Model disimpan untuk penggunaan masa depan</a:t>
            </a:r>
          </a:p>
          <a:p>
            <a:pPr algn="l">
              <a:lnSpc>
                <a:spcPts val="4094"/>
              </a:lnSpc>
            </a:pPr>
            <a:r>
              <a:rPr lang="en-US" sz="2924">
                <a:solidFill>
                  <a:srgbClr val="473821"/>
                </a:solidFill>
                <a:latin typeface="Chau Philomene"/>
                <a:ea typeface="Chau Philomene"/>
                <a:cs typeface="Chau Philomene"/>
                <a:sym typeface="Chau Philomene"/>
              </a:rPr>
              <a:t>Keterbatasan :</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Dataset terbatas pada populasi wanita suku Pima Indians</a:t>
            </a:r>
          </a:p>
          <a:p>
            <a:pPr marL="631363" lvl="1" indent="-315682" algn="l">
              <a:lnSpc>
                <a:spcPts val="4094"/>
              </a:lnSpc>
              <a:buFont typeface="Arial"/>
              <a:buChar char="•"/>
            </a:pPr>
            <a:r>
              <a:rPr lang="en-US" sz="2924">
                <a:solidFill>
                  <a:srgbClr val="473821"/>
                </a:solidFill>
                <a:latin typeface="Chau Philomene"/>
                <a:ea typeface="Chau Philomene"/>
                <a:cs typeface="Chau Philomene"/>
                <a:sym typeface="Chau Philomene"/>
              </a:rPr>
              <a:t>Perlu pengembangan dengan dataset yang lebih beragam</a:t>
            </a:r>
          </a:p>
          <a:p>
            <a:pPr algn="ctr">
              <a:lnSpc>
                <a:spcPts val="4094"/>
              </a:lnSpc>
            </a:pPr>
            <a:endParaRPr lang="en-US" sz="2924">
              <a:solidFill>
                <a:srgbClr val="473821"/>
              </a:solidFill>
              <a:latin typeface="Chau Philomene"/>
              <a:ea typeface="Chau Philomene"/>
              <a:cs typeface="Chau Philomene"/>
              <a:sym typeface="Chau Philome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5303" r="-12275" b="-2623"/>
            </a:stretch>
          </a:blipFill>
        </p:spPr>
      </p:sp>
      <p:sp>
        <p:nvSpPr>
          <p:cNvPr id="3" name="Freeform 3"/>
          <p:cNvSpPr/>
          <p:nvPr/>
        </p:nvSpPr>
        <p:spPr>
          <a:xfrm flipV="1">
            <a:off x="535443" y="559139"/>
            <a:ext cx="4198776" cy="4114800"/>
          </a:xfrm>
          <a:custGeom>
            <a:avLst/>
            <a:gdLst/>
            <a:ahLst/>
            <a:cxnLst/>
            <a:rect l="l" t="t" r="r" b="b"/>
            <a:pathLst>
              <a:path w="4198776" h="4114800">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3553781" y="559139"/>
            <a:ext cx="4198776" cy="4114800"/>
          </a:xfrm>
          <a:custGeom>
            <a:avLst/>
            <a:gdLst/>
            <a:ahLst/>
            <a:cxnLst/>
            <a:rect l="l" t="t" r="r" b="b"/>
            <a:pathLst>
              <a:path w="4198776" h="4114800">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771783" y="2464139"/>
            <a:ext cx="6744433" cy="1420641"/>
          </a:xfrm>
          <a:prstGeom prst="rect">
            <a:avLst/>
          </a:prstGeom>
        </p:spPr>
        <p:txBody>
          <a:bodyPr lIns="0" tIns="0" rIns="0" bIns="0" rtlCol="0" anchor="t">
            <a:spAutoFit/>
          </a:bodyPr>
          <a:lstStyle/>
          <a:p>
            <a:pPr algn="ctr">
              <a:lnSpc>
                <a:spcPts val="11669"/>
              </a:lnSpc>
            </a:pPr>
            <a:r>
              <a:rPr lang="en-US" sz="8335">
                <a:solidFill>
                  <a:srgbClr val="473821"/>
                </a:solidFill>
                <a:latin typeface="Chau Philomene"/>
                <a:ea typeface="Chau Philomene"/>
                <a:cs typeface="Chau Philomene"/>
                <a:sym typeface="Chau Philomene"/>
              </a:rPr>
              <a:t>TERIMA KASIH</a:t>
            </a:r>
          </a:p>
        </p:txBody>
      </p:sp>
      <p:sp>
        <p:nvSpPr>
          <p:cNvPr id="6" name="TextBox 6"/>
          <p:cNvSpPr txBox="1"/>
          <p:nvPr/>
        </p:nvSpPr>
        <p:spPr>
          <a:xfrm>
            <a:off x="8275670" y="3517359"/>
            <a:ext cx="5278111" cy="2055984"/>
          </a:xfrm>
          <a:prstGeom prst="rect">
            <a:avLst/>
          </a:prstGeom>
        </p:spPr>
        <p:txBody>
          <a:bodyPr lIns="0" tIns="0" rIns="0" bIns="0" rtlCol="0" anchor="t">
            <a:spAutoFit/>
          </a:bodyPr>
          <a:lstStyle/>
          <a:p>
            <a:pPr algn="ctr">
              <a:lnSpc>
                <a:spcPts val="16822"/>
              </a:lnSpc>
            </a:pPr>
            <a:r>
              <a:rPr lang="en-US" sz="11846" spc="130">
                <a:solidFill>
                  <a:srgbClr val="473821"/>
                </a:solidFill>
                <a:latin typeface="Handelson One"/>
                <a:ea typeface="Handelson One"/>
                <a:cs typeface="Handelson One"/>
                <a:sym typeface="Handelson One"/>
              </a:rPr>
              <a:t>everyone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4485092" y="3294119"/>
            <a:ext cx="10094872" cy="4874136"/>
            <a:chOff x="0" y="0"/>
            <a:chExt cx="2658732" cy="1283723"/>
          </a:xfrm>
        </p:grpSpPr>
        <p:sp>
          <p:nvSpPr>
            <p:cNvPr id="5" name="Freeform 5"/>
            <p:cNvSpPr/>
            <p:nvPr/>
          </p:nvSpPr>
          <p:spPr>
            <a:xfrm>
              <a:off x="0" y="0"/>
              <a:ext cx="2658732" cy="1283723"/>
            </a:xfrm>
            <a:custGeom>
              <a:avLst/>
              <a:gdLst/>
              <a:ahLst/>
              <a:cxnLst/>
              <a:rect l="l" t="t" r="r" b="b"/>
              <a:pathLst>
                <a:path w="2658732" h="1283723">
                  <a:moveTo>
                    <a:pt x="39113" y="0"/>
                  </a:moveTo>
                  <a:lnTo>
                    <a:pt x="2619619" y="0"/>
                  </a:lnTo>
                  <a:cubicBezTo>
                    <a:pt x="2629992" y="0"/>
                    <a:pt x="2639941" y="4121"/>
                    <a:pt x="2647276" y="11456"/>
                  </a:cubicBezTo>
                  <a:cubicBezTo>
                    <a:pt x="2654611" y="18791"/>
                    <a:pt x="2658732" y="28739"/>
                    <a:pt x="2658732" y="39113"/>
                  </a:cubicBezTo>
                  <a:lnTo>
                    <a:pt x="2658732" y="1244610"/>
                  </a:lnTo>
                  <a:cubicBezTo>
                    <a:pt x="2658732" y="1254984"/>
                    <a:pt x="2654611" y="1264932"/>
                    <a:pt x="2647276" y="1272267"/>
                  </a:cubicBezTo>
                  <a:cubicBezTo>
                    <a:pt x="2639941" y="1279602"/>
                    <a:pt x="2629992" y="1283723"/>
                    <a:pt x="2619619" y="1283723"/>
                  </a:cubicBezTo>
                  <a:lnTo>
                    <a:pt x="39113" y="1283723"/>
                  </a:lnTo>
                  <a:cubicBezTo>
                    <a:pt x="17511" y="1283723"/>
                    <a:pt x="0" y="1266212"/>
                    <a:pt x="0" y="1244610"/>
                  </a:cubicBezTo>
                  <a:lnTo>
                    <a:pt x="0" y="39113"/>
                  </a:lnTo>
                  <a:cubicBezTo>
                    <a:pt x="0" y="28739"/>
                    <a:pt x="4121" y="18791"/>
                    <a:pt x="11456" y="11456"/>
                  </a:cubicBezTo>
                  <a:cubicBezTo>
                    <a:pt x="18791" y="4121"/>
                    <a:pt x="28739" y="0"/>
                    <a:pt x="39113" y="0"/>
                  </a:cubicBezTo>
                  <a:close/>
                </a:path>
              </a:pathLst>
            </a:custGeom>
            <a:solidFill>
              <a:srgbClr val="EFE9D6">
                <a:alpha val="49804"/>
              </a:srgbClr>
            </a:solidFill>
            <a:ln cap="rnd">
              <a:noFill/>
              <a:prstDash val="solid"/>
              <a:round/>
            </a:ln>
          </p:spPr>
        </p:sp>
        <p:sp>
          <p:nvSpPr>
            <p:cNvPr id="6" name="TextBox 6"/>
            <p:cNvSpPr txBox="1"/>
            <p:nvPr/>
          </p:nvSpPr>
          <p:spPr>
            <a:xfrm>
              <a:off x="0" y="-47625"/>
              <a:ext cx="2658732" cy="133134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955649" y="4402449"/>
            <a:ext cx="5680110" cy="2878455"/>
          </a:xfrm>
          <a:prstGeom prst="rect">
            <a:avLst/>
          </a:prstGeom>
        </p:spPr>
        <p:txBody>
          <a:bodyPr lIns="0" tIns="0" rIns="0" bIns="0" rtlCol="0" anchor="t">
            <a:spAutoFit/>
          </a:bodyPr>
          <a:lstStyle/>
          <a:p>
            <a:pPr marL="712467" lvl="1" indent="-356233" algn="l">
              <a:lnSpc>
                <a:spcPts val="4619"/>
              </a:lnSpc>
              <a:buAutoNum type="arabicPeriod"/>
            </a:pPr>
            <a:r>
              <a:rPr lang="en-US" sz="3299">
                <a:solidFill>
                  <a:srgbClr val="473821"/>
                </a:solidFill>
                <a:latin typeface="Chau Philomene"/>
                <a:ea typeface="Chau Philomene"/>
                <a:cs typeface="Chau Philomene"/>
                <a:sym typeface="Chau Philomene"/>
              </a:rPr>
              <a:t>SUBEKTI WAHYU AJI </a:t>
            </a:r>
          </a:p>
          <a:p>
            <a:pPr marL="712467" lvl="1" indent="-356233" algn="l">
              <a:lnSpc>
                <a:spcPts val="4619"/>
              </a:lnSpc>
              <a:buAutoNum type="arabicPeriod"/>
            </a:pPr>
            <a:r>
              <a:rPr lang="en-US" sz="3299">
                <a:solidFill>
                  <a:srgbClr val="473821"/>
                </a:solidFill>
                <a:latin typeface="Chau Philomene"/>
                <a:ea typeface="Chau Philomene"/>
                <a:cs typeface="Chau Philomene"/>
                <a:sym typeface="Chau Philomene"/>
              </a:rPr>
              <a:t>BAGUS NUGROHO AJI </a:t>
            </a:r>
          </a:p>
          <a:p>
            <a:pPr marL="712467" lvl="1" indent="-356233" algn="l">
              <a:lnSpc>
                <a:spcPts val="4619"/>
              </a:lnSpc>
              <a:buAutoNum type="arabicPeriod"/>
            </a:pPr>
            <a:r>
              <a:rPr lang="en-US" sz="3299">
                <a:solidFill>
                  <a:srgbClr val="473821"/>
                </a:solidFill>
                <a:latin typeface="Chau Philomene"/>
                <a:ea typeface="Chau Philomene"/>
                <a:cs typeface="Chau Philomene"/>
                <a:sym typeface="Chau Philomene"/>
              </a:rPr>
              <a:t>SAFIRA RAHMA MAULIDAH </a:t>
            </a:r>
          </a:p>
          <a:p>
            <a:pPr marL="712467" lvl="1" indent="-356233" algn="l">
              <a:lnSpc>
                <a:spcPts val="4619"/>
              </a:lnSpc>
              <a:buAutoNum type="arabicPeriod"/>
            </a:pPr>
            <a:r>
              <a:rPr lang="en-US" sz="3299">
                <a:solidFill>
                  <a:srgbClr val="473821"/>
                </a:solidFill>
                <a:latin typeface="Chau Philomene"/>
                <a:ea typeface="Chau Philomene"/>
                <a:cs typeface="Chau Philomene"/>
                <a:sym typeface="Chau Philomene"/>
              </a:rPr>
              <a:t>OCTAVIANA SHOLIKHAH</a:t>
            </a:r>
          </a:p>
          <a:p>
            <a:pPr marL="712467" lvl="1" indent="-356233" algn="l">
              <a:lnSpc>
                <a:spcPts val="4619"/>
              </a:lnSpc>
              <a:buAutoNum type="arabicPeriod"/>
            </a:pPr>
            <a:r>
              <a:rPr lang="en-US" sz="3299">
                <a:solidFill>
                  <a:srgbClr val="473821"/>
                </a:solidFill>
                <a:latin typeface="Chau Philomene"/>
                <a:ea typeface="Chau Philomene"/>
                <a:cs typeface="Chau Philomene"/>
                <a:sym typeface="Chau Philomene"/>
              </a:rPr>
              <a:t>ANUGRAH LIDYA FATMAWATI</a:t>
            </a:r>
          </a:p>
        </p:txBody>
      </p:sp>
      <p:sp>
        <p:nvSpPr>
          <p:cNvPr id="9" name="TextBox 9"/>
          <p:cNvSpPr txBox="1"/>
          <p:nvPr/>
        </p:nvSpPr>
        <p:spPr>
          <a:xfrm>
            <a:off x="5957532" y="714375"/>
            <a:ext cx="6844068" cy="2675669"/>
          </a:xfrm>
          <a:prstGeom prst="rect">
            <a:avLst/>
          </a:prstGeom>
        </p:spPr>
        <p:txBody>
          <a:bodyPr wrap="square" lIns="0" tIns="0" rIns="0" bIns="0" rtlCol="0" anchor="t">
            <a:spAutoFit/>
          </a:bodyPr>
          <a:lstStyle/>
          <a:p>
            <a:pPr algn="ctr">
              <a:lnSpc>
                <a:spcPts val="21723"/>
              </a:lnSpc>
            </a:pPr>
            <a:r>
              <a:rPr lang="en-US" sz="15298" spc="168" dirty="0">
                <a:solidFill>
                  <a:srgbClr val="473821"/>
                </a:solidFill>
                <a:latin typeface="Handelson One"/>
                <a:ea typeface="Handelson One"/>
                <a:cs typeface="Handelson One"/>
                <a:sym typeface="Handelson One"/>
              </a:rPr>
              <a:t>Personalia</a:t>
            </a:r>
          </a:p>
        </p:txBody>
      </p:sp>
      <p:sp>
        <p:nvSpPr>
          <p:cNvPr id="10" name="TextBox 10"/>
          <p:cNvSpPr txBox="1"/>
          <p:nvPr/>
        </p:nvSpPr>
        <p:spPr>
          <a:xfrm>
            <a:off x="10805418" y="4402449"/>
            <a:ext cx="3050100" cy="2878455"/>
          </a:xfrm>
          <a:prstGeom prst="rect">
            <a:avLst/>
          </a:prstGeom>
        </p:spPr>
        <p:txBody>
          <a:bodyPr lIns="0" tIns="0" rIns="0" bIns="0" rtlCol="0" anchor="t">
            <a:spAutoFit/>
          </a:bodyPr>
          <a:lstStyle/>
          <a:p>
            <a:pPr algn="l">
              <a:lnSpc>
                <a:spcPts val="4619"/>
              </a:lnSpc>
            </a:pPr>
            <a:r>
              <a:rPr lang="en-US" sz="3299">
                <a:solidFill>
                  <a:srgbClr val="473821"/>
                </a:solidFill>
                <a:latin typeface="Chau Philomene"/>
                <a:ea typeface="Chau Philomene"/>
                <a:cs typeface="Chau Philomene"/>
                <a:sym typeface="Chau Philomene"/>
              </a:rPr>
              <a:t>(A11.2022.14627)</a:t>
            </a:r>
          </a:p>
          <a:p>
            <a:pPr algn="l">
              <a:lnSpc>
                <a:spcPts val="4619"/>
              </a:lnSpc>
            </a:pPr>
            <a:r>
              <a:rPr lang="en-US" sz="3299">
                <a:solidFill>
                  <a:srgbClr val="473821"/>
                </a:solidFill>
                <a:latin typeface="Chau Philomene"/>
                <a:ea typeface="Chau Philomene"/>
                <a:cs typeface="Chau Philomene"/>
                <a:sym typeface="Chau Philomene"/>
              </a:rPr>
              <a:t>(A11.2019.12281)</a:t>
            </a:r>
          </a:p>
          <a:p>
            <a:pPr algn="l">
              <a:lnSpc>
                <a:spcPts val="4619"/>
              </a:lnSpc>
            </a:pPr>
            <a:r>
              <a:rPr lang="en-US" sz="3299">
                <a:solidFill>
                  <a:srgbClr val="473821"/>
                </a:solidFill>
                <a:latin typeface="Chau Philomene"/>
                <a:ea typeface="Chau Philomene"/>
                <a:cs typeface="Chau Philomene"/>
                <a:sym typeface="Chau Philomene"/>
              </a:rPr>
              <a:t>(A11.2022.14631)</a:t>
            </a:r>
          </a:p>
          <a:p>
            <a:pPr algn="l">
              <a:lnSpc>
                <a:spcPts val="4619"/>
              </a:lnSpc>
            </a:pPr>
            <a:r>
              <a:rPr lang="en-US" sz="3299">
                <a:solidFill>
                  <a:srgbClr val="473821"/>
                </a:solidFill>
                <a:latin typeface="Chau Philomene"/>
                <a:ea typeface="Chau Philomene"/>
                <a:cs typeface="Chau Philomene"/>
                <a:sym typeface="Chau Philomene"/>
              </a:rPr>
              <a:t>(A11.2022.14640)</a:t>
            </a:r>
          </a:p>
          <a:p>
            <a:pPr algn="l">
              <a:lnSpc>
                <a:spcPts val="4619"/>
              </a:lnSpc>
            </a:pPr>
            <a:r>
              <a:rPr lang="en-US" sz="3299">
                <a:solidFill>
                  <a:srgbClr val="473821"/>
                </a:solidFill>
                <a:latin typeface="Chau Philomene"/>
                <a:ea typeface="Chau Philomene"/>
                <a:cs typeface="Chau Philomene"/>
                <a:sym typeface="Chau Philomene"/>
              </a:rPr>
              <a:t>(A11.2022.14653)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682975" y="1725612"/>
            <a:ext cx="14922050" cy="6778626"/>
          </a:xfrm>
          <a:prstGeom prst="rect">
            <a:avLst/>
          </a:prstGeom>
        </p:spPr>
        <p:txBody>
          <a:bodyPr lIns="0" tIns="0" rIns="0" bIns="0" rtlCol="0" anchor="t">
            <a:spAutoFit/>
          </a:bodyPr>
          <a:lstStyle/>
          <a:p>
            <a:pPr algn="ctr">
              <a:lnSpc>
                <a:spcPts val="4899"/>
              </a:lnSpc>
            </a:pPr>
            <a:endParaRPr/>
          </a:p>
          <a:p>
            <a:pPr algn="ctr">
              <a:lnSpc>
                <a:spcPts val="4899"/>
              </a:lnSpc>
            </a:pPr>
            <a:r>
              <a:rPr lang="en-US" sz="3499">
                <a:solidFill>
                  <a:srgbClr val="473821"/>
                </a:solidFill>
                <a:latin typeface="Chau Philomene"/>
                <a:ea typeface="Chau Philomene"/>
                <a:cs typeface="Chau Philomene"/>
                <a:sym typeface="Chau Philomene"/>
              </a:rPr>
              <a:t>Diabetes adalah salah satu penyakit kronis dengan jumlah penderita yang terus meningkat setiap tahun. Pentingnya diagnosis dini sangat besar untuk mencegah komplikasi serius dan meningkatkan kualitas hidup pasien. Namun, metode tradisional seringkali memakan waktu, mahal, dan sulit diakses di wilayah dengan keterbatasan sumber daya.</a:t>
            </a:r>
          </a:p>
          <a:p>
            <a:pPr algn="ctr">
              <a:lnSpc>
                <a:spcPts val="4899"/>
              </a:lnSpc>
            </a:pPr>
            <a:r>
              <a:rPr lang="en-US" sz="3499">
                <a:solidFill>
                  <a:srgbClr val="473821"/>
                </a:solidFill>
                <a:latin typeface="Chau Philomene"/>
                <a:ea typeface="Chau Philomene"/>
                <a:cs typeface="Chau Philomene"/>
                <a:sym typeface="Chau Philomene"/>
              </a:rPr>
              <a:t>Penelitian ini berfokus pada penggunaan algoritma Support Vector Machine (SVM) untuk mengembangkan model klasifikasi diabetes yang akurat. Dengan mengoptimalkan parameter dan kernel SVM, penelitian ini bertujuan mendukung pengambilan keputusan medis secara lebih cepat, efektif, dan andal.</a:t>
            </a:r>
          </a:p>
          <a:p>
            <a:pPr algn="ctr">
              <a:lnSpc>
                <a:spcPts val="4899"/>
              </a:lnSpc>
            </a:pPr>
            <a:endParaRPr lang="en-US" sz="3499">
              <a:solidFill>
                <a:srgbClr val="473821"/>
              </a:solidFill>
              <a:latin typeface="Chau Philomene"/>
              <a:ea typeface="Chau Philomene"/>
              <a:cs typeface="Chau Philomene"/>
              <a:sym typeface="Chau Philomene"/>
            </a:endParaRPr>
          </a:p>
        </p:txBody>
      </p:sp>
      <p:sp>
        <p:nvSpPr>
          <p:cNvPr id="5" name="TextBox 5"/>
          <p:cNvSpPr txBox="1"/>
          <p:nvPr/>
        </p:nvSpPr>
        <p:spPr>
          <a:xfrm>
            <a:off x="5957532" y="895350"/>
            <a:ext cx="6372936"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Latar Belakang</a:t>
            </a:r>
          </a:p>
        </p:txBody>
      </p:sp>
      <p:sp>
        <p:nvSpPr>
          <p:cNvPr id="6" name="Freeform 6"/>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61794" y="876300"/>
            <a:ext cx="6372936"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Rumusan Masalah</a:t>
            </a:r>
          </a:p>
        </p:txBody>
      </p:sp>
      <p:grpSp>
        <p:nvGrpSpPr>
          <p:cNvPr id="6" name="Group 6"/>
          <p:cNvGrpSpPr/>
          <p:nvPr/>
        </p:nvGrpSpPr>
        <p:grpSpPr>
          <a:xfrm>
            <a:off x="1298322" y="2425077"/>
            <a:ext cx="7650854" cy="6054415"/>
            <a:chOff x="0" y="0"/>
            <a:chExt cx="2015040" cy="1594578"/>
          </a:xfrm>
        </p:grpSpPr>
        <p:sp>
          <p:nvSpPr>
            <p:cNvPr id="7" name="Freeform 7"/>
            <p:cNvSpPr/>
            <p:nvPr/>
          </p:nvSpPr>
          <p:spPr>
            <a:xfrm>
              <a:off x="0" y="0"/>
              <a:ext cx="2015040" cy="1594578"/>
            </a:xfrm>
            <a:custGeom>
              <a:avLst/>
              <a:gdLst/>
              <a:ahLst/>
              <a:cxnLst/>
              <a:rect l="l" t="t" r="r" b="b"/>
              <a:pathLst>
                <a:path w="2015040" h="1594578">
                  <a:moveTo>
                    <a:pt x="51607" y="0"/>
                  </a:moveTo>
                  <a:lnTo>
                    <a:pt x="1963433" y="0"/>
                  </a:lnTo>
                  <a:cubicBezTo>
                    <a:pt x="1991935" y="0"/>
                    <a:pt x="2015040" y="23105"/>
                    <a:pt x="2015040" y="51607"/>
                  </a:cubicBezTo>
                  <a:lnTo>
                    <a:pt x="2015040" y="1542971"/>
                  </a:lnTo>
                  <a:cubicBezTo>
                    <a:pt x="2015040" y="1571473"/>
                    <a:pt x="1991935" y="1594578"/>
                    <a:pt x="1963433" y="1594578"/>
                  </a:cubicBezTo>
                  <a:lnTo>
                    <a:pt x="51607" y="1594578"/>
                  </a:lnTo>
                  <a:cubicBezTo>
                    <a:pt x="23105" y="1594578"/>
                    <a:pt x="0" y="1571473"/>
                    <a:pt x="0" y="1542971"/>
                  </a:cubicBezTo>
                  <a:lnTo>
                    <a:pt x="0" y="51607"/>
                  </a:lnTo>
                  <a:cubicBezTo>
                    <a:pt x="0" y="23105"/>
                    <a:pt x="23105" y="0"/>
                    <a:pt x="51607" y="0"/>
                  </a:cubicBezTo>
                  <a:close/>
                </a:path>
              </a:pathLst>
            </a:custGeom>
            <a:solidFill>
              <a:srgbClr val="EFE9D6">
                <a:alpha val="49804"/>
              </a:srgbClr>
            </a:solidFill>
            <a:ln w="38100" cap="rnd">
              <a:solidFill>
                <a:srgbClr val="A39B76">
                  <a:alpha val="49804"/>
                </a:srgbClr>
              </a:solidFill>
              <a:prstDash val="solid"/>
              <a:round/>
            </a:ln>
          </p:spPr>
        </p:sp>
        <p:sp>
          <p:nvSpPr>
            <p:cNvPr id="8" name="TextBox 8"/>
            <p:cNvSpPr txBox="1"/>
            <p:nvPr/>
          </p:nvSpPr>
          <p:spPr>
            <a:xfrm>
              <a:off x="0" y="-47625"/>
              <a:ext cx="2015040" cy="164220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9338823" y="2425077"/>
            <a:ext cx="7692694" cy="6054415"/>
            <a:chOff x="0" y="0"/>
            <a:chExt cx="2026059" cy="1594578"/>
          </a:xfrm>
        </p:grpSpPr>
        <p:sp>
          <p:nvSpPr>
            <p:cNvPr id="10" name="Freeform 10"/>
            <p:cNvSpPr/>
            <p:nvPr/>
          </p:nvSpPr>
          <p:spPr>
            <a:xfrm>
              <a:off x="0" y="0"/>
              <a:ext cx="2026059" cy="1594578"/>
            </a:xfrm>
            <a:custGeom>
              <a:avLst/>
              <a:gdLst/>
              <a:ahLst/>
              <a:cxnLst/>
              <a:rect l="l" t="t" r="r" b="b"/>
              <a:pathLst>
                <a:path w="2026059" h="1594578">
                  <a:moveTo>
                    <a:pt x="51326" y="0"/>
                  </a:moveTo>
                  <a:lnTo>
                    <a:pt x="1974733" y="0"/>
                  </a:lnTo>
                  <a:cubicBezTo>
                    <a:pt x="2003080" y="0"/>
                    <a:pt x="2026059" y="22980"/>
                    <a:pt x="2026059" y="51326"/>
                  </a:cubicBezTo>
                  <a:lnTo>
                    <a:pt x="2026059" y="1543252"/>
                  </a:lnTo>
                  <a:cubicBezTo>
                    <a:pt x="2026059" y="1556865"/>
                    <a:pt x="2020652" y="1569920"/>
                    <a:pt x="2011026" y="1579545"/>
                  </a:cubicBezTo>
                  <a:cubicBezTo>
                    <a:pt x="2001401" y="1589171"/>
                    <a:pt x="1988345" y="1594578"/>
                    <a:pt x="1974733" y="1594578"/>
                  </a:cubicBezTo>
                  <a:lnTo>
                    <a:pt x="51326" y="1594578"/>
                  </a:lnTo>
                  <a:cubicBezTo>
                    <a:pt x="22980" y="1594578"/>
                    <a:pt x="0" y="1571599"/>
                    <a:pt x="0" y="1543252"/>
                  </a:cubicBezTo>
                  <a:lnTo>
                    <a:pt x="0" y="51326"/>
                  </a:lnTo>
                  <a:cubicBezTo>
                    <a:pt x="0" y="37714"/>
                    <a:pt x="5408" y="24659"/>
                    <a:pt x="15033" y="15033"/>
                  </a:cubicBezTo>
                  <a:cubicBezTo>
                    <a:pt x="24659" y="5408"/>
                    <a:pt x="37714" y="0"/>
                    <a:pt x="51326" y="0"/>
                  </a:cubicBezTo>
                  <a:close/>
                </a:path>
              </a:pathLst>
            </a:custGeom>
            <a:solidFill>
              <a:srgbClr val="EFE9D6">
                <a:alpha val="49804"/>
              </a:srgbClr>
            </a:solidFill>
            <a:ln w="38100" cap="rnd">
              <a:solidFill>
                <a:srgbClr val="A39B76">
                  <a:alpha val="49804"/>
                </a:srgbClr>
              </a:solidFill>
              <a:prstDash val="solid"/>
              <a:round/>
            </a:ln>
          </p:spPr>
        </p:sp>
        <p:sp>
          <p:nvSpPr>
            <p:cNvPr id="11" name="TextBox 11"/>
            <p:cNvSpPr txBox="1"/>
            <p:nvPr/>
          </p:nvSpPr>
          <p:spPr>
            <a:xfrm>
              <a:off x="0" y="-47625"/>
              <a:ext cx="2026059" cy="1642203"/>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9659992" y="2527145"/>
            <a:ext cx="7050356" cy="5802654"/>
          </a:xfrm>
          <a:prstGeom prst="rect">
            <a:avLst/>
          </a:prstGeom>
        </p:spPr>
        <p:txBody>
          <a:bodyPr lIns="0" tIns="0" rIns="0" bIns="0" rtlCol="0" anchor="t">
            <a:spAutoFit/>
          </a:bodyPr>
          <a:lstStyle/>
          <a:p>
            <a:pPr algn="just">
              <a:lnSpc>
                <a:spcPts val="3568"/>
              </a:lnSpc>
            </a:pPr>
            <a:endParaRPr/>
          </a:p>
          <a:p>
            <a:pPr algn="just">
              <a:lnSpc>
                <a:spcPts val="3568"/>
              </a:lnSpc>
            </a:pPr>
            <a:r>
              <a:rPr lang="en-US" sz="2549">
                <a:solidFill>
                  <a:srgbClr val="473821"/>
                </a:solidFill>
                <a:latin typeface="Chau Philomene"/>
                <a:ea typeface="Chau Philomene"/>
                <a:cs typeface="Chau Philomene"/>
                <a:sym typeface="Chau Philomene"/>
              </a:rPr>
              <a:t>Penelitian ini hanya menggunakan dataset Pima Indian Diabetes tanpa data tambahan. Prapemrosesan data terbatas pada penanganan data hilang, normalisasi, dan pembagian dataset. Algoritma yang digunakan adalah Support Vector Machine (SVM) dengan tiga jenis kernel: linear, polynomial, dan radial basis function (RBF). Evaluasi model difokuskan pada metrik akurasi, presisi, recall, dan skor F1, tanpa mempertimbangkan efisiensi waktu komputasi. Implementasi model dibahas secara teoretis tanpa pengujian menggunakan data klinis pasien nyata.</a:t>
            </a:r>
          </a:p>
          <a:p>
            <a:pPr algn="just">
              <a:lnSpc>
                <a:spcPts val="3568"/>
              </a:lnSpc>
            </a:pPr>
            <a:endParaRPr lang="en-US" sz="2549">
              <a:solidFill>
                <a:srgbClr val="473821"/>
              </a:solidFill>
              <a:latin typeface="Chau Philomene"/>
              <a:ea typeface="Chau Philomene"/>
              <a:cs typeface="Chau Philomene"/>
              <a:sym typeface="Chau Philomene"/>
            </a:endParaRPr>
          </a:p>
        </p:txBody>
      </p:sp>
      <p:sp>
        <p:nvSpPr>
          <p:cNvPr id="13" name="TextBox 13"/>
          <p:cNvSpPr txBox="1"/>
          <p:nvPr/>
        </p:nvSpPr>
        <p:spPr>
          <a:xfrm>
            <a:off x="9792351" y="876300"/>
            <a:ext cx="6372936"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Batasan Masalah</a:t>
            </a:r>
          </a:p>
        </p:txBody>
      </p:sp>
      <p:sp>
        <p:nvSpPr>
          <p:cNvPr id="14" name="TextBox 14"/>
          <p:cNvSpPr txBox="1"/>
          <p:nvPr/>
        </p:nvSpPr>
        <p:spPr>
          <a:xfrm>
            <a:off x="1598571" y="3113711"/>
            <a:ext cx="7050356" cy="4518684"/>
          </a:xfrm>
          <a:prstGeom prst="rect">
            <a:avLst/>
          </a:prstGeom>
        </p:spPr>
        <p:txBody>
          <a:bodyPr lIns="0" tIns="0" rIns="0" bIns="0" rtlCol="0" anchor="t">
            <a:spAutoFit/>
          </a:bodyPr>
          <a:lstStyle/>
          <a:p>
            <a:pPr algn="just">
              <a:lnSpc>
                <a:spcPts val="3988"/>
              </a:lnSpc>
            </a:pPr>
            <a:r>
              <a:rPr lang="en-US" sz="2849">
                <a:solidFill>
                  <a:srgbClr val="473821"/>
                </a:solidFill>
                <a:latin typeface="Chau Philomene"/>
                <a:ea typeface="Chau Philomene"/>
                <a:cs typeface="Chau Philomene"/>
                <a:sym typeface="Chau Philomene"/>
              </a:rPr>
              <a:t>Metode tradisional diagnosis diabetes sering membutuhkan waktu, biaya, dan keahlian yang tinggi, sehingga kurang efektif di daerah dengan fasilitas terbatas. Dengan kemajuan pembelajaran mesin, algoritma SVM dapat digunakan untuk meningkatkan akurasi klasifikasi diabetes. Penelitian ini mengeksplorasi efektivitas SVM serta dampak pemilihan kernel dan parameter pada kinerja model dalam mendeteksi diabetes.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5303" r="-12275" b="-2623"/>
            </a:stretch>
          </a:blipFill>
        </p:spPr>
      </p:sp>
      <p:sp>
        <p:nvSpPr>
          <p:cNvPr id="3" name="Freeform 3"/>
          <p:cNvSpPr/>
          <p:nvPr/>
        </p:nvSpPr>
        <p:spPr>
          <a:xfrm flipV="1">
            <a:off x="2398107" y="1756945"/>
            <a:ext cx="4198776" cy="4114800"/>
          </a:xfrm>
          <a:custGeom>
            <a:avLst/>
            <a:gdLst/>
            <a:ahLst/>
            <a:cxnLst/>
            <a:rect l="l" t="t" r="r" b="b"/>
            <a:pathLst>
              <a:path w="4198776" h="4114800">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1691117" y="1756945"/>
            <a:ext cx="4198776" cy="4114800"/>
          </a:xfrm>
          <a:custGeom>
            <a:avLst/>
            <a:gdLst/>
            <a:ahLst/>
            <a:cxnLst/>
            <a:rect l="l" t="t" r="r" b="b"/>
            <a:pathLst>
              <a:path w="4198776" h="4114800">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156125" y="2627669"/>
            <a:ext cx="9975750" cy="2515831"/>
          </a:xfrm>
          <a:prstGeom prst="rect">
            <a:avLst/>
          </a:prstGeom>
        </p:spPr>
        <p:txBody>
          <a:bodyPr lIns="0" tIns="0" rIns="0" bIns="0" rtlCol="0" anchor="t">
            <a:spAutoFit/>
          </a:bodyPr>
          <a:lstStyle/>
          <a:p>
            <a:pPr algn="ctr">
              <a:lnSpc>
                <a:spcPts val="20588"/>
              </a:lnSpc>
            </a:pPr>
            <a:r>
              <a:rPr lang="en-US" sz="14498" spc="159">
                <a:solidFill>
                  <a:srgbClr val="473821"/>
                </a:solidFill>
                <a:latin typeface="Handelson One"/>
                <a:ea typeface="Handelson One"/>
                <a:cs typeface="Handelson One"/>
                <a:sym typeface="Handelson One"/>
              </a:rPr>
              <a:t>Hasil Penelitian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556545" y="2747419"/>
            <a:ext cx="4691855" cy="3606316"/>
            <a:chOff x="0" y="0"/>
            <a:chExt cx="1235715" cy="949812"/>
          </a:xfrm>
        </p:grpSpPr>
        <p:sp>
          <p:nvSpPr>
            <p:cNvPr id="6" name="Freeform 6"/>
            <p:cNvSpPr/>
            <p:nvPr/>
          </p:nvSpPr>
          <p:spPr>
            <a:xfrm>
              <a:off x="0" y="0"/>
              <a:ext cx="1235715" cy="949812"/>
            </a:xfrm>
            <a:custGeom>
              <a:avLst/>
              <a:gdLst/>
              <a:ahLst/>
              <a:cxnLst/>
              <a:rect l="l" t="t" r="r" b="b"/>
              <a:pathLst>
                <a:path w="1235715" h="949812">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id="7" name="TextBox 7"/>
            <p:cNvSpPr txBox="1"/>
            <p:nvPr/>
          </p:nvSpPr>
          <p:spPr>
            <a:xfrm>
              <a:off x="0" y="-47625"/>
              <a:ext cx="1235715" cy="99743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6549886" y="4064802"/>
            <a:ext cx="4691855" cy="3606316"/>
            <a:chOff x="0" y="0"/>
            <a:chExt cx="1235715" cy="949812"/>
          </a:xfrm>
        </p:grpSpPr>
        <p:sp>
          <p:nvSpPr>
            <p:cNvPr id="9" name="Freeform 9"/>
            <p:cNvSpPr/>
            <p:nvPr/>
          </p:nvSpPr>
          <p:spPr>
            <a:xfrm>
              <a:off x="0" y="0"/>
              <a:ext cx="1235715" cy="949812"/>
            </a:xfrm>
            <a:custGeom>
              <a:avLst/>
              <a:gdLst/>
              <a:ahLst/>
              <a:cxnLst/>
              <a:rect l="l" t="t" r="r" b="b"/>
              <a:pathLst>
                <a:path w="1235715" h="949812">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id="10" name="TextBox 10"/>
            <p:cNvSpPr txBox="1"/>
            <p:nvPr/>
          </p:nvSpPr>
          <p:spPr>
            <a:xfrm>
              <a:off x="0" y="-47625"/>
              <a:ext cx="1235715" cy="99743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1546541" y="2747419"/>
            <a:ext cx="4691855" cy="3606316"/>
            <a:chOff x="0" y="0"/>
            <a:chExt cx="1235715" cy="949812"/>
          </a:xfrm>
        </p:grpSpPr>
        <p:sp>
          <p:nvSpPr>
            <p:cNvPr id="12" name="Freeform 12"/>
            <p:cNvSpPr/>
            <p:nvPr/>
          </p:nvSpPr>
          <p:spPr>
            <a:xfrm>
              <a:off x="0" y="0"/>
              <a:ext cx="1235715" cy="949812"/>
            </a:xfrm>
            <a:custGeom>
              <a:avLst/>
              <a:gdLst/>
              <a:ahLst/>
              <a:cxnLst/>
              <a:rect l="l" t="t" r="r" b="b"/>
              <a:pathLst>
                <a:path w="1235715" h="949812">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id="13" name="TextBox 13"/>
            <p:cNvSpPr txBox="1"/>
            <p:nvPr/>
          </p:nvSpPr>
          <p:spPr>
            <a:xfrm>
              <a:off x="0" y="-47625"/>
              <a:ext cx="1235715" cy="997437"/>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21721">
            <a:off x="4542713" y="6239583"/>
            <a:ext cx="1922402" cy="828380"/>
          </a:xfrm>
          <a:custGeom>
            <a:avLst/>
            <a:gdLst/>
            <a:ahLst/>
            <a:cxnLst/>
            <a:rect l="l" t="t" r="r" b="b"/>
            <a:pathLst>
              <a:path w="1922402" h="828380">
                <a:moveTo>
                  <a:pt x="0" y="0"/>
                </a:moveTo>
                <a:lnTo>
                  <a:pt x="1922402" y="0"/>
                </a:lnTo>
                <a:lnTo>
                  <a:pt x="1922402" y="828380"/>
                </a:lnTo>
                <a:lnTo>
                  <a:pt x="0" y="8283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4601620" y="895350"/>
            <a:ext cx="9084760"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Alur Penelitian</a:t>
            </a:r>
          </a:p>
        </p:txBody>
      </p:sp>
      <p:sp>
        <p:nvSpPr>
          <p:cNvPr id="16" name="TextBox 16"/>
          <p:cNvSpPr txBox="1"/>
          <p:nvPr/>
        </p:nvSpPr>
        <p:spPr>
          <a:xfrm>
            <a:off x="1750981" y="3988602"/>
            <a:ext cx="4302983" cy="646431"/>
          </a:xfrm>
          <a:prstGeom prst="rect">
            <a:avLst/>
          </a:prstGeom>
        </p:spPr>
        <p:txBody>
          <a:bodyPr lIns="0" tIns="0" rIns="0" bIns="0" rtlCol="0" anchor="t">
            <a:spAutoFit/>
          </a:bodyPr>
          <a:lstStyle/>
          <a:p>
            <a:pPr algn="ctr">
              <a:lnSpc>
                <a:spcPts val="5319"/>
              </a:lnSpc>
            </a:pPr>
            <a:r>
              <a:rPr lang="en-US" sz="3799">
                <a:solidFill>
                  <a:srgbClr val="473821"/>
                </a:solidFill>
                <a:latin typeface="Chau Philomene"/>
                <a:ea typeface="Chau Philomene"/>
                <a:cs typeface="Chau Philomene"/>
                <a:sym typeface="Chau Philomene"/>
              </a:rPr>
              <a:t>Pengumpulan Data</a:t>
            </a:r>
          </a:p>
        </p:txBody>
      </p:sp>
      <p:sp>
        <p:nvSpPr>
          <p:cNvPr id="17" name="TextBox 17"/>
          <p:cNvSpPr txBox="1"/>
          <p:nvPr/>
        </p:nvSpPr>
        <p:spPr>
          <a:xfrm>
            <a:off x="1750981" y="4726790"/>
            <a:ext cx="4302983" cy="495300"/>
          </a:xfrm>
          <a:prstGeom prst="rect">
            <a:avLst/>
          </a:prstGeom>
        </p:spPr>
        <p:txBody>
          <a:bodyPr lIns="0" tIns="0" rIns="0" bIns="0" rtlCol="0" anchor="t">
            <a:spAutoFit/>
          </a:bodyPr>
          <a:lstStyle/>
          <a:p>
            <a:pPr algn="ctr">
              <a:lnSpc>
                <a:spcPts val="4199"/>
              </a:lnSpc>
            </a:pPr>
            <a:r>
              <a:rPr lang="en-US" sz="2999">
                <a:solidFill>
                  <a:srgbClr val="473821"/>
                </a:solidFill>
                <a:latin typeface="Chau Philomene"/>
                <a:ea typeface="Chau Philomene"/>
                <a:cs typeface="Chau Philomene"/>
                <a:sym typeface="Chau Philomene"/>
              </a:rPr>
              <a:t>2011-2014</a:t>
            </a:r>
          </a:p>
        </p:txBody>
      </p:sp>
      <p:sp>
        <p:nvSpPr>
          <p:cNvPr id="18" name="TextBox 18"/>
          <p:cNvSpPr txBox="1"/>
          <p:nvPr/>
        </p:nvSpPr>
        <p:spPr>
          <a:xfrm>
            <a:off x="6744323" y="5343910"/>
            <a:ext cx="4302983" cy="646431"/>
          </a:xfrm>
          <a:prstGeom prst="rect">
            <a:avLst/>
          </a:prstGeom>
        </p:spPr>
        <p:txBody>
          <a:bodyPr lIns="0" tIns="0" rIns="0" bIns="0" rtlCol="0" anchor="t">
            <a:spAutoFit/>
          </a:bodyPr>
          <a:lstStyle/>
          <a:p>
            <a:pPr algn="ctr">
              <a:lnSpc>
                <a:spcPts val="5319"/>
              </a:lnSpc>
            </a:pPr>
            <a:r>
              <a:rPr lang="en-US" sz="3799">
                <a:solidFill>
                  <a:srgbClr val="473821"/>
                </a:solidFill>
                <a:latin typeface="Chau Philomene"/>
                <a:ea typeface="Chau Philomene"/>
                <a:cs typeface="Chau Philomene"/>
                <a:sym typeface="Chau Philomene"/>
              </a:rPr>
              <a:t>Preprocessing Data</a:t>
            </a:r>
          </a:p>
        </p:txBody>
      </p:sp>
      <p:sp>
        <p:nvSpPr>
          <p:cNvPr id="19" name="TextBox 19"/>
          <p:cNvSpPr txBox="1"/>
          <p:nvPr/>
        </p:nvSpPr>
        <p:spPr>
          <a:xfrm>
            <a:off x="6744323" y="6082273"/>
            <a:ext cx="4302983" cy="495300"/>
          </a:xfrm>
          <a:prstGeom prst="rect">
            <a:avLst/>
          </a:prstGeom>
        </p:spPr>
        <p:txBody>
          <a:bodyPr lIns="0" tIns="0" rIns="0" bIns="0" rtlCol="0" anchor="t">
            <a:spAutoFit/>
          </a:bodyPr>
          <a:lstStyle/>
          <a:p>
            <a:pPr algn="ctr">
              <a:lnSpc>
                <a:spcPts val="4199"/>
              </a:lnSpc>
            </a:pPr>
            <a:r>
              <a:rPr lang="en-US" sz="2999">
                <a:solidFill>
                  <a:srgbClr val="473821"/>
                </a:solidFill>
                <a:latin typeface="Chau Philomene"/>
                <a:ea typeface="Chau Philomene"/>
                <a:cs typeface="Chau Philomene"/>
                <a:sym typeface="Chau Philomene"/>
              </a:rPr>
              <a:t>2014-2018</a:t>
            </a:r>
          </a:p>
        </p:txBody>
      </p:sp>
      <p:sp>
        <p:nvSpPr>
          <p:cNvPr id="20" name="TextBox 20"/>
          <p:cNvSpPr txBox="1"/>
          <p:nvPr/>
        </p:nvSpPr>
        <p:spPr>
          <a:xfrm>
            <a:off x="11740977" y="3998127"/>
            <a:ext cx="4302983" cy="1374776"/>
          </a:xfrm>
          <a:prstGeom prst="rect">
            <a:avLst/>
          </a:prstGeom>
        </p:spPr>
        <p:txBody>
          <a:bodyPr lIns="0" tIns="0" rIns="0" bIns="0" rtlCol="0" anchor="t">
            <a:spAutoFit/>
          </a:bodyPr>
          <a:lstStyle/>
          <a:p>
            <a:pPr algn="ctr">
              <a:lnSpc>
                <a:spcPts val="5599"/>
              </a:lnSpc>
            </a:pPr>
            <a:r>
              <a:rPr lang="en-US" sz="3999">
                <a:solidFill>
                  <a:srgbClr val="473821"/>
                </a:solidFill>
                <a:latin typeface="Chau Philomene"/>
                <a:ea typeface="Chau Philomene"/>
                <a:cs typeface="Chau Philomene"/>
                <a:sym typeface="Chau Philomene"/>
              </a:rPr>
              <a:t> Modeling</a:t>
            </a:r>
          </a:p>
          <a:p>
            <a:pPr algn="ctr">
              <a:lnSpc>
                <a:spcPts val="5599"/>
              </a:lnSpc>
            </a:pPr>
            <a:endParaRPr lang="en-US" sz="3999">
              <a:solidFill>
                <a:srgbClr val="473821"/>
              </a:solidFill>
              <a:latin typeface="Chau Philomene"/>
              <a:ea typeface="Chau Philomene"/>
              <a:cs typeface="Chau Philomene"/>
              <a:sym typeface="Chau Philomene"/>
            </a:endParaRPr>
          </a:p>
        </p:txBody>
      </p:sp>
      <p:sp>
        <p:nvSpPr>
          <p:cNvPr id="21" name="TextBox 21"/>
          <p:cNvSpPr txBox="1"/>
          <p:nvPr/>
        </p:nvSpPr>
        <p:spPr>
          <a:xfrm>
            <a:off x="11740977" y="4726790"/>
            <a:ext cx="4302983" cy="495300"/>
          </a:xfrm>
          <a:prstGeom prst="rect">
            <a:avLst/>
          </a:prstGeom>
        </p:spPr>
        <p:txBody>
          <a:bodyPr lIns="0" tIns="0" rIns="0" bIns="0" rtlCol="0" anchor="t">
            <a:spAutoFit/>
          </a:bodyPr>
          <a:lstStyle/>
          <a:p>
            <a:pPr algn="ctr">
              <a:lnSpc>
                <a:spcPts val="4199"/>
              </a:lnSpc>
            </a:pPr>
            <a:r>
              <a:rPr lang="en-US" sz="2999">
                <a:solidFill>
                  <a:srgbClr val="473821"/>
                </a:solidFill>
                <a:latin typeface="Chau Philomene"/>
                <a:ea typeface="Chau Philomene"/>
                <a:cs typeface="Chau Philomene"/>
                <a:sym typeface="Chau Philomene"/>
              </a:rPr>
              <a:t>2019-2023</a:t>
            </a:r>
          </a:p>
        </p:txBody>
      </p:sp>
      <p:sp>
        <p:nvSpPr>
          <p:cNvPr id="22" name="Freeform 22"/>
          <p:cNvSpPr/>
          <p:nvPr/>
        </p:nvSpPr>
        <p:spPr>
          <a:xfrm rot="9311404" flipH="1">
            <a:off x="9539056" y="3340242"/>
            <a:ext cx="1922402" cy="828380"/>
          </a:xfrm>
          <a:custGeom>
            <a:avLst/>
            <a:gdLst/>
            <a:ahLst/>
            <a:cxnLst/>
            <a:rect l="l" t="t" r="r" b="b"/>
            <a:pathLst>
              <a:path w="1922402" h="828380">
                <a:moveTo>
                  <a:pt x="1922401" y="0"/>
                </a:moveTo>
                <a:lnTo>
                  <a:pt x="0" y="0"/>
                </a:lnTo>
                <a:lnTo>
                  <a:pt x="0" y="828380"/>
                </a:lnTo>
                <a:lnTo>
                  <a:pt x="1922401" y="828380"/>
                </a:lnTo>
                <a:lnTo>
                  <a:pt x="1922401"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3" name="Group 23"/>
          <p:cNvGrpSpPr/>
          <p:nvPr/>
        </p:nvGrpSpPr>
        <p:grpSpPr>
          <a:xfrm>
            <a:off x="1028700" y="7871143"/>
            <a:ext cx="15966677" cy="2169853"/>
            <a:chOff x="0" y="0"/>
            <a:chExt cx="4205215" cy="571484"/>
          </a:xfrm>
        </p:grpSpPr>
        <p:sp>
          <p:nvSpPr>
            <p:cNvPr id="24" name="Freeform 24"/>
            <p:cNvSpPr/>
            <p:nvPr/>
          </p:nvSpPr>
          <p:spPr>
            <a:xfrm>
              <a:off x="0" y="0"/>
              <a:ext cx="4205215" cy="571484"/>
            </a:xfrm>
            <a:custGeom>
              <a:avLst/>
              <a:gdLst/>
              <a:ahLst/>
              <a:cxnLst/>
              <a:rect l="l" t="t" r="r" b="b"/>
              <a:pathLst>
                <a:path w="4205215" h="571484">
                  <a:moveTo>
                    <a:pt x="24729" y="0"/>
                  </a:moveTo>
                  <a:lnTo>
                    <a:pt x="4180487" y="0"/>
                  </a:lnTo>
                  <a:cubicBezTo>
                    <a:pt x="4187045" y="0"/>
                    <a:pt x="4193335" y="2605"/>
                    <a:pt x="4197972" y="7243"/>
                  </a:cubicBezTo>
                  <a:cubicBezTo>
                    <a:pt x="4202610" y="11880"/>
                    <a:pt x="4205215" y="18170"/>
                    <a:pt x="4205215" y="24729"/>
                  </a:cubicBezTo>
                  <a:lnTo>
                    <a:pt x="4205215" y="546755"/>
                  </a:lnTo>
                  <a:cubicBezTo>
                    <a:pt x="4205215" y="553314"/>
                    <a:pt x="4202610" y="559603"/>
                    <a:pt x="4197972" y="564241"/>
                  </a:cubicBezTo>
                  <a:cubicBezTo>
                    <a:pt x="4193335" y="568879"/>
                    <a:pt x="4187045" y="571484"/>
                    <a:pt x="4180487" y="571484"/>
                  </a:cubicBezTo>
                  <a:lnTo>
                    <a:pt x="24729" y="571484"/>
                  </a:lnTo>
                  <a:cubicBezTo>
                    <a:pt x="18170" y="571484"/>
                    <a:pt x="11880" y="568879"/>
                    <a:pt x="7243" y="564241"/>
                  </a:cubicBezTo>
                  <a:cubicBezTo>
                    <a:pt x="2605" y="559603"/>
                    <a:pt x="0" y="553314"/>
                    <a:pt x="0" y="546755"/>
                  </a:cubicBezTo>
                  <a:lnTo>
                    <a:pt x="0" y="24729"/>
                  </a:lnTo>
                  <a:cubicBezTo>
                    <a:pt x="0" y="18170"/>
                    <a:pt x="2605" y="11880"/>
                    <a:pt x="7243" y="7243"/>
                  </a:cubicBezTo>
                  <a:cubicBezTo>
                    <a:pt x="11880" y="2605"/>
                    <a:pt x="18170" y="0"/>
                    <a:pt x="24729" y="0"/>
                  </a:cubicBezTo>
                  <a:close/>
                </a:path>
              </a:pathLst>
            </a:custGeom>
            <a:solidFill>
              <a:srgbClr val="EFE9D6">
                <a:alpha val="49804"/>
              </a:srgbClr>
            </a:solidFill>
            <a:ln w="38100" cap="rnd">
              <a:solidFill>
                <a:srgbClr val="A39B76">
                  <a:alpha val="49804"/>
                </a:srgbClr>
              </a:solidFill>
              <a:prstDash val="solid"/>
              <a:round/>
            </a:ln>
          </p:spPr>
        </p:sp>
        <p:sp>
          <p:nvSpPr>
            <p:cNvPr id="25" name="TextBox 25"/>
            <p:cNvSpPr txBox="1"/>
            <p:nvPr/>
          </p:nvSpPr>
          <p:spPr>
            <a:xfrm>
              <a:off x="0" y="-47625"/>
              <a:ext cx="4205215" cy="619109"/>
            </a:xfrm>
            <a:prstGeom prst="rect">
              <a:avLst/>
            </a:prstGeom>
          </p:spPr>
          <p:txBody>
            <a:bodyPr lIns="50800" tIns="50800" rIns="50800" bIns="50800" rtlCol="0" anchor="ctr"/>
            <a:lstStyle/>
            <a:p>
              <a:pPr algn="ctr">
                <a:lnSpc>
                  <a:spcPts val="2659"/>
                </a:lnSpc>
                <a:spcBef>
                  <a:spcPct val="0"/>
                </a:spcBef>
              </a:pPr>
              <a:endParaRPr/>
            </a:p>
          </p:txBody>
        </p:sp>
      </p:grpSp>
      <p:sp>
        <p:nvSpPr>
          <p:cNvPr id="26" name="TextBox 26"/>
          <p:cNvSpPr txBox="1"/>
          <p:nvPr/>
        </p:nvSpPr>
        <p:spPr>
          <a:xfrm>
            <a:off x="1900293" y="8191530"/>
            <a:ext cx="14487415" cy="1471930"/>
          </a:xfrm>
          <a:prstGeom prst="rect">
            <a:avLst/>
          </a:prstGeom>
        </p:spPr>
        <p:txBody>
          <a:bodyPr lIns="0" tIns="0" rIns="0" bIns="0" rtlCol="0" anchor="t">
            <a:spAutoFit/>
          </a:bodyPr>
          <a:lstStyle/>
          <a:p>
            <a:pPr algn="ctr">
              <a:lnSpc>
                <a:spcPts val="3919"/>
              </a:lnSpc>
            </a:pPr>
            <a:r>
              <a:rPr lang="en-US" sz="2799">
                <a:solidFill>
                  <a:srgbClr val="473821"/>
                </a:solidFill>
                <a:latin typeface="Chau Philomene"/>
                <a:ea typeface="Chau Philomene"/>
                <a:cs typeface="Chau Philomene"/>
                <a:sym typeface="Chau Philomene"/>
              </a:rPr>
              <a:t>Pada tahap pengumpulan data, dataset yang digunakan dalam penelitian ini adalah </a:t>
            </a:r>
          </a:p>
          <a:p>
            <a:pPr algn="ctr">
              <a:lnSpc>
                <a:spcPts val="3919"/>
              </a:lnSpc>
            </a:pPr>
            <a:r>
              <a:rPr lang="en-US" sz="2799">
                <a:solidFill>
                  <a:srgbClr val="473821"/>
                </a:solidFill>
                <a:latin typeface="Chau Philomene"/>
                <a:ea typeface="Chau Philomene"/>
                <a:cs typeface="Chau Philomene"/>
                <a:sym typeface="Chau Philomene"/>
              </a:rPr>
              <a:t> Indians Diabetes Database, yang diunduh dari Kaggle,yang dapat diakses melalui </a:t>
            </a:r>
            <a:r>
              <a:rPr lang="en-US" sz="2799" u="sng">
                <a:solidFill>
                  <a:srgbClr val="473821"/>
                </a:solidFill>
                <a:latin typeface="Chau Philomene"/>
                <a:ea typeface="Chau Philomene"/>
                <a:cs typeface="Chau Philomene"/>
                <a:sym typeface="Chau Philomene"/>
                <a:hlinkClick r:id="rId7" tooltip="https://www.kaggle.com/datasets/uciml/pima-indians-diabetes-database?resource=download"/>
              </a:rPr>
              <a:t>https://www.kaggle.com/datasets/uciml/pima-indians-diabetes-database?resource=download</a:t>
            </a:r>
            <a:r>
              <a:rPr lang="en-US" sz="2799">
                <a:solidFill>
                  <a:srgbClr val="473821"/>
                </a:solidFill>
                <a:latin typeface="Chau Philomene"/>
                <a:ea typeface="Chau Philomene"/>
                <a:cs typeface="Chau Philomene"/>
                <a:sym typeface="Chau Philomene"/>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69518" y="2680926"/>
            <a:ext cx="4691855" cy="5867078"/>
            <a:chOff x="0" y="0"/>
            <a:chExt cx="1235715" cy="1545239"/>
          </a:xfrm>
        </p:grpSpPr>
        <p:sp>
          <p:nvSpPr>
            <p:cNvPr id="6" name="Freeform 6"/>
            <p:cNvSpPr/>
            <p:nvPr/>
          </p:nvSpPr>
          <p:spPr>
            <a:xfrm>
              <a:off x="0" y="0"/>
              <a:ext cx="1235715" cy="1545239"/>
            </a:xfrm>
            <a:custGeom>
              <a:avLst/>
              <a:gdLst/>
              <a:ahLst/>
              <a:cxnLst/>
              <a:rect l="l" t="t" r="r" b="b"/>
              <a:pathLst>
                <a:path w="1235715" h="1545239">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id="7" name="TextBox 7"/>
            <p:cNvSpPr txBox="1"/>
            <p:nvPr/>
          </p:nvSpPr>
          <p:spPr>
            <a:xfrm>
              <a:off x="0" y="-47625"/>
              <a:ext cx="1235715" cy="1592864"/>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01620" y="895350"/>
            <a:ext cx="9084760"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Karekteristik Dataset</a:t>
            </a:r>
          </a:p>
        </p:txBody>
      </p:sp>
      <p:pic>
        <p:nvPicPr>
          <p:cNvPr id="9" name="Picture 9"/>
          <p:cNvPicPr>
            <a:picLocks noChangeAspect="1"/>
          </p:cNvPicPr>
          <p:nvPr/>
        </p:nvPicPr>
        <p:blipFill>
          <a:blip r:embed="rId5"/>
          <a:stretch>
            <a:fillRect/>
          </a:stretch>
        </p:blipFill>
        <p:spPr>
          <a:xfrm>
            <a:off x="2077275" y="3954567"/>
            <a:ext cx="4076340" cy="2377865"/>
          </a:xfrm>
          <a:prstGeom prst="rect">
            <a:avLst/>
          </a:prstGeom>
        </p:spPr>
      </p:pic>
      <p:grpSp>
        <p:nvGrpSpPr>
          <p:cNvPr id="10" name="Group 10"/>
          <p:cNvGrpSpPr/>
          <p:nvPr/>
        </p:nvGrpSpPr>
        <p:grpSpPr>
          <a:xfrm>
            <a:off x="6798073" y="2680926"/>
            <a:ext cx="4691855" cy="5867078"/>
            <a:chOff x="0" y="0"/>
            <a:chExt cx="1235715" cy="1545239"/>
          </a:xfrm>
        </p:grpSpPr>
        <p:sp>
          <p:nvSpPr>
            <p:cNvPr id="11" name="Freeform 11"/>
            <p:cNvSpPr/>
            <p:nvPr/>
          </p:nvSpPr>
          <p:spPr>
            <a:xfrm>
              <a:off x="0" y="0"/>
              <a:ext cx="1235715" cy="1545239"/>
            </a:xfrm>
            <a:custGeom>
              <a:avLst/>
              <a:gdLst/>
              <a:ahLst/>
              <a:cxnLst/>
              <a:rect l="l" t="t" r="r" b="b"/>
              <a:pathLst>
                <a:path w="1235715" h="1545239">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id="12" name="TextBox 12"/>
            <p:cNvSpPr txBox="1"/>
            <p:nvPr/>
          </p:nvSpPr>
          <p:spPr>
            <a:xfrm>
              <a:off x="0" y="-47625"/>
              <a:ext cx="1235715" cy="1592864"/>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1826627" y="2680926"/>
            <a:ext cx="4691855" cy="5867078"/>
            <a:chOff x="0" y="0"/>
            <a:chExt cx="1235715" cy="1545239"/>
          </a:xfrm>
        </p:grpSpPr>
        <p:sp>
          <p:nvSpPr>
            <p:cNvPr id="14" name="Freeform 14"/>
            <p:cNvSpPr/>
            <p:nvPr/>
          </p:nvSpPr>
          <p:spPr>
            <a:xfrm>
              <a:off x="0" y="0"/>
              <a:ext cx="1235715" cy="1545239"/>
            </a:xfrm>
            <a:custGeom>
              <a:avLst/>
              <a:gdLst/>
              <a:ahLst/>
              <a:cxnLst/>
              <a:rect l="l" t="t" r="r" b="b"/>
              <a:pathLst>
                <a:path w="1235715" h="1545239">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id="15" name="TextBox 15"/>
            <p:cNvSpPr txBox="1"/>
            <p:nvPr/>
          </p:nvSpPr>
          <p:spPr>
            <a:xfrm>
              <a:off x="0" y="-47625"/>
              <a:ext cx="1235715" cy="1592864"/>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12162189" y="4247494"/>
            <a:ext cx="4020732" cy="4098290"/>
          </a:xfrm>
          <a:prstGeom prst="rect">
            <a:avLst/>
          </a:prstGeom>
        </p:spPr>
        <p:txBody>
          <a:bodyPr lIns="0" tIns="0" rIns="0" bIns="0" rtlCol="0" anchor="t">
            <a:spAutoFit/>
          </a:bodyPr>
          <a:lstStyle/>
          <a:p>
            <a:pPr algn="ctr">
              <a:lnSpc>
                <a:spcPts val="4059"/>
              </a:lnSpc>
            </a:pPr>
            <a:r>
              <a:rPr lang="en-US" sz="2899">
                <a:solidFill>
                  <a:srgbClr val="473821"/>
                </a:solidFill>
                <a:latin typeface="Chau Philomene"/>
                <a:ea typeface="Chau Philomene"/>
                <a:cs typeface="Chau Philomene"/>
                <a:sym typeface="Chau Philomene"/>
              </a:rPr>
              <a:t>Outcome  menunjukkan apakah seseorang terdiagnosis diabetes (nilai 1) atau tidak (nilai 0). Ini adalah variabel biner yang menunjukkan hasil yang diinginkan dari model prediksi.</a:t>
            </a:r>
          </a:p>
        </p:txBody>
      </p:sp>
      <p:sp>
        <p:nvSpPr>
          <p:cNvPr id="17" name="TextBox 17"/>
          <p:cNvSpPr txBox="1"/>
          <p:nvPr/>
        </p:nvSpPr>
        <p:spPr>
          <a:xfrm>
            <a:off x="2242362" y="3028314"/>
            <a:ext cx="3571559" cy="669926"/>
          </a:xfrm>
          <a:prstGeom prst="rect">
            <a:avLst/>
          </a:prstGeom>
        </p:spPr>
        <p:txBody>
          <a:bodyPr lIns="0" tIns="0" rIns="0" bIns="0" rtlCol="0" anchor="t">
            <a:spAutoFit/>
          </a:bodyPr>
          <a:lstStyle/>
          <a:p>
            <a:pPr algn="ctr">
              <a:lnSpc>
                <a:spcPts val="5599"/>
              </a:lnSpc>
            </a:pPr>
            <a:r>
              <a:rPr lang="en-US" sz="3999">
                <a:solidFill>
                  <a:srgbClr val="473821"/>
                </a:solidFill>
                <a:latin typeface="Chau Philomene"/>
                <a:ea typeface="Chau Philomene"/>
                <a:cs typeface="Chau Philomene"/>
                <a:sym typeface="Chau Philomene"/>
              </a:rPr>
              <a:t>Jumlah Data</a:t>
            </a:r>
          </a:p>
        </p:txBody>
      </p:sp>
      <p:sp>
        <p:nvSpPr>
          <p:cNvPr id="18" name="TextBox 18"/>
          <p:cNvSpPr txBox="1"/>
          <p:nvPr/>
        </p:nvSpPr>
        <p:spPr>
          <a:xfrm>
            <a:off x="2242362" y="6268064"/>
            <a:ext cx="3845536" cy="2040890"/>
          </a:xfrm>
          <a:prstGeom prst="rect">
            <a:avLst/>
          </a:prstGeom>
        </p:spPr>
        <p:txBody>
          <a:bodyPr lIns="0" tIns="0" rIns="0" bIns="0" rtlCol="0" anchor="t">
            <a:spAutoFit/>
          </a:bodyPr>
          <a:lstStyle/>
          <a:p>
            <a:pPr algn="ctr">
              <a:lnSpc>
                <a:spcPts val="4059"/>
              </a:lnSpc>
            </a:pPr>
            <a:r>
              <a:rPr lang="en-US" sz="2899">
                <a:solidFill>
                  <a:srgbClr val="473821"/>
                </a:solidFill>
                <a:latin typeface="Chau Philomene"/>
                <a:ea typeface="Chau Philomene"/>
                <a:cs typeface="Chau Philomene"/>
                <a:sym typeface="Chau Philomene"/>
              </a:rPr>
              <a:t>Dataset berjumlah 768 baris, dengan setiap baris mewakili data seorang pasien dari PIMA Indians</a:t>
            </a:r>
          </a:p>
        </p:txBody>
      </p:sp>
      <p:sp>
        <p:nvSpPr>
          <p:cNvPr id="19" name="TextBox 19"/>
          <p:cNvSpPr txBox="1"/>
          <p:nvPr/>
        </p:nvSpPr>
        <p:spPr>
          <a:xfrm>
            <a:off x="7270917" y="3037839"/>
            <a:ext cx="3571559" cy="603886"/>
          </a:xfrm>
          <a:prstGeom prst="rect">
            <a:avLst/>
          </a:prstGeom>
        </p:spPr>
        <p:txBody>
          <a:bodyPr lIns="0" tIns="0" rIns="0" bIns="0" rtlCol="0" anchor="t">
            <a:spAutoFit/>
          </a:bodyPr>
          <a:lstStyle/>
          <a:p>
            <a:pPr algn="ctr">
              <a:lnSpc>
                <a:spcPts val="5039"/>
              </a:lnSpc>
            </a:pPr>
            <a:r>
              <a:rPr lang="en-US" sz="3599">
                <a:solidFill>
                  <a:srgbClr val="473821"/>
                </a:solidFill>
                <a:latin typeface="Chau Philomene"/>
                <a:ea typeface="Chau Philomene"/>
                <a:cs typeface="Chau Philomene"/>
                <a:sym typeface="Chau Philomene"/>
              </a:rPr>
              <a:t>Fitur Yang Tersedia</a:t>
            </a:r>
          </a:p>
        </p:txBody>
      </p:sp>
      <p:sp>
        <p:nvSpPr>
          <p:cNvPr id="20" name="TextBox 20"/>
          <p:cNvSpPr txBox="1"/>
          <p:nvPr/>
        </p:nvSpPr>
        <p:spPr>
          <a:xfrm>
            <a:off x="6909797" y="4247494"/>
            <a:ext cx="4468407" cy="3347720"/>
          </a:xfrm>
          <a:prstGeom prst="rect">
            <a:avLst/>
          </a:prstGeom>
        </p:spPr>
        <p:txBody>
          <a:bodyPr lIns="0" tIns="0" rIns="0" bIns="0" rtlCol="0" anchor="t">
            <a:spAutoFit/>
          </a:bodyPr>
          <a:lstStyle/>
          <a:p>
            <a:pPr algn="ctr">
              <a:lnSpc>
                <a:spcPts val="4479"/>
              </a:lnSpc>
            </a:pPr>
            <a:r>
              <a:rPr lang="en-US" sz="3199">
                <a:solidFill>
                  <a:srgbClr val="473821"/>
                </a:solidFill>
                <a:latin typeface="Chau Philomene"/>
                <a:ea typeface="Chau Philomene"/>
                <a:cs typeface="Chau Philomene"/>
                <a:sym typeface="Chau Philomene"/>
              </a:rPr>
              <a:t>Pregnancies, Glucose, BloodPressure, SkinThickness, Insulin, BMI (Body Mass Index), DiabetesPedigreeFunction, Age</a:t>
            </a:r>
          </a:p>
        </p:txBody>
      </p:sp>
      <p:sp>
        <p:nvSpPr>
          <p:cNvPr id="21" name="TextBox 21"/>
          <p:cNvSpPr txBox="1"/>
          <p:nvPr/>
        </p:nvSpPr>
        <p:spPr>
          <a:xfrm>
            <a:off x="12386776" y="3028314"/>
            <a:ext cx="3571559" cy="669926"/>
          </a:xfrm>
          <a:prstGeom prst="rect">
            <a:avLst/>
          </a:prstGeom>
        </p:spPr>
        <p:txBody>
          <a:bodyPr lIns="0" tIns="0" rIns="0" bIns="0" rtlCol="0" anchor="t">
            <a:spAutoFit/>
          </a:bodyPr>
          <a:lstStyle/>
          <a:p>
            <a:pPr algn="ctr">
              <a:lnSpc>
                <a:spcPts val="5599"/>
              </a:lnSpc>
            </a:pPr>
            <a:r>
              <a:rPr lang="en-US" sz="3999">
                <a:solidFill>
                  <a:srgbClr val="473821"/>
                </a:solidFill>
                <a:latin typeface="Chau Philomene"/>
                <a:ea typeface="Chau Philomene"/>
                <a:cs typeface="Chau Philomene"/>
                <a:sym typeface="Chau Philomene"/>
              </a:rPr>
              <a:t>Variabel Target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419524" y="2109470"/>
            <a:ext cx="15448952" cy="6666032"/>
            <a:chOff x="0" y="0"/>
            <a:chExt cx="4068860" cy="1755663"/>
          </a:xfrm>
        </p:grpSpPr>
        <p:sp>
          <p:nvSpPr>
            <p:cNvPr id="6" name="Freeform 6"/>
            <p:cNvSpPr/>
            <p:nvPr/>
          </p:nvSpPr>
          <p:spPr>
            <a:xfrm>
              <a:off x="0" y="0"/>
              <a:ext cx="4068860" cy="1755663"/>
            </a:xfrm>
            <a:custGeom>
              <a:avLst/>
              <a:gdLst/>
              <a:ahLst/>
              <a:cxnLst/>
              <a:rect l="l" t="t" r="r" b="b"/>
              <a:pathLst>
                <a:path w="4068860" h="1755663">
                  <a:moveTo>
                    <a:pt x="25558" y="0"/>
                  </a:moveTo>
                  <a:lnTo>
                    <a:pt x="4043302" y="0"/>
                  </a:lnTo>
                  <a:cubicBezTo>
                    <a:pt x="4057417" y="0"/>
                    <a:pt x="4068860" y="11443"/>
                    <a:pt x="4068860" y="25558"/>
                  </a:cubicBezTo>
                  <a:lnTo>
                    <a:pt x="4068860" y="1730105"/>
                  </a:lnTo>
                  <a:cubicBezTo>
                    <a:pt x="4068860" y="1744220"/>
                    <a:pt x="4057417" y="1755663"/>
                    <a:pt x="4043302" y="1755663"/>
                  </a:cubicBezTo>
                  <a:lnTo>
                    <a:pt x="25558" y="1755663"/>
                  </a:lnTo>
                  <a:cubicBezTo>
                    <a:pt x="11443" y="1755663"/>
                    <a:pt x="0" y="1744220"/>
                    <a:pt x="0" y="1730105"/>
                  </a:cubicBezTo>
                  <a:lnTo>
                    <a:pt x="0" y="25558"/>
                  </a:lnTo>
                  <a:cubicBezTo>
                    <a:pt x="0" y="11443"/>
                    <a:pt x="11443" y="0"/>
                    <a:pt x="25558" y="0"/>
                  </a:cubicBezTo>
                  <a:close/>
                </a:path>
              </a:pathLst>
            </a:custGeom>
            <a:solidFill>
              <a:srgbClr val="EFE9D6">
                <a:alpha val="49804"/>
              </a:srgbClr>
            </a:solidFill>
            <a:ln w="38100" cap="rnd">
              <a:solidFill>
                <a:srgbClr val="A39B76">
                  <a:alpha val="49804"/>
                </a:srgbClr>
              </a:solidFill>
              <a:prstDash val="solid"/>
              <a:round/>
            </a:ln>
          </p:spPr>
        </p:sp>
        <p:sp>
          <p:nvSpPr>
            <p:cNvPr id="7" name="TextBox 7"/>
            <p:cNvSpPr txBox="1"/>
            <p:nvPr/>
          </p:nvSpPr>
          <p:spPr>
            <a:xfrm>
              <a:off x="0" y="-47625"/>
              <a:ext cx="4068860" cy="1803288"/>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01620" y="895350"/>
            <a:ext cx="9084760"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Preprocessing Data</a:t>
            </a:r>
          </a:p>
        </p:txBody>
      </p:sp>
      <p:sp>
        <p:nvSpPr>
          <p:cNvPr id="9" name="TextBox 9"/>
          <p:cNvSpPr txBox="1"/>
          <p:nvPr/>
        </p:nvSpPr>
        <p:spPr>
          <a:xfrm>
            <a:off x="2013930" y="3524250"/>
            <a:ext cx="6906942" cy="5734050"/>
          </a:xfrm>
          <a:prstGeom prst="rect">
            <a:avLst/>
          </a:prstGeom>
        </p:spPr>
        <p:txBody>
          <a:bodyPr lIns="0" tIns="0" rIns="0" bIns="0" rtlCol="0" anchor="t">
            <a:spAutoFit/>
          </a:bodyPr>
          <a:lstStyle/>
          <a:p>
            <a:pPr marL="647698" lvl="1" indent="-323849" algn="just">
              <a:lnSpc>
                <a:spcPts val="4199"/>
              </a:lnSpc>
              <a:buAutoNum type="arabicPeriod"/>
            </a:pPr>
            <a:r>
              <a:rPr lang="en-US" sz="2999">
                <a:solidFill>
                  <a:srgbClr val="473821"/>
                </a:solidFill>
                <a:latin typeface="Chau Philomene"/>
                <a:ea typeface="Chau Philomene"/>
                <a:cs typeface="Chau Philomene"/>
                <a:sym typeface="Chau Philomene"/>
              </a:rPr>
              <a:t>Membaca Data menggunakan pandas library untuk memuat dataset ke dalam format yang dapat diproses </a:t>
            </a:r>
          </a:p>
          <a:p>
            <a:pPr marL="647698" lvl="1" indent="-323849" algn="just">
              <a:lnSpc>
                <a:spcPts val="4199"/>
              </a:lnSpc>
              <a:buAutoNum type="arabicPeriod"/>
            </a:pPr>
            <a:r>
              <a:rPr lang="en-US" sz="2999">
                <a:solidFill>
                  <a:srgbClr val="473821"/>
                </a:solidFill>
                <a:latin typeface="Chau Philomene"/>
                <a:ea typeface="Chau Philomene"/>
                <a:cs typeface="Chau Philomene"/>
                <a:sym typeface="Chau Philomene"/>
              </a:rPr>
              <a:t>Menampilkan Sample Data dengan fungsi .head() untuk verifikasi struktur data</a:t>
            </a:r>
          </a:p>
          <a:p>
            <a:pPr marL="647698" lvl="1" indent="-323849" algn="just">
              <a:lnSpc>
                <a:spcPts val="4199"/>
              </a:lnSpc>
              <a:buAutoNum type="arabicPeriod"/>
            </a:pPr>
            <a:r>
              <a:rPr lang="en-US" sz="2999">
                <a:solidFill>
                  <a:srgbClr val="473821"/>
                </a:solidFill>
                <a:latin typeface="Chau Philomene"/>
                <a:ea typeface="Chau Philomene"/>
                <a:cs typeface="Chau Philomene"/>
                <a:sym typeface="Chau Philomene"/>
              </a:rPr>
              <a:t>Memeriksa Dimensi Data (768 baris × 9 kolom) menggunakan .shape</a:t>
            </a:r>
          </a:p>
          <a:p>
            <a:pPr marL="647698" lvl="1" indent="-323849" algn="just">
              <a:lnSpc>
                <a:spcPts val="4199"/>
              </a:lnSpc>
              <a:buAutoNum type="arabicPeriod"/>
            </a:pPr>
            <a:r>
              <a:rPr lang="en-US" sz="2999">
                <a:solidFill>
                  <a:srgbClr val="473821"/>
                </a:solidFill>
                <a:latin typeface="Chau Philomene"/>
                <a:ea typeface="Chau Philomene"/>
                <a:cs typeface="Chau Philomene"/>
                <a:sym typeface="Chau Philomene"/>
              </a:rPr>
              <a:t>Menghitung Jumlah Kemunculan dengan value_counts() untuk analisis distribusi kelas</a:t>
            </a:r>
          </a:p>
          <a:p>
            <a:pPr algn="just">
              <a:lnSpc>
                <a:spcPts val="4199"/>
              </a:lnSpc>
            </a:pPr>
            <a:endParaRPr lang="en-US" sz="2999">
              <a:solidFill>
                <a:srgbClr val="473821"/>
              </a:solidFill>
              <a:latin typeface="Chau Philomene"/>
              <a:ea typeface="Chau Philomene"/>
              <a:cs typeface="Chau Philomene"/>
              <a:sym typeface="Chau Philomene"/>
            </a:endParaRPr>
          </a:p>
        </p:txBody>
      </p:sp>
      <p:sp>
        <p:nvSpPr>
          <p:cNvPr id="10" name="TextBox 10"/>
          <p:cNvSpPr txBox="1"/>
          <p:nvPr/>
        </p:nvSpPr>
        <p:spPr>
          <a:xfrm>
            <a:off x="2237058" y="2719021"/>
            <a:ext cx="6051100" cy="495300"/>
          </a:xfrm>
          <a:prstGeom prst="rect">
            <a:avLst/>
          </a:prstGeom>
        </p:spPr>
        <p:txBody>
          <a:bodyPr lIns="0" tIns="0" rIns="0" bIns="0" rtlCol="0" anchor="t">
            <a:spAutoFit/>
          </a:bodyPr>
          <a:lstStyle/>
          <a:p>
            <a:pPr algn="l">
              <a:lnSpc>
                <a:spcPts val="4199"/>
              </a:lnSpc>
            </a:pPr>
            <a:r>
              <a:rPr lang="en-US" sz="2999">
                <a:solidFill>
                  <a:srgbClr val="473821"/>
                </a:solidFill>
                <a:latin typeface="Chau Philomene"/>
                <a:ea typeface="Chau Philomene"/>
                <a:cs typeface="Chau Philomene"/>
                <a:sym typeface="Chau Philomene"/>
              </a:rPr>
              <a:t>TAHAPAN ; </a:t>
            </a:r>
          </a:p>
        </p:txBody>
      </p:sp>
      <p:sp>
        <p:nvSpPr>
          <p:cNvPr id="11" name="TextBox 11"/>
          <p:cNvSpPr txBox="1"/>
          <p:nvPr/>
        </p:nvSpPr>
        <p:spPr>
          <a:xfrm>
            <a:off x="9857589" y="3524250"/>
            <a:ext cx="6051100" cy="2590800"/>
          </a:xfrm>
          <a:prstGeom prst="rect">
            <a:avLst/>
          </a:prstGeom>
        </p:spPr>
        <p:txBody>
          <a:bodyPr lIns="0" tIns="0" rIns="0" bIns="0" rtlCol="0" anchor="t">
            <a:spAutoFit/>
          </a:bodyPr>
          <a:lstStyle/>
          <a:p>
            <a:pPr algn="just">
              <a:lnSpc>
                <a:spcPts val="4199"/>
              </a:lnSpc>
              <a:spcBef>
                <a:spcPct val="0"/>
              </a:spcBef>
            </a:pPr>
            <a:r>
              <a:rPr lang="en-US" sz="2999">
                <a:solidFill>
                  <a:srgbClr val="473821"/>
                </a:solidFill>
                <a:latin typeface="Chau Philomene"/>
                <a:ea typeface="Chau Philomene"/>
                <a:cs typeface="Chau Philomene"/>
                <a:sym typeface="Chau Philomene"/>
              </a:rPr>
              <a:t>5. Memisahkan Data (X) dan Label (Y) untuk persiapan training</a:t>
            </a:r>
          </a:p>
          <a:p>
            <a:pPr algn="just">
              <a:lnSpc>
                <a:spcPts val="4199"/>
              </a:lnSpc>
              <a:spcBef>
                <a:spcPct val="0"/>
              </a:spcBef>
            </a:pPr>
            <a:r>
              <a:rPr lang="en-US" sz="2999">
                <a:solidFill>
                  <a:srgbClr val="473821"/>
                </a:solidFill>
                <a:latin typeface="Chau Philomene"/>
                <a:ea typeface="Chau Philomene"/>
                <a:cs typeface="Chau Philomene"/>
                <a:sym typeface="Chau Philomene"/>
              </a:rPr>
              <a:t>6. Membagi Dataset menjadi data training (614 baris, 80%) dan testing (154 baris, 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162" r="-22477" b="-7890"/>
            </a:stretch>
          </a:blipFill>
        </p:spPr>
      </p:sp>
      <p:sp>
        <p:nvSpPr>
          <p:cNvPr id="3" name="Freeform 3"/>
          <p:cNvSpPr/>
          <p:nvPr/>
        </p:nvSpPr>
        <p:spPr>
          <a:xfrm flipV="1">
            <a:off x="319823" y="260315"/>
            <a:ext cx="3388214" cy="3320450"/>
          </a:xfrm>
          <a:custGeom>
            <a:avLst/>
            <a:gdLst/>
            <a:ahLst/>
            <a:cxnLst/>
            <a:rect l="l" t="t" r="r" b="b"/>
            <a:pathLst>
              <a:path w="3388214" h="3320450">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4579963" y="260315"/>
            <a:ext cx="3388214" cy="3320450"/>
          </a:xfrm>
          <a:custGeom>
            <a:avLst/>
            <a:gdLst/>
            <a:ahLst/>
            <a:cxnLst/>
            <a:rect l="l" t="t" r="r" b="b"/>
            <a:pathLst>
              <a:path w="3388214" h="3320450">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292623" y="1559560"/>
            <a:ext cx="15966677" cy="3106061"/>
            <a:chOff x="0" y="0"/>
            <a:chExt cx="4205215" cy="818057"/>
          </a:xfrm>
        </p:grpSpPr>
        <p:sp>
          <p:nvSpPr>
            <p:cNvPr id="6" name="Freeform 6"/>
            <p:cNvSpPr/>
            <p:nvPr/>
          </p:nvSpPr>
          <p:spPr>
            <a:xfrm>
              <a:off x="0" y="0"/>
              <a:ext cx="4205215" cy="818057"/>
            </a:xfrm>
            <a:custGeom>
              <a:avLst/>
              <a:gdLst/>
              <a:ahLst/>
              <a:cxnLst/>
              <a:rect l="l" t="t" r="r" b="b"/>
              <a:pathLst>
                <a:path w="4205215" h="818057">
                  <a:moveTo>
                    <a:pt x="24729" y="0"/>
                  </a:moveTo>
                  <a:lnTo>
                    <a:pt x="4180487" y="0"/>
                  </a:lnTo>
                  <a:cubicBezTo>
                    <a:pt x="4187045" y="0"/>
                    <a:pt x="4193335" y="2605"/>
                    <a:pt x="4197972" y="7243"/>
                  </a:cubicBezTo>
                  <a:cubicBezTo>
                    <a:pt x="4202610" y="11880"/>
                    <a:pt x="4205215" y="18170"/>
                    <a:pt x="4205215" y="24729"/>
                  </a:cubicBezTo>
                  <a:lnTo>
                    <a:pt x="4205215" y="793328"/>
                  </a:lnTo>
                  <a:cubicBezTo>
                    <a:pt x="4205215" y="799887"/>
                    <a:pt x="4202610" y="806177"/>
                    <a:pt x="4197972" y="810814"/>
                  </a:cubicBezTo>
                  <a:cubicBezTo>
                    <a:pt x="4193335" y="815452"/>
                    <a:pt x="4187045" y="818057"/>
                    <a:pt x="4180487" y="818057"/>
                  </a:cubicBezTo>
                  <a:lnTo>
                    <a:pt x="24729" y="818057"/>
                  </a:lnTo>
                  <a:cubicBezTo>
                    <a:pt x="18170" y="818057"/>
                    <a:pt x="11880" y="815452"/>
                    <a:pt x="7243" y="810814"/>
                  </a:cubicBezTo>
                  <a:cubicBezTo>
                    <a:pt x="2605" y="806177"/>
                    <a:pt x="0" y="799887"/>
                    <a:pt x="0" y="793328"/>
                  </a:cubicBezTo>
                  <a:lnTo>
                    <a:pt x="0" y="24729"/>
                  </a:lnTo>
                  <a:cubicBezTo>
                    <a:pt x="0" y="18170"/>
                    <a:pt x="2605" y="11880"/>
                    <a:pt x="7243" y="7243"/>
                  </a:cubicBezTo>
                  <a:cubicBezTo>
                    <a:pt x="11880" y="2605"/>
                    <a:pt x="18170" y="0"/>
                    <a:pt x="24729" y="0"/>
                  </a:cubicBezTo>
                  <a:close/>
                </a:path>
              </a:pathLst>
            </a:custGeom>
            <a:solidFill>
              <a:srgbClr val="EFE9D6">
                <a:alpha val="49804"/>
              </a:srgbClr>
            </a:solidFill>
            <a:ln w="38100" cap="rnd">
              <a:solidFill>
                <a:srgbClr val="A39B76">
                  <a:alpha val="49804"/>
                </a:srgbClr>
              </a:solidFill>
              <a:prstDash val="solid"/>
              <a:round/>
            </a:ln>
          </p:spPr>
        </p:sp>
        <p:sp>
          <p:nvSpPr>
            <p:cNvPr id="7" name="TextBox 7"/>
            <p:cNvSpPr txBox="1"/>
            <p:nvPr/>
          </p:nvSpPr>
          <p:spPr>
            <a:xfrm>
              <a:off x="0" y="-47625"/>
              <a:ext cx="4205215" cy="86568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01620" y="345440"/>
            <a:ext cx="9084760" cy="1214120"/>
          </a:xfrm>
          <a:prstGeom prst="rect">
            <a:avLst/>
          </a:prstGeom>
        </p:spPr>
        <p:txBody>
          <a:bodyPr lIns="0" tIns="0" rIns="0" bIns="0" rtlCol="0" anchor="t">
            <a:spAutoFit/>
          </a:bodyPr>
          <a:lstStyle/>
          <a:p>
            <a:pPr algn="ctr">
              <a:lnSpc>
                <a:spcPts val="9939"/>
              </a:lnSpc>
            </a:pPr>
            <a:r>
              <a:rPr lang="en-US" sz="6999" spc="76">
                <a:solidFill>
                  <a:srgbClr val="473821"/>
                </a:solidFill>
                <a:latin typeface="Handelson One"/>
                <a:ea typeface="Handelson One"/>
                <a:cs typeface="Handelson One"/>
                <a:sym typeface="Handelson One"/>
              </a:rPr>
              <a:t>Modelling dengan SVM</a:t>
            </a:r>
          </a:p>
        </p:txBody>
      </p:sp>
      <p:sp>
        <p:nvSpPr>
          <p:cNvPr id="9" name="TextBox 9"/>
          <p:cNvSpPr txBox="1"/>
          <p:nvPr/>
        </p:nvSpPr>
        <p:spPr>
          <a:xfrm>
            <a:off x="1752185" y="1872915"/>
            <a:ext cx="4302983" cy="495300"/>
          </a:xfrm>
          <a:prstGeom prst="rect">
            <a:avLst/>
          </a:prstGeom>
        </p:spPr>
        <p:txBody>
          <a:bodyPr lIns="0" tIns="0" rIns="0" bIns="0" rtlCol="0" anchor="t">
            <a:spAutoFit/>
          </a:bodyPr>
          <a:lstStyle/>
          <a:p>
            <a:pPr algn="l">
              <a:lnSpc>
                <a:spcPts val="4199"/>
              </a:lnSpc>
            </a:pPr>
            <a:r>
              <a:rPr lang="en-US" sz="2999">
                <a:solidFill>
                  <a:srgbClr val="473821"/>
                </a:solidFill>
                <a:latin typeface="Chau Philomene"/>
                <a:ea typeface="Chau Philomene"/>
                <a:cs typeface="Chau Philomene"/>
                <a:sym typeface="Chau Philomene"/>
              </a:rPr>
              <a:t>Hasil Evaluasi Model :</a:t>
            </a:r>
          </a:p>
        </p:txBody>
      </p:sp>
      <p:sp>
        <p:nvSpPr>
          <p:cNvPr id="10" name="TextBox 10"/>
          <p:cNvSpPr txBox="1"/>
          <p:nvPr/>
        </p:nvSpPr>
        <p:spPr>
          <a:xfrm>
            <a:off x="1619020" y="2320590"/>
            <a:ext cx="15042866" cy="2590800"/>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Akurasi Data Training: 78.34% menunjukkan kemampuan model dalam mempelajari pola data</a:t>
            </a:r>
          </a:p>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Akurasi Data Testing: 77.27% membuktikan kemampuan generalisasi yang baik</a:t>
            </a:r>
          </a:p>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Perbedaan akurasi yang kecil (1.07%) menunjukkan tidak ada overfitting signifikan</a:t>
            </a:r>
          </a:p>
          <a:p>
            <a:pPr marL="647698" lvl="1" indent="-323849" algn="l">
              <a:lnSpc>
                <a:spcPts val="4199"/>
              </a:lnSpc>
              <a:buFont typeface="Arial"/>
              <a:buChar char="•"/>
            </a:pPr>
            <a:r>
              <a:rPr lang="en-US" sz="2999">
                <a:solidFill>
                  <a:srgbClr val="473821"/>
                </a:solidFill>
                <a:latin typeface="Chau Philomene"/>
                <a:ea typeface="Chau Philomene"/>
                <a:cs typeface="Chau Philomene"/>
                <a:sym typeface="Chau Philomene"/>
              </a:rPr>
              <a:t>Model menunjukkan keseimbangan yang baik antara bias dan variance</a:t>
            </a:r>
          </a:p>
          <a:p>
            <a:pPr algn="l">
              <a:lnSpc>
                <a:spcPts val="4199"/>
              </a:lnSpc>
            </a:pPr>
            <a:endParaRPr lang="en-US" sz="2999">
              <a:solidFill>
                <a:srgbClr val="473821"/>
              </a:solidFill>
              <a:latin typeface="Chau Philomene"/>
              <a:ea typeface="Chau Philomene"/>
              <a:cs typeface="Chau Philomene"/>
              <a:sym typeface="Chau Philomene"/>
            </a:endParaRPr>
          </a:p>
        </p:txBody>
      </p:sp>
      <p:grpSp>
        <p:nvGrpSpPr>
          <p:cNvPr id="11" name="Group 11"/>
          <p:cNvGrpSpPr/>
          <p:nvPr/>
        </p:nvGrpSpPr>
        <p:grpSpPr>
          <a:xfrm>
            <a:off x="1157114" y="5135855"/>
            <a:ext cx="16102186" cy="4122445"/>
            <a:chOff x="0" y="0"/>
            <a:chExt cx="4240905" cy="1085747"/>
          </a:xfrm>
        </p:grpSpPr>
        <p:sp>
          <p:nvSpPr>
            <p:cNvPr id="12" name="Freeform 12"/>
            <p:cNvSpPr/>
            <p:nvPr/>
          </p:nvSpPr>
          <p:spPr>
            <a:xfrm>
              <a:off x="0" y="0"/>
              <a:ext cx="4240905" cy="1085747"/>
            </a:xfrm>
            <a:custGeom>
              <a:avLst/>
              <a:gdLst/>
              <a:ahLst/>
              <a:cxnLst/>
              <a:rect l="l" t="t" r="r" b="b"/>
              <a:pathLst>
                <a:path w="4240905" h="1085747">
                  <a:moveTo>
                    <a:pt x="24521" y="0"/>
                  </a:moveTo>
                  <a:lnTo>
                    <a:pt x="4216384" y="0"/>
                  </a:lnTo>
                  <a:cubicBezTo>
                    <a:pt x="4229927" y="0"/>
                    <a:pt x="4240905" y="10978"/>
                    <a:pt x="4240905" y="24521"/>
                  </a:cubicBezTo>
                  <a:lnTo>
                    <a:pt x="4240905" y="1061226"/>
                  </a:lnTo>
                  <a:cubicBezTo>
                    <a:pt x="4240905" y="1074769"/>
                    <a:pt x="4229927" y="1085747"/>
                    <a:pt x="4216384" y="1085747"/>
                  </a:cubicBezTo>
                  <a:lnTo>
                    <a:pt x="24521" y="1085747"/>
                  </a:lnTo>
                  <a:cubicBezTo>
                    <a:pt x="18017" y="1085747"/>
                    <a:pt x="11781" y="1083163"/>
                    <a:pt x="7182" y="1078565"/>
                  </a:cubicBezTo>
                  <a:cubicBezTo>
                    <a:pt x="2583" y="1073966"/>
                    <a:pt x="0" y="1067729"/>
                    <a:pt x="0" y="1061226"/>
                  </a:cubicBezTo>
                  <a:lnTo>
                    <a:pt x="0" y="24521"/>
                  </a:lnTo>
                  <a:cubicBezTo>
                    <a:pt x="0" y="18017"/>
                    <a:pt x="2583" y="11781"/>
                    <a:pt x="7182" y="7182"/>
                  </a:cubicBezTo>
                  <a:cubicBezTo>
                    <a:pt x="11781" y="2583"/>
                    <a:pt x="18017" y="0"/>
                    <a:pt x="24521" y="0"/>
                  </a:cubicBezTo>
                  <a:close/>
                </a:path>
              </a:pathLst>
            </a:custGeom>
            <a:solidFill>
              <a:srgbClr val="EFE9D6">
                <a:alpha val="49804"/>
              </a:srgbClr>
            </a:solidFill>
            <a:ln w="38100" cap="rnd">
              <a:solidFill>
                <a:srgbClr val="A39B76">
                  <a:alpha val="49804"/>
                </a:srgbClr>
              </a:solidFill>
              <a:prstDash val="solid"/>
              <a:round/>
            </a:ln>
          </p:spPr>
        </p:sp>
        <p:sp>
          <p:nvSpPr>
            <p:cNvPr id="13" name="TextBox 13"/>
            <p:cNvSpPr txBox="1"/>
            <p:nvPr/>
          </p:nvSpPr>
          <p:spPr>
            <a:xfrm>
              <a:off x="0" y="-47625"/>
              <a:ext cx="4240905" cy="1133372"/>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752185" y="5225715"/>
            <a:ext cx="4569313" cy="495300"/>
          </a:xfrm>
          <a:prstGeom prst="rect">
            <a:avLst/>
          </a:prstGeom>
        </p:spPr>
        <p:txBody>
          <a:bodyPr lIns="0" tIns="0" rIns="0" bIns="0" rtlCol="0" anchor="t">
            <a:spAutoFit/>
          </a:bodyPr>
          <a:lstStyle/>
          <a:p>
            <a:pPr algn="l">
              <a:lnSpc>
                <a:spcPts val="4199"/>
              </a:lnSpc>
            </a:pPr>
            <a:r>
              <a:rPr lang="en-US" sz="2999">
                <a:solidFill>
                  <a:srgbClr val="473821"/>
                </a:solidFill>
                <a:latin typeface="Chau Philomene"/>
                <a:ea typeface="Chau Philomene"/>
                <a:cs typeface="Chau Philomene"/>
                <a:sym typeface="Chau Philomene"/>
              </a:rPr>
              <a:t>Implementasi Model Prediksi :</a:t>
            </a:r>
          </a:p>
        </p:txBody>
      </p:sp>
      <p:sp>
        <p:nvSpPr>
          <p:cNvPr id="15" name="TextBox 15"/>
          <p:cNvSpPr txBox="1"/>
          <p:nvPr/>
        </p:nvSpPr>
        <p:spPr>
          <a:xfrm>
            <a:off x="1686774" y="6035340"/>
            <a:ext cx="15042866" cy="3638550"/>
          </a:xfrm>
          <a:prstGeom prst="rect">
            <a:avLst/>
          </a:prstGeom>
        </p:spPr>
        <p:txBody>
          <a:bodyPr lIns="0" tIns="0" rIns="0" bIns="0" rtlCol="0" anchor="t">
            <a:spAutoFit/>
          </a:bodyPr>
          <a:lstStyle/>
          <a:p>
            <a:pPr marL="647698" lvl="1" indent="-323849" algn="l">
              <a:lnSpc>
                <a:spcPts val="4199"/>
              </a:lnSpc>
              <a:buAutoNum type="arabicPeriod"/>
            </a:pPr>
            <a:r>
              <a:rPr lang="en-US" sz="2999">
                <a:solidFill>
                  <a:srgbClr val="473821"/>
                </a:solidFill>
                <a:latin typeface="Chau Philomene"/>
                <a:ea typeface="Chau Philomene"/>
                <a:cs typeface="Chau Philomene"/>
                <a:sym typeface="Chau Philomene"/>
              </a:rPr>
              <a:t>lInput Data: Mengumpulkan 8 fitur pasien yang diperlukan untuk prediksi</a:t>
            </a:r>
          </a:p>
          <a:p>
            <a:pPr marL="647698" lvl="1" indent="-323849" algn="l">
              <a:lnSpc>
                <a:spcPts val="4199"/>
              </a:lnSpc>
              <a:buAutoNum type="arabicPeriod"/>
            </a:pPr>
            <a:r>
              <a:rPr lang="en-US" sz="2999">
                <a:solidFill>
                  <a:srgbClr val="473821"/>
                </a:solidFill>
                <a:latin typeface="Chau Philomene"/>
                <a:ea typeface="Chau Philomene"/>
                <a:cs typeface="Chau Philomene"/>
                <a:sym typeface="Chau Philomene"/>
              </a:rPr>
              <a:t>Transformasi Data: Konversi ke numpy array untuk pemrosesan yang efisien</a:t>
            </a:r>
          </a:p>
          <a:p>
            <a:pPr marL="647698" lvl="1" indent="-323849" algn="l">
              <a:lnSpc>
                <a:spcPts val="4199"/>
              </a:lnSpc>
              <a:buAutoNum type="arabicPeriod"/>
            </a:pPr>
            <a:r>
              <a:rPr lang="en-US" sz="2999">
                <a:solidFill>
                  <a:srgbClr val="473821"/>
                </a:solidFill>
                <a:latin typeface="Chau Philomene"/>
                <a:ea typeface="Chau Philomene"/>
                <a:cs typeface="Chau Philomene"/>
                <a:sym typeface="Chau Philomene"/>
              </a:rPr>
              <a:t>Normalisasi Data: Menggunakan StandardScaler untuk menyeragamkan skala fitur</a:t>
            </a:r>
          </a:p>
          <a:p>
            <a:pPr marL="647698" lvl="1" indent="-323849" algn="l">
              <a:lnSpc>
                <a:spcPts val="4199"/>
              </a:lnSpc>
              <a:buAutoNum type="arabicPeriod"/>
            </a:pPr>
            <a:r>
              <a:rPr lang="en-US" sz="2999">
                <a:solidFill>
                  <a:srgbClr val="473821"/>
                </a:solidFill>
                <a:latin typeface="Chau Philomene"/>
                <a:ea typeface="Chau Philomene"/>
                <a:cs typeface="Chau Philomene"/>
                <a:sym typeface="Chau Philomene"/>
              </a:rPr>
              <a:t>Prediksi: Menggunakan model SVM yang telah dilatih</a:t>
            </a:r>
          </a:p>
          <a:p>
            <a:pPr marL="647698" lvl="1" indent="-323849" algn="l">
              <a:lnSpc>
                <a:spcPts val="4199"/>
              </a:lnSpc>
              <a:buAutoNum type="arabicPeriod"/>
            </a:pPr>
            <a:r>
              <a:rPr lang="en-US" sz="2999">
                <a:solidFill>
                  <a:srgbClr val="473821"/>
                </a:solidFill>
                <a:latin typeface="Chau Philomene"/>
                <a:ea typeface="Chau Philomene"/>
                <a:cs typeface="Chau Philomene"/>
                <a:sym typeface="Chau Philomene"/>
              </a:rPr>
              <a:t>Output: Menghasilkan klasifikasi diabetes (0 untuk negatif, 1 untuk positif)</a:t>
            </a:r>
          </a:p>
          <a:p>
            <a:pPr marL="647698" lvl="1" indent="-323849" algn="l">
              <a:lnSpc>
                <a:spcPts val="4199"/>
              </a:lnSpc>
              <a:buAutoNum type="arabicPeriod"/>
            </a:pPr>
            <a:r>
              <a:rPr lang="en-US" sz="2999">
                <a:solidFill>
                  <a:srgbClr val="473821"/>
                </a:solidFill>
                <a:latin typeface="Chau Philomene"/>
                <a:ea typeface="Chau Philomene"/>
                <a:cs typeface="Chau Philomene"/>
                <a:sym typeface="Chau Philomene"/>
              </a:rPr>
              <a:t>Validasi: Memastikan hasil prediksi masuk akal berdasarkan input</a:t>
            </a:r>
          </a:p>
          <a:p>
            <a:pPr algn="l">
              <a:lnSpc>
                <a:spcPts val="4199"/>
              </a:lnSpc>
            </a:pPr>
            <a:endParaRPr lang="en-US" sz="2999">
              <a:solidFill>
                <a:srgbClr val="473821"/>
              </a:solidFill>
              <a:latin typeface="Chau Philomene"/>
              <a:ea typeface="Chau Philomene"/>
              <a:cs typeface="Chau Philomene"/>
              <a:sym typeface="Chau Philome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Custom</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Chau Philomene</vt:lpstr>
      <vt:lpstr>Handelson One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stki</dc:title>
  <cp:lastModifiedBy>anugrah lidya</cp:lastModifiedBy>
  <cp:revision>2</cp:revision>
  <dcterms:created xsi:type="dcterms:W3CDTF">2006-08-16T00:00:00Z</dcterms:created>
  <dcterms:modified xsi:type="dcterms:W3CDTF">2025-01-05T08:01:21Z</dcterms:modified>
  <dc:identifier>DAGbTErU1sA</dc:identifier>
</cp:coreProperties>
</file>