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lmarai Bold" charset="1" panose="00000000000000000000"/>
      <p:regular r:id="rId25"/>
    </p:embeddedFont>
    <p:embeddedFont>
      <p:font typeface="Almarai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.png" Type="http://schemas.openxmlformats.org/officeDocument/2006/relationships/image"/><Relationship Id="rId4" Target="../media/image18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2.png" Type="http://schemas.openxmlformats.org/officeDocument/2006/relationships/image"/><Relationship Id="rId8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.png" Type="http://schemas.openxmlformats.org/officeDocument/2006/relationships/image"/><Relationship Id="rId6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541612" y="304116"/>
            <a:ext cx="5634994" cy="56349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804429" y="1370117"/>
            <a:ext cx="5109359" cy="175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60"/>
              </a:lnSpc>
              <a:spcBef>
                <a:spcPct val="0"/>
              </a:spcBef>
            </a:pPr>
            <a:r>
              <a:rPr lang="en-US" b="true" sz="10043" spc="612">
                <a:solidFill>
                  <a:srgbClr val="CC0000"/>
                </a:solidFill>
                <a:latin typeface="Almarai Bold"/>
                <a:ea typeface="Almarai Bold"/>
                <a:cs typeface="Almarai Bold"/>
                <a:sym typeface="Almarai Bold"/>
              </a:rPr>
              <a:t>ATLIQ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03052" y="5644189"/>
            <a:ext cx="8682236" cy="1251585"/>
            <a:chOff x="0" y="0"/>
            <a:chExt cx="11576315" cy="16687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1576315" cy="1133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b="true" sz="5000" spc="305">
                  <a:solidFill>
                    <a:srgbClr val="CC000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AD_HOC INSIGHTS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381918" y="984038"/>
              <a:ext cx="6571721" cy="684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CONSUMER GOODS 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236714" y="0"/>
            <a:ext cx="1051286" cy="1028700"/>
          </a:xfrm>
          <a:custGeom>
            <a:avLst/>
            <a:gdLst/>
            <a:ahLst/>
            <a:cxnLst/>
            <a:rect r="r" b="b" t="t" l="l"/>
            <a:pathLst>
              <a:path h="1028700" w="1051286">
                <a:moveTo>
                  <a:pt x="0" y="0"/>
                </a:moveTo>
                <a:lnTo>
                  <a:pt x="1051286" y="0"/>
                </a:lnTo>
                <a:lnTo>
                  <a:pt x="1051286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1337805" cy="1337805"/>
          </a:xfrm>
          <a:custGeom>
            <a:avLst/>
            <a:gdLst/>
            <a:ahLst/>
            <a:cxnLst/>
            <a:rect r="r" b="b" t="t" l="l"/>
            <a:pathLst>
              <a:path h="1337805" w="1337805">
                <a:moveTo>
                  <a:pt x="0" y="0"/>
                </a:moveTo>
                <a:lnTo>
                  <a:pt x="1337805" y="0"/>
                </a:lnTo>
                <a:lnTo>
                  <a:pt x="1337805" y="1337805"/>
                </a:lnTo>
                <a:lnTo>
                  <a:pt x="0" y="1337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79266" y="3016838"/>
            <a:ext cx="535968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 spc="305">
                <a:solidFill>
                  <a:srgbClr val="CC0000"/>
                </a:solidFill>
                <a:latin typeface="Almarai Bold"/>
                <a:ea typeface="Almarai Bold"/>
                <a:cs typeface="Almarai Bold"/>
                <a:sym typeface="Almarai Bold"/>
              </a:rPr>
              <a:t> </a:t>
            </a:r>
            <a:r>
              <a:rPr lang="en-US" b="true" sz="5000" spc="305">
                <a:solidFill>
                  <a:srgbClr val="F8FAF0"/>
                </a:solidFill>
                <a:latin typeface="Almarai Bold"/>
                <a:ea typeface="Almarai Bold"/>
                <a:cs typeface="Almarai Bold"/>
                <a:sym typeface="Almarai Bold"/>
              </a:rPr>
              <a:t>HARDWARES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3110713" y="7215237"/>
            <a:ext cx="1106552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3118726" y="8491094"/>
            <a:ext cx="4654924" cy="970725"/>
            <a:chOff x="0" y="0"/>
            <a:chExt cx="1225988" cy="2556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5988" cy="255664"/>
            </a:xfrm>
            <a:custGeom>
              <a:avLst/>
              <a:gdLst/>
              <a:ahLst/>
              <a:cxnLst/>
              <a:rect r="r" b="b" t="t" l="l"/>
              <a:pathLst>
                <a:path h="255664" w="1225988">
                  <a:moveTo>
                    <a:pt x="1022788" y="0"/>
                  </a:moveTo>
                  <a:cubicBezTo>
                    <a:pt x="1135013" y="0"/>
                    <a:pt x="1225988" y="57232"/>
                    <a:pt x="1225988" y="127832"/>
                  </a:cubicBezTo>
                  <a:cubicBezTo>
                    <a:pt x="1225988" y="198432"/>
                    <a:pt x="1135013" y="255664"/>
                    <a:pt x="1022788" y="255664"/>
                  </a:cubicBezTo>
                  <a:lnTo>
                    <a:pt x="203200" y="255664"/>
                  </a:lnTo>
                  <a:cubicBezTo>
                    <a:pt x="90976" y="255664"/>
                    <a:pt x="0" y="198432"/>
                    <a:pt x="0" y="127832"/>
                  </a:cubicBezTo>
                  <a:cubicBezTo>
                    <a:pt x="0" y="5723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25988" cy="303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59209" y="8728075"/>
            <a:ext cx="3426725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A.Abhilash reddy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7259300" y="-43532"/>
            <a:ext cx="1028700" cy="1006840"/>
          </a:xfrm>
          <a:custGeom>
            <a:avLst/>
            <a:gdLst/>
            <a:ahLst/>
            <a:cxnLst/>
            <a:rect r="r" b="b" t="t" l="l"/>
            <a:pathLst>
              <a:path h="1006840" w="1028700">
                <a:moveTo>
                  <a:pt x="0" y="0"/>
                </a:moveTo>
                <a:lnTo>
                  <a:pt x="1028700" y="0"/>
                </a:lnTo>
                <a:lnTo>
                  <a:pt x="1028700" y="1006840"/>
                </a:lnTo>
                <a:lnTo>
                  <a:pt x="0" y="100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14183" y="3662877"/>
            <a:ext cx="3941526" cy="4418793"/>
          </a:xfrm>
          <a:custGeom>
            <a:avLst/>
            <a:gdLst/>
            <a:ahLst/>
            <a:cxnLst/>
            <a:rect r="r" b="b" t="t" l="l"/>
            <a:pathLst>
              <a:path h="4418793" w="3941526">
                <a:moveTo>
                  <a:pt x="0" y="0"/>
                </a:moveTo>
                <a:lnTo>
                  <a:pt x="3941526" y="0"/>
                </a:lnTo>
                <a:lnTo>
                  <a:pt x="3941526" y="4418793"/>
                </a:lnTo>
                <a:lnTo>
                  <a:pt x="0" y="4418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5" t="-18034" r="-15119" b="-960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26344" y="3662877"/>
            <a:ext cx="4643544" cy="4843188"/>
          </a:xfrm>
          <a:custGeom>
            <a:avLst/>
            <a:gdLst/>
            <a:ahLst/>
            <a:cxnLst/>
            <a:rect r="r" b="b" t="t" l="l"/>
            <a:pathLst>
              <a:path h="4843188" w="4643544">
                <a:moveTo>
                  <a:pt x="0" y="0"/>
                </a:moveTo>
                <a:lnTo>
                  <a:pt x="4643544" y="0"/>
                </a:lnTo>
                <a:lnTo>
                  <a:pt x="4643544" y="4843188"/>
                </a:lnTo>
                <a:lnTo>
                  <a:pt x="0" y="4843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6" t="0" r="-34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4834" y="1422469"/>
            <a:ext cx="13023678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Provide a report with all the unique product counts for each segment and sort them in descending order of product counts.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337805"/>
            <a:ext cx="1456246" cy="1224824"/>
            <a:chOff x="0" y="0"/>
            <a:chExt cx="1941661" cy="1633098"/>
          </a:xfrm>
        </p:grpSpPr>
        <p:grpSp>
          <p:nvGrpSpPr>
            <p:cNvPr name="Group 8" id="8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241269"/>
              <a:ext cx="1941661" cy="889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19"/>
                </a:lnSpc>
              </a:pPr>
              <a:r>
                <a:rPr lang="en-US" b="true" sz="3999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03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983044" y="4625393"/>
            <a:ext cx="7415966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B5D2DD"/>
                </a:solidFill>
                <a:latin typeface="Almarai Bold"/>
                <a:ea typeface="Almarai Bold"/>
                <a:cs typeface="Almarai Bold"/>
                <a:sym typeface="Almarai Bold"/>
              </a:rPr>
              <a:t>T</a:t>
            </a:r>
            <a:r>
              <a:rPr lang="en-US" sz="24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he company has a strong market presence in the notebook, accessories, and peripherals segments, offering unique products. However, it needs to strengthen its position in the desktop, storage, and networking segments.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5914671" y="2731250"/>
            <a:ext cx="744433" cy="2607688"/>
            <a:chOff x="0" y="0"/>
            <a:chExt cx="466209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6209" cy="1633093"/>
            </a:xfrm>
            <a:custGeom>
              <a:avLst/>
              <a:gdLst/>
              <a:ahLst/>
              <a:cxnLst/>
              <a:rect r="r" b="b" t="t" l="l"/>
              <a:pathLst>
                <a:path h="1633093" w="466209">
                  <a:moveTo>
                    <a:pt x="231182" y="0"/>
                  </a:moveTo>
                  <a:lnTo>
                    <a:pt x="235027" y="0"/>
                  </a:lnTo>
                  <a:cubicBezTo>
                    <a:pt x="296341" y="0"/>
                    <a:pt x="355143" y="24357"/>
                    <a:pt x="398498" y="67712"/>
                  </a:cubicBezTo>
                  <a:cubicBezTo>
                    <a:pt x="441853" y="111067"/>
                    <a:pt x="466209" y="169869"/>
                    <a:pt x="466209" y="231182"/>
                  </a:cubicBezTo>
                  <a:lnTo>
                    <a:pt x="466209" y="1401911"/>
                  </a:lnTo>
                  <a:cubicBezTo>
                    <a:pt x="466209" y="1529589"/>
                    <a:pt x="362706" y="1633093"/>
                    <a:pt x="235027" y="1633093"/>
                  </a:cubicBezTo>
                  <a:lnTo>
                    <a:pt x="231182" y="1633093"/>
                  </a:lnTo>
                  <a:cubicBezTo>
                    <a:pt x="103504" y="1633093"/>
                    <a:pt x="0" y="1529589"/>
                    <a:pt x="0" y="1401911"/>
                  </a:cubicBezTo>
                  <a:lnTo>
                    <a:pt x="0" y="231182"/>
                  </a:lnTo>
                  <a:cubicBezTo>
                    <a:pt x="0" y="103504"/>
                    <a:pt x="103504" y="0"/>
                    <a:pt x="231182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66209" cy="1680718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74857" y="3817266"/>
            <a:ext cx="2415874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 spc="152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4286315" y="-43532"/>
            <a:ext cx="4202211" cy="6003158"/>
            <a:chOff x="0" y="0"/>
            <a:chExt cx="4445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43532" y="0"/>
            <a:ext cx="18331532" cy="1072232"/>
            <a:chOff x="0" y="0"/>
            <a:chExt cx="24442043" cy="1429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2445" y="3161738"/>
            <a:ext cx="5923133" cy="3627030"/>
          </a:xfrm>
          <a:custGeom>
            <a:avLst/>
            <a:gdLst/>
            <a:ahLst/>
            <a:cxnLst/>
            <a:rect r="r" b="b" t="t" l="l"/>
            <a:pathLst>
              <a:path h="3627030" w="5923133">
                <a:moveTo>
                  <a:pt x="0" y="0"/>
                </a:moveTo>
                <a:lnTo>
                  <a:pt x="5923134" y="0"/>
                </a:lnTo>
                <a:lnTo>
                  <a:pt x="5923134" y="3627030"/>
                </a:lnTo>
                <a:lnTo>
                  <a:pt x="0" y="3627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556503"/>
            <a:ext cx="4202211" cy="6003158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>
                <a:alphaModFix amt="80000"/>
              </a:blip>
              <a:stretch>
                <a:fillRect l="-201730" t="0" r="-20173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61738"/>
            <a:ext cx="7929126" cy="3627030"/>
          </a:xfrm>
          <a:custGeom>
            <a:avLst/>
            <a:gdLst/>
            <a:ahLst/>
            <a:cxnLst/>
            <a:rect r="r" b="b" t="t" l="l"/>
            <a:pathLst>
              <a:path h="3627030" w="7929126">
                <a:moveTo>
                  <a:pt x="0" y="0"/>
                </a:moveTo>
                <a:lnTo>
                  <a:pt x="7929126" y="0"/>
                </a:lnTo>
                <a:lnTo>
                  <a:pt x="7929126" y="3627030"/>
                </a:lnTo>
                <a:lnTo>
                  <a:pt x="0" y="3627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283" r="-12699" b="-1782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51842" y="1062191"/>
            <a:ext cx="13641296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Which segment had the most increase in unique products in 2021 vs 2020?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28459" y="1973767"/>
            <a:ext cx="9831082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>
                    <a:alpha val="60784"/>
                  </a:srgbClr>
                </a:solidFill>
                <a:latin typeface="Almarai"/>
                <a:ea typeface="Almarai"/>
                <a:cs typeface="Almarai"/>
                <a:sym typeface="Almarai"/>
              </a:rPr>
              <a:t>segment,product_count_2020,product_count_2021 difference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76298" y="815618"/>
            <a:ext cx="1456246" cy="1224824"/>
            <a:chOff x="0" y="0"/>
            <a:chExt cx="1941661" cy="1633098"/>
          </a:xfrm>
        </p:grpSpPr>
        <p:grpSp>
          <p:nvGrpSpPr>
            <p:cNvPr name="Group 9" id="9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41269"/>
              <a:ext cx="1941661" cy="889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19"/>
                </a:lnSpc>
              </a:pPr>
              <a:r>
                <a:rPr lang="en-US" b="true" sz="3999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04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7663791"/>
            <a:ext cx="15793645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8FAF0">
                    <a:alpha val="60784"/>
                  </a:srgbClr>
                </a:solidFill>
                <a:latin typeface="Almarai"/>
                <a:ea typeface="Almarai"/>
                <a:cs typeface="Almarai"/>
                <a:sym typeface="Almarai"/>
              </a:rPr>
              <a:t>In the Accessories segment, they introduced 34 new products, marking a 49% growth compared to last year. This has helped strengthen their new product portfolio in accessories. In the Desktop segment, they launched 15 new products — a massive 210% increase from last year ,  bringing the total to 22. Network and Peripherals segments showed decent growth, while Storage and Networking still require significant improvement.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2035741" y="6031366"/>
            <a:ext cx="593606" cy="2607688"/>
            <a:chOff x="0" y="0"/>
            <a:chExt cx="371752" cy="16330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1752" cy="1633093"/>
            </a:xfrm>
            <a:custGeom>
              <a:avLst/>
              <a:gdLst/>
              <a:ahLst/>
              <a:cxnLst/>
              <a:rect r="r" b="b" t="t" l="l"/>
              <a:pathLst>
                <a:path h="1633093" w="371752">
                  <a:moveTo>
                    <a:pt x="185876" y="0"/>
                  </a:moveTo>
                  <a:lnTo>
                    <a:pt x="185876" y="0"/>
                  </a:lnTo>
                  <a:cubicBezTo>
                    <a:pt x="235174" y="0"/>
                    <a:pt x="282452" y="19583"/>
                    <a:pt x="317310" y="54442"/>
                  </a:cubicBezTo>
                  <a:cubicBezTo>
                    <a:pt x="352169" y="89300"/>
                    <a:pt x="371752" y="136579"/>
                    <a:pt x="371752" y="185876"/>
                  </a:cubicBezTo>
                  <a:lnTo>
                    <a:pt x="371752" y="1447217"/>
                  </a:lnTo>
                  <a:cubicBezTo>
                    <a:pt x="371752" y="1496515"/>
                    <a:pt x="352169" y="1543793"/>
                    <a:pt x="317310" y="1578652"/>
                  </a:cubicBezTo>
                  <a:cubicBezTo>
                    <a:pt x="282452" y="1613510"/>
                    <a:pt x="235174" y="1633093"/>
                    <a:pt x="185876" y="1633093"/>
                  </a:cubicBezTo>
                  <a:lnTo>
                    <a:pt x="185876" y="1633093"/>
                  </a:lnTo>
                  <a:cubicBezTo>
                    <a:pt x="136579" y="1633093"/>
                    <a:pt x="89300" y="1613510"/>
                    <a:pt x="54442" y="1578652"/>
                  </a:cubicBezTo>
                  <a:cubicBezTo>
                    <a:pt x="19583" y="1543793"/>
                    <a:pt x="0" y="1496515"/>
                    <a:pt x="0" y="1447217"/>
                  </a:cubicBezTo>
                  <a:lnTo>
                    <a:pt x="0" y="185876"/>
                  </a:lnTo>
                  <a:cubicBezTo>
                    <a:pt x="0" y="136579"/>
                    <a:pt x="19583" y="89300"/>
                    <a:pt x="54442" y="54442"/>
                  </a:cubicBezTo>
                  <a:cubicBezTo>
                    <a:pt x="89300" y="19583"/>
                    <a:pt x="136579" y="0"/>
                    <a:pt x="185876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371752" cy="1680718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20514" y="7044434"/>
            <a:ext cx="2415874" cy="48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b="true" sz="2552" spc="155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17" id="17"/>
          <p:cNvGrpSpPr/>
          <p:nvPr/>
        </p:nvGrpSpPr>
        <p:grpSpPr>
          <a:xfrm rot="-10800000">
            <a:off x="14054012" y="56634"/>
            <a:ext cx="4202211" cy="6003158"/>
            <a:chOff x="0" y="0"/>
            <a:chExt cx="4445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>
                <a:alphaModFix amt="80000"/>
              </a:blip>
              <a:stretch>
                <a:fillRect l="-201730" t="0" r="-20173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207940" y="56634"/>
            <a:ext cx="18331532" cy="1072232"/>
            <a:chOff x="0" y="0"/>
            <a:chExt cx="24442043" cy="1429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>
                <a:alphaModFix amt="81000"/>
              </a:blip>
              <a:stretch>
                <a:fillRect l="-201730" t="0" r="-20173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49502" y="3880400"/>
            <a:ext cx="8886028" cy="2467467"/>
          </a:xfrm>
          <a:custGeom>
            <a:avLst/>
            <a:gdLst/>
            <a:ahLst/>
            <a:cxnLst/>
            <a:rect r="r" b="b" t="t" l="l"/>
            <a:pathLst>
              <a:path h="2467467" w="8886028">
                <a:moveTo>
                  <a:pt x="0" y="0"/>
                </a:moveTo>
                <a:lnTo>
                  <a:pt x="8886027" y="0"/>
                </a:lnTo>
                <a:lnTo>
                  <a:pt x="8886027" y="2467467"/>
                </a:lnTo>
                <a:lnTo>
                  <a:pt x="0" y="2467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92" t="-46748" r="-10377" b="-39085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85789" y="3794145"/>
            <a:ext cx="2385437" cy="2478152"/>
            <a:chOff x="0" y="0"/>
            <a:chExt cx="907218" cy="9424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7218" cy="942479"/>
            </a:xfrm>
            <a:custGeom>
              <a:avLst/>
              <a:gdLst/>
              <a:ahLst/>
              <a:cxnLst/>
              <a:rect r="r" b="b" t="t" l="l"/>
              <a:pathLst>
                <a:path h="942479" w="907218">
                  <a:moveTo>
                    <a:pt x="113783" y="0"/>
                  </a:moveTo>
                  <a:lnTo>
                    <a:pt x="793436" y="0"/>
                  </a:lnTo>
                  <a:cubicBezTo>
                    <a:pt x="856276" y="0"/>
                    <a:pt x="907218" y="50942"/>
                    <a:pt x="907218" y="113783"/>
                  </a:cubicBezTo>
                  <a:lnTo>
                    <a:pt x="907218" y="828697"/>
                  </a:lnTo>
                  <a:cubicBezTo>
                    <a:pt x="907218" y="891537"/>
                    <a:pt x="856276" y="942479"/>
                    <a:pt x="793436" y="942479"/>
                  </a:cubicBezTo>
                  <a:lnTo>
                    <a:pt x="113783" y="942479"/>
                  </a:lnTo>
                  <a:cubicBezTo>
                    <a:pt x="50942" y="942479"/>
                    <a:pt x="0" y="891537"/>
                    <a:pt x="0" y="828697"/>
                  </a:cubicBezTo>
                  <a:lnTo>
                    <a:pt x="0" y="113783"/>
                  </a:lnTo>
                  <a:cubicBezTo>
                    <a:pt x="0" y="50942"/>
                    <a:pt x="50942" y="0"/>
                    <a:pt x="1137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07218" cy="999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547411" y="5148144"/>
            <a:ext cx="1855992" cy="1110173"/>
          </a:xfrm>
          <a:custGeom>
            <a:avLst/>
            <a:gdLst/>
            <a:ahLst/>
            <a:cxnLst/>
            <a:rect r="r" b="b" t="t" l="l"/>
            <a:pathLst>
              <a:path h="1110173" w="1855992">
                <a:moveTo>
                  <a:pt x="0" y="0"/>
                </a:moveTo>
                <a:lnTo>
                  <a:pt x="1855993" y="0"/>
                </a:lnTo>
                <a:lnTo>
                  <a:pt x="1855993" y="1110173"/>
                </a:lnTo>
                <a:lnTo>
                  <a:pt x="0" y="1110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96822" y="1193800"/>
            <a:ext cx="13035290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Get the products that have the highest and lowest manufacturing costs.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2211" y="1837939"/>
            <a:ext cx="6463903" cy="48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  <a:spcBef>
                <a:spcPct val="0"/>
              </a:spcBef>
            </a:pPr>
            <a:r>
              <a:rPr lang="en-US" sz="2838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product_code product manufacturing_cost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038546" y="3824394"/>
            <a:ext cx="2215137" cy="2534157"/>
            <a:chOff x="0" y="0"/>
            <a:chExt cx="2953515" cy="337887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953515" cy="3378876"/>
              <a:chOff x="0" y="0"/>
              <a:chExt cx="812800" cy="92985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929858"/>
              </a:xfrm>
              <a:custGeom>
                <a:avLst/>
                <a:gdLst/>
                <a:ahLst/>
                <a:cxnLst/>
                <a:rect r="r" b="b" t="t" l="l"/>
                <a:pathLst>
                  <a:path h="929858" w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802858"/>
                    </a:lnTo>
                    <a:cubicBezTo>
                      <a:pt x="812800" y="872998"/>
                      <a:pt x="755940" y="929858"/>
                      <a:pt x="685800" y="929858"/>
                    </a:cubicBezTo>
                    <a:lnTo>
                      <a:pt x="127000" y="929858"/>
                    </a:lnTo>
                    <a:cubicBezTo>
                      <a:pt x="93318" y="929858"/>
                      <a:pt x="61015" y="916478"/>
                      <a:pt x="37197" y="892661"/>
                    </a:cubicBezTo>
                    <a:cubicBezTo>
                      <a:pt x="13380" y="868844"/>
                      <a:pt x="0" y="836541"/>
                      <a:pt x="0" y="802858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812800" cy="9870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034364" y="1231909"/>
              <a:ext cx="988737" cy="1484033"/>
            </a:xfrm>
            <a:custGeom>
              <a:avLst/>
              <a:gdLst/>
              <a:ahLst/>
              <a:cxnLst/>
              <a:rect r="r" b="b" t="t" l="l"/>
              <a:pathLst>
                <a:path h="1484033" w="988737">
                  <a:moveTo>
                    <a:pt x="0" y="0"/>
                  </a:moveTo>
                  <a:lnTo>
                    <a:pt x="988737" y="0"/>
                  </a:lnTo>
                  <a:lnTo>
                    <a:pt x="988737" y="1484033"/>
                  </a:lnTo>
                  <a:lnTo>
                    <a:pt x="0" y="1484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03950" y="267758"/>
              <a:ext cx="2849565" cy="801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51D4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$0.89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406821" y="4059787"/>
            <a:ext cx="2137174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$240.54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9788" y="8102350"/>
            <a:ext cx="1583235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B5D2DD"/>
                </a:solidFill>
                <a:latin typeface="Almarai Bold"/>
                <a:ea typeface="Almarai Bold"/>
                <a:cs typeface="Almarai Bold"/>
                <a:sym typeface="Almarai Bold"/>
              </a:rPr>
              <a:t>Minimum  Cost : </a:t>
            </a:r>
            <a:r>
              <a:rPr lang="en-US" b="true" sz="249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AQ Master wired x1 Ms</a:t>
            </a:r>
            <a:r>
              <a:rPr lang="en-US" sz="24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from </a:t>
            </a:r>
            <a:r>
              <a:rPr lang="en-US" b="true" sz="2499">
                <a:solidFill>
                  <a:srgbClr val="B5D2DD"/>
                </a:solidFill>
                <a:latin typeface="Almarai Bold"/>
                <a:ea typeface="Almarai Bold"/>
                <a:cs typeface="Almarai Bold"/>
                <a:sym typeface="Almarai Bold"/>
              </a:rPr>
              <a:t>mouse </a:t>
            </a:r>
            <a:r>
              <a:rPr lang="en-US" sz="24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Category has the lowest Manufacturing price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8552" y="8813165"/>
            <a:ext cx="1583235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B5D2DD"/>
                </a:solidFill>
                <a:latin typeface="Almarai Bold"/>
                <a:ea typeface="Almarai Bold"/>
                <a:cs typeface="Almarai Bold"/>
                <a:sym typeface="Almarai Bold"/>
              </a:rPr>
              <a:t>Maximum Cost</a:t>
            </a:r>
            <a:r>
              <a:rPr lang="en-US" b="true" sz="2499">
                <a:solidFill>
                  <a:srgbClr val="B5D2DD"/>
                </a:solidFill>
                <a:latin typeface="Almarai Bold"/>
                <a:ea typeface="Almarai Bold"/>
                <a:cs typeface="Almarai Bold"/>
                <a:sym typeface="Almarai Bold"/>
              </a:rPr>
              <a:t>:</a:t>
            </a:r>
            <a:r>
              <a:rPr lang="en-US" sz="24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b="true" sz="249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AQ HOME Allin1 Gen 2</a:t>
            </a:r>
            <a:r>
              <a:rPr lang="en-US" sz="24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 from</a:t>
            </a:r>
            <a:r>
              <a:rPr lang="en-US" b="true" sz="2499">
                <a:solidFill>
                  <a:srgbClr val="B5D2DD"/>
                </a:solidFill>
                <a:latin typeface="Almarai Bold"/>
                <a:ea typeface="Almarai Bold"/>
                <a:cs typeface="Almarai Bold"/>
                <a:sym typeface="Almarai Bold"/>
              </a:rPr>
              <a:t> Personal Desktop </a:t>
            </a:r>
            <a:r>
              <a:rPr lang="en-US" sz="24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has the Highest Manufacturing price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879838"/>
            <a:ext cx="1456246" cy="1224824"/>
            <a:chOff x="0" y="0"/>
            <a:chExt cx="1941661" cy="1633098"/>
          </a:xfrm>
        </p:grpSpPr>
        <p:grpSp>
          <p:nvGrpSpPr>
            <p:cNvPr name="Group 23" id="23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231744"/>
              <a:ext cx="1941661" cy="1106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b="true" sz="4978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05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568314" y="6320452"/>
            <a:ext cx="1155601" cy="52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Mouse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968672" y="6320452"/>
            <a:ext cx="3013472" cy="52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Personal Desktop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204564" y="3264655"/>
            <a:ext cx="2541687" cy="52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A8A8"/>
                </a:solidFill>
                <a:latin typeface="Almarai"/>
                <a:ea typeface="Almarai"/>
                <a:cs typeface="Almarai"/>
                <a:sym typeface="Almarai"/>
              </a:rPr>
              <a:t>Maximum Cost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99294" y="3264655"/>
            <a:ext cx="1493639" cy="52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A8A8"/>
                </a:solidFill>
                <a:latin typeface="Almarai"/>
                <a:ea typeface="Almarai"/>
                <a:cs typeface="Almarai"/>
                <a:sym typeface="Almarai"/>
              </a:rPr>
              <a:t>Min Cost</a:t>
            </a:r>
          </a:p>
        </p:txBody>
      </p:sp>
      <p:grpSp>
        <p:nvGrpSpPr>
          <p:cNvPr name="Group 30" id="30"/>
          <p:cNvGrpSpPr/>
          <p:nvPr/>
        </p:nvGrpSpPr>
        <p:grpSpPr>
          <a:xfrm rot="-5400000">
            <a:off x="2252887" y="6094693"/>
            <a:ext cx="843245" cy="2607688"/>
            <a:chOff x="0" y="0"/>
            <a:chExt cx="528091" cy="163309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28091" cy="1633093"/>
            </a:xfrm>
            <a:custGeom>
              <a:avLst/>
              <a:gdLst/>
              <a:ahLst/>
              <a:cxnLst/>
              <a:rect r="r" b="b" t="t" l="l"/>
              <a:pathLst>
                <a:path h="1633093" w="528091">
                  <a:moveTo>
                    <a:pt x="204092" y="0"/>
                  </a:moveTo>
                  <a:lnTo>
                    <a:pt x="323999" y="0"/>
                  </a:lnTo>
                  <a:cubicBezTo>
                    <a:pt x="436716" y="0"/>
                    <a:pt x="528091" y="91375"/>
                    <a:pt x="528091" y="204092"/>
                  </a:cubicBezTo>
                  <a:lnTo>
                    <a:pt x="528091" y="1429001"/>
                  </a:lnTo>
                  <a:cubicBezTo>
                    <a:pt x="528091" y="1483130"/>
                    <a:pt x="506589" y="1535041"/>
                    <a:pt x="468314" y="1573316"/>
                  </a:cubicBezTo>
                  <a:cubicBezTo>
                    <a:pt x="430039" y="1611591"/>
                    <a:pt x="378128" y="1633093"/>
                    <a:pt x="323999" y="1633093"/>
                  </a:cubicBezTo>
                  <a:lnTo>
                    <a:pt x="204092" y="1633093"/>
                  </a:lnTo>
                  <a:cubicBezTo>
                    <a:pt x="149964" y="1633093"/>
                    <a:pt x="98052" y="1611591"/>
                    <a:pt x="59777" y="1573316"/>
                  </a:cubicBezTo>
                  <a:cubicBezTo>
                    <a:pt x="21503" y="1535041"/>
                    <a:pt x="0" y="1483130"/>
                    <a:pt x="0" y="1429001"/>
                  </a:cubicBezTo>
                  <a:lnTo>
                    <a:pt x="0" y="204092"/>
                  </a:lnTo>
                  <a:cubicBezTo>
                    <a:pt x="0" y="149964"/>
                    <a:pt x="21503" y="98052"/>
                    <a:pt x="59777" y="59777"/>
                  </a:cubicBezTo>
                  <a:cubicBezTo>
                    <a:pt x="98052" y="21503"/>
                    <a:pt x="149964" y="0"/>
                    <a:pt x="204092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528091" cy="1680718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62479" y="7131304"/>
            <a:ext cx="2415874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 spc="152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-51299" y="0"/>
            <a:ext cx="18331532" cy="1072232"/>
            <a:chOff x="0" y="0"/>
            <a:chExt cx="24442043" cy="142964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68335" y="3243792"/>
            <a:ext cx="6185748" cy="3799415"/>
          </a:xfrm>
          <a:custGeom>
            <a:avLst/>
            <a:gdLst/>
            <a:ahLst/>
            <a:cxnLst/>
            <a:rect r="r" b="b" t="t" l="l"/>
            <a:pathLst>
              <a:path h="3799415" w="6185748">
                <a:moveTo>
                  <a:pt x="0" y="0"/>
                </a:moveTo>
                <a:lnTo>
                  <a:pt x="6185748" y="0"/>
                </a:lnTo>
                <a:lnTo>
                  <a:pt x="6185748" y="3799416"/>
                </a:lnTo>
                <a:lnTo>
                  <a:pt x="0" y="3799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0" t="-26137" r="-17773" b="-23336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144000" y="3140639"/>
            <a:ext cx="7501101" cy="4005723"/>
          </a:xfrm>
          <a:custGeom>
            <a:avLst/>
            <a:gdLst/>
            <a:ahLst/>
            <a:cxnLst/>
            <a:rect r="r" b="b" t="t" l="l"/>
            <a:pathLst>
              <a:path h="4005723" w="7501101">
                <a:moveTo>
                  <a:pt x="0" y="0"/>
                </a:moveTo>
                <a:lnTo>
                  <a:pt x="7501101" y="0"/>
                </a:lnTo>
                <a:lnTo>
                  <a:pt x="7501101" y="4005722"/>
                </a:lnTo>
                <a:lnTo>
                  <a:pt x="0" y="4005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125" r="-6483" b="-569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4946" y="1072787"/>
            <a:ext cx="1437678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1028700"/>
            <a:ext cx="1456246" cy="1224824"/>
            <a:chOff x="0" y="0"/>
            <a:chExt cx="1941661" cy="1633098"/>
          </a:xfrm>
        </p:grpSpPr>
        <p:grpSp>
          <p:nvGrpSpPr>
            <p:cNvPr name="Group 10" id="10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241269"/>
              <a:ext cx="1941661" cy="889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19"/>
                </a:lnSpc>
              </a:pPr>
              <a:r>
                <a:rPr lang="en-US" b="true" sz="3999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06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54918" y="7965511"/>
            <a:ext cx="1537816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In the Indian market, there are a total of 16 customers. Among them, the top 5 customers have received the highest pre-invoice discounts, with Flipkart leading at 31% followed by Croma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2352283" y="6248997"/>
            <a:ext cx="812958" cy="2607688"/>
            <a:chOff x="0" y="0"/>
            <a:chExt cx="509124" cy="16330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9124" cy="1633093"/>
            </a:xfrm>
            <a:custGeom>
              <a:avLst/>
              <a:gdLst/>
              <a:ahLst/>
              <a:cxnLst/>
              <a:rect r="r" b="b" t="t" l="l"/>
              <a:pathLst>
                <a:path h="1633093" w="509124">
                  <a:moveTo>
                    <a:pt x="211696" y="0"/>
                  </a:moveTo>
                  <a:lnTo>
                    <a:pt x="297428" y="0"/>
                  </a:lnTo>
                  <a:cubicBezTo>
                    <a:pt x="414344" y="0"/>
                    <a:pt x="509124" y="94779"/>
                    <a:pt x="509124" y="211696"/>
                  </a:cubicBezTo>
                  <a:lnTo>
                    <a:pt x="509124" y="1421398"/>
                  </a:lnTo>
                  <a:cubicBezTo>
                    <a:pt x="509124" y="1477543"/>
                    <a:pt x="486820" y="1531388"/>
                    <a:pt x="447120" y="1571089"/>
                  </a:cubicBezTo>
                  <a:cubicBezTo>
                    <a:pt x="407419" y="1610790"/>
                    <a:pt x="353573" y="1633093"/>
                    <a:pt x="297428" y="1633093"/>
                  </a:cubicBezTo>
                  <a:lnTo>
                    <a:pt x="211696" y="1633093"/>
                  </a:lnTo>
                  <a:cubicBezTo>
                    <a:pt x="155551" y="1633093"/>
                    <a:pt x="101705" y="1610790"/>
                    <a:pt x="62004" y="1571089"/>
                  </a:cubicBezTo>
                  <a:cubicBezTo>
                    <a:pt x="22304" y="1531388"/>
                    <a:pt x="0" y="1477543"/>
                    <a:pt x="0" y="1421398"/>
                  </a:cubicBezTo>
                  <a:lnTo>
                    <a:pt x="0" y="211696"/>
                  </a:lnTo>
                  <a:cubicBezTo>
                    <a:pt x="0" y="155551"/>
                    <a:pt x="22304" y="101705"/>
                    <a:pt x="62004" y="62004"/>
                  </a:cubicBezTo>
                  <a:cubicBezTo>
                    <a:pt x="101705" y="22304"/>
                    <a:pt x="155551" y="0"/>
                    <a:pt x="211696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09124" cy="1671193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46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46732" y="7270464"/>
            <a:ext cx="2415874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 spc="152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44170" y="1028700"/>
            <a:ext cx="4286199" cy="8229600"/>
          </a:xfrm>
          <a:custGeom>
            <a:avLst/>
            <a:gdLst/>
            <a:ahLst/>
            <a:cxnLst/>
            <a:rect r="r" b="b" t="t" l="l"/>
            <a:pathLst>
              <a:path h="8229600" w="4286199">
                <a:moveTo>
                  <a:pt x="0" y="0"/>
                </a:moveTo>
                <a:lnTo>
                  <a:pt x="4286198" y="0"/>
                </a:lnTo>
                <a:lnTo>
                  <a:pt x="42861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7" t="-9416" r="-10517" b="-4835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56771" y="3771159"/>
            <a:ext cx="11301259" cy="4463997"/>
          </a:xfrm>
          <a:custGeom>
            <a:avLst/>
            <a:gdLst/>
            <a:ahLst/>
            <a:cxnLst/>
            <a:rect r="r" b="b" t="t" l="l"/>
            <a:pathLst>
              <a:path h="4463997" w="11301259">
                <a:moveTo>
                  <a:pt x="0" y="0"/>
                </a:moveTo>
                <a:lnTo>
                  <a:pt x="11301259" y="0"/>
                </a:lnTo>
                <a:lnTo>
                  <a:pt x="11301259" y="4463998"/>
                </a:lnTo>
                <a:lnTo>
                  <a:pt x="0" y="4463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4946" y="962025"/>
            <a:ext cx="10746575" cy="214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Get the complete report of the Gross sales amount for the customer “Atliq Exclusive” for each month . This analysis helps to get an idea of low and high-performing months and take strategic decisions.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28425" y="906050"/>
            <a:ext cx="1456246" cy="1224824"/>
            <a:chOff x="0" y="0"/>
            <a:chExt cx="1941661" cy="1633098"/>
          </a:xfrm>
        </p:grpSpPr>
        <p:grpSp>
          <p:nvGrpSpPr>
            <p:cNvPr name="Group 10" id="10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231744"/>
              <a:ext cx="1941661" cy="1106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b="true" sz="4978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07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4523" y="8612371"/>
            <a:ext cx="8708158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>
                <a:solidFill>
                  <a:srgbClr val="88838A"/>
                </a:solidFill>
                <a:latin typeface="Almarai"/>
                <a:ea typeface="Almarai"/>
                <a:cs typeface="Almarai"/>
                <a:sym typeface="Almarai"/>
              </a:rPr>
              <a:t>AtliQ Hardware Fiiscal year : September -August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2026176"/>
            <a:ext cx="16672382" cy="6367120"/>
          </a:xfrm>
          <a:custGeom>
            <a:avLst/>
            <a:gdLst/>
            <a:ahLst/>
            <a:cxnLst/>
            <a:rect r="r" b="b" t="t" l="l"/>
            <a:pathLst>
              <a:path h="6367120" w="16672382">
                <a:moveTo>
                  <a:pt x="0" y="0"/>
                </a:moveTo>
                <a:lnTo>
                  <a:pt x="16672382" y="0"/>
                </a:lnTo>
                <a:lnTo>
                  <a:pt x="16672382" y="6367120"/>
                </a:lnTo>
                <a:lnTo>
                  <a:pt x="0" y="6367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0" t="0" r="0" b="-343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5307" y="2013986"/>
            <a:ext cx="12365534" cy="592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1"/>
              </a:lnSpc>
            </a:pPr>
            <a:r>
              <a:rPr lang="en-US" b="true" sz="35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FY 2020: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Sales were steady in Q1 and Q2.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Q3 saw a significant dip in performance.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Market started recovering in Q4.</a:t>
            </a:r>
          </a:p>
          <a:p>
            <a:pPr algn="l">
              <a:lnSpc>
                <a:spcPts val="5381"/>
              </a:lnSpc>
            </a:pPr>
            <a:r>
              <a:rPr lang="en-US" b="true" sz="35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FY 2021: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Q1 recorded the highest growth.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Q2 experienced another market dip.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Q3 and Q4 showed decent performance with minor fluctuations: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Some months performed better, others saw lower sales.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F8FAF0"/>
                </a:solidFill>
                <a:latin typeface="Almarai"/>
                <a:ea typeface="Almarai"/>
                <a:cs typeface="Almarai"/>
                <a:sym typeface="Almarai"/>
              </a:rPr>
              <a:t>Overall, the company stabilized after the sharp dip in FY 2020 Q3 and Q4</a:t>
            </a:r>
            <a:r>
              <a:rPr lang="en-US" sz="3000">
                <a:solidFill>
                  <a:srgbClr val="F4F6FC"/>
                </a:solidFill>
                <a:latin typeface="Almarai"/>
                <a:ea typeface="Almarai"/>
                <a:cs typeface="Almarai"/>
                <a:sym typeface="Almarai"/>
              </a:rPr>
              <a:t>.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2228078" y="-167135"/>
            <a:ext cx="700680" cy="3099436"/>
            <a:chOff x="0" y="0"/>
            <a:chExt cx="438808" cy="19410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808" cy="1941056"/>
            </a:xfrm>
            <a:custGeom>
              <a:avLst/>
              <a:gdLst/>
              <a:ahLst/>
              <a:cxnLst/>
              <a:rect r="r" b="b" t="t" l="l"/>
              <a:pathLst>
                <a:path h="1941056" w="438808">
                  <a:moveTo>
                    <a:pt x="219404" y="0"/>
                  </a:moveTo>
                  <a:lnTo>
                    <a:pt x="219404" y="0"/>
                  </a:lnTo>
                  <a:cubicBezTo>
                    <a:pt x="277594" y="0"/>
                    <a:pt x="333400" y="23116"/>
                    <a:pt x="374546" y="64262"/>
                  </a:cubicBezTo>
                  <a:cubicBezTo>
                    <a:pt x="415693" y="105408"/>
                    <a:pt x="438808" y="161215"/>
                    <a:pt x="438808" y="219404"/>
                  </a:cubicBezTo>
                  <a:lnTo>
                    <a:pt x="438808" y="1721652"/>
                  </a:lnTo>
                  <a:cubicBezTo>
                    <a:pt x="438808" y="1779842"/>
                    <a:pt x="415693" y="1835648"/>
                    <a:pt x="374546" y="1876794"/>
                  </a:cubicBezTo>
                  <a:cubicBezTo>
                    <a:pt x="333400" y="1917940"/>
                    <a:pt x="277594" y="1941056"/>
                    <a:pt x="219404" y="1941056"/>
                  </a:cubicBezTo>
                  <a:lnTo>
                    <a:pt x="219404" y="1941056"/>
                  </a:lnTo>
                  <a:cubicBezTo>
                    <a:pt x="161215" y="1941056"/>
                    <a:pt x="105408" y="1917940"/>
                    <a:pt x="64262" y="1876794"/>
                  </a:cubicBezTo>
                  <a:cubicBezTo>
                    <a:pt x="23116" y="1835648"/>
                    <a:pt x="0" y="1779842"/>
                    <a:pt x="0" y="1721652"/>
                  </a:cubicBezTo>
                  <a:lnTo>
                    <a:pt x="0" y="219404"/>
                  </a:lnTo>
                  <a:cubicBezTo>
                    <a:pt x="0" y="161215"/>
                    <a:pt x="23116" y="105408"/>
                    <a:pt x="64262" y="64262"/>
                  </a:cubicBezTo>
                  <a:cubicBezTo>
                    <a:pt x="105408" y="23116"/>
                    <a:pt x="161215" y="0"/>
                    <a:pt x="219404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8808" cy="1979156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467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78607" y="1099725"/>
            <a:ext cx="2649529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 spc="152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226016" y="2123385"/>
            <a:ext cx="746199" cy="2560937"/>
            <a:chOff x="0" y="0"/>
            <a:chExt cx="467316" cy="1603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7316" cy="1603815"/>
            </a:xfrm>
            <a:custGeom>
              <a:avLst/>
              <a:gdLst/>
              <a:ahLst/>
              <a:cxnLst/>
              <a:rect r="r" b="b" t="t" l="l"/>
              <a:pathLst>
                <a:path h="1603815" w="467316">
                  <a:moveTo>
                    <a:pt x="230635" y="0"/>
                  </a:moveTo>
                  <a:lnTo>
                    <a:pt x="236681" y="0"/>
                  </a:lnTo>
                  <a:cubicBezTo>
                    <a:pt x="364057" y="0"/>
                    <a:pt x="467316" y="103259"/>
                    <a:pt x="467316" y="230635"/>
                  </a:cubicBezTo>
                  <a:lnTo>
                    <a:pt x="467316" y="1373180"/>
                  </a:lnTo>
                  <a:cubicBezTo>
                    <a:pt x="467316" y="1500556"/>
                    <a:pt x="364057" y="1603815"/>
                    <a:pt x="236681" y="1603815"/>
                  </a:cubicBezTo>
                  <a:lnTo>
                    <a:pt x="230635" y="1603815"/>
                  </a:lnTo>
                  <a:cubicBezTo>
                    <a:pt x="103259" y="1603815"/>
                    <a:pt x="0" y="1500556"/>
                    <a:pt x="0" y="1373180"/>
                  </a:cubicBezTo>
                  <a:lnTo>
                    <a:pt x="0" y="230635"/>
                  </a:lnTo>
                  <a:cubicBezTo>
                    <a:pt x="0" y="103259"/>
                    <a:pt x="103259" y="0"/>
                    <a:pt x="230635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7316" cy="1641915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46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8578" y="1071549"/>
            <a:ext cx="1456246" cy="1224824"/>
            <a:chOff x="0" y="0"/>
            <a:chExt cx="1941661" cy="1633098"/>
          </a:xfrm>
        </p:grpSpPr>
        <p:grpSp>
          <p:nvGrpSpPr>
            <p:cNvPr name="Group 6" id="6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41269"/>
              <a:ext cx="1941661" cy="889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19"/>
                </a:lnSpc>
              </a:pPr>
              <a:r>
                <a:rPr lang="en-US" b="true" sz="3999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08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34824" y="3573113"/>
            <a:ext cx="4185122" cy="3937742"/>
          </a:xfrm>
          <a:custGeom>
            <a:avLst/>
            <a:gdLst/>
            <a:ahLst/>
            <a:cxnLst/>
            <a:rect r="r" b="b" t="t" l="l"/>
            <a:pathLst>
              <a:path h="3937742" w="4185122">
                <a:moveTo>
                  <a:pt x="0" y="0"/>
                </a:moveTo>
                <a:lnTo>
                  <a:pt x="4185122" y="0"/>
                </a:lnTo>
                <a:lnTo>
                  <a:pt x="4185122" y="3937742"/>
                </a:lnTo>
                <a:lnTo>
                  <a:pt x="0" y="3937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643" r="-26950" b="-1268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47350" y="3076828"/>
            <a:ext cx="2684349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 spc="152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47518" y="3994904"/>
            <a:ext cx="9223445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The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company started strong in Q1 with a quantity of 7.01 million.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Q2 saw a slight decline to 6.65 million.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There was a significant dip in Q3, dropping to 2.08 million.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Q4 showed slight recovery, reaching 5.04 million.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55414" y="1294898"/>
            <a:ext cx="14278411" cy="141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 which quarter of 2020, got the maximum total_sold_quantity? </a:t>
            </a:r>
          </a:p>
          <a:p>
            <a:pPr algn="l">
              <a:lnSpc>
                <a:spcPts val="3587"/>
              </a:lnSpc>
            </a:pPr>
          </a:p>
          <a:p>
            <a:pPr algn="l">
              <a:lnSpc>
                <a:spcPts val="3571"/>
              </a:lnSpc>
              <a:spcBef>
                <a:spcPct val="0"/>
              </a:spcBef>
            </a:pPr>
            <a:r>
              <a:rPr lang="en-US" sz="2587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The final output contains these fields   Quarter    total_sold_quantity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06701" y="8554229"/>
            <a:ext cx="1466426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88838A"/>
                </a:solidFill>
                <a:latin typeface="Almarai"/>
                <a:ea typeface="Almarai"/>
                <a:cs typeface="Almarai"/>
                <a:sym typeface="Almarai"/>
              </a:rPr>
              <a:t>Fiscal Year: september -august, Q1: sept-oct-nov,   Q2: dec-jan-feb,    Q3:mar-apr-may,   Q4: jun-july-Aug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5026117"/>
            <a:ext cx="6702190" cy="3221866"/>
          </a:xfrm>
          <a:custGeom>
            <a:avLst/>
            <a:gdLst/>
            <a:ahLst/>
            <a:cxnLst/>
            <a:rect r="r" b="b" t="t" l="l"/>
            <a:pathLst>
              <a:path h="3221866" w="6702190">
                <a:moveTo>
                  <a:pt x="0" y="0"/>
                </a:moveTo>
                <a:lnTo>
                  <a:pt x="6702190" y="0"/>
                </a:lnTo>
                <a:lnTo>
                  <a:pt x="6702190" y="3221866"/>
                </a:lnTo>
                <a:lnTo>
                  <a:pt x="0" y="3221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683" r="-6292" b="-2225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45838" y="1104481"/>
            <a:ext cx="11891299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Which channel helped to bring more gross sales in the fiscal year 2021 and the percentage of contribution?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3609" y="2730592"/>
            <a:ext cx="11295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The final output contains these fields, channel gross_sales_mln percentage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78578" y="983865"/>
            <a:ext cx="1456246" cy="1224824"/>
            <a:chOff x="0" y="0"/>
            <a:chExt cx="1941661" cy="1633098"/>
          </a:xfrm>
        </p:grpSpPr>
        <p:grpSp>
          <p:nvGrpSpPr>
            <p:cNvPr name="Group 8" id="8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231744"/>
              <a:ext cx="1941661" cy="1106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b="true" sz="4978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09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9119502" y="3555828"/>
            <a:ext cx="702326" cy="2158354"/>
            <a:chOff x="0" y="0"/>
            <a:chExt cx="439839" cy="1351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9839" cy="1351693"/>
            </a:xfrm>
            <a:custGeom>
              <a:avLst/>
              <a:gdLst/>
              <a:ahLst/>
              <a:cxnLst/>
              <a:rect r="r" b="b" t="t" l="l"/>
              <a:pathLst>
                <a:path h="1351693" w="439839">
                  <a:moveTo>
                    <a:pt x="219920" y="0"/>
                  </a:moveTo>
                  <a:lnTo>
                    <a:pt x="219920" y="0"/>
                  </a:lnTo>
                  <a:cubicBezTo>
                    <a:pt x="278246" y="0"/>
                    <a:pt x="334183" y="23170"/>
                    <a:pt x="375426" y="64413"/>
                  </a:cubicBezTo>
                  <a:cubicBezTo>
                    <a:pt x="416669" y="105656"/>
                    <a:pt x="439839" y="161593"/>
                    <a:pt x="439839" y="219920"/>
                  </a:cubicBezTo>
                  <a:lnTo>
                    <a:pt x="439839" y="1131773"/>
                  </a:lnTo>
                  <a:cubicBezTo>
                    <a:pt x="439839" y="1190100"/>
                    <a:pt x="416669" y="1246037"/>
                    <a:pt x="375426" y="1287280"/>
                  </a:cubicBezTo>
                  <a:cubicBezTo>
                    <a:pt x="334183" y="1328523"/>
                    <a:pt x="278246" y="1351693"/>
                    <a:pt x="219920" y="1351693"/>
                  </a:cubicBezTo>
                  <a:lnTo>
                    <a:pt x="219920" y="1351693"/>
                  </a:lnTo>
                  <a:cubicBezTo>
                    <a:pt x="161593" y="1351693"/>
                    <a:pt x="105656" y="1328523"/>
                    <a:pt x="64413" y="1287280"/>
                  </a:cubicBezTo>
                  <a:cubicBezTo>
                    <a:pt x="23170" y="1246037"/>
                    <a:pt x="0" y="1190100"/>
                    <a:pt x="0" y="1131773"/>
                  </a:cubicBezTo>
                  <a:lnTo>
                    <a:pt x="0" y="219920"/>
                  </a:lnTo>
                  <a:cubicBezTo>
                    <a:pt x="0" y="161593"/>
                    <a:pt x="23170" y="105656"/>
                    <a:pt x="64413" y="64413"/>
                  </a:cubicBezTo>
                  <a:cubicBezTo>
                    <a:pt x="105656" y="23170"/>
                    <a:pt x="161593" y="0"/>
                    <a:pt x="21992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9839" cy="1389793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46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558384" y="4363296"/>
            <a:ext cx="1991458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79985" y="5086350"/>
            <a:ext cx="9527817" cy="292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AtliQ Hardware uses three distribution channels: Retailers, Direct Sales, and Distributors.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b="true" sz="2799">
                <a:solidFill>
                  <a:srgbClr val="00A8A8"/>
                </a:solidFill>
                <a:latin typeface="Almarai Bold"/>
                <a:ea typeface="Almarai Bold"/>
                <a:cs typeface="Almarai Bold"/>
                <a:sym typeface="Almarai Bold"/>
              </a:rPr>
              <a:t>Retailers 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contribute the highest share with </a:t>
            </a:r>
            <a:r>
              <a:rPr lang="en-US" b="true" sz="2799">
                <a:solidFill>
                  <a:srgbClr val="00A8A8"/>
                </a:solidFill>
                <a:latin typeface="Almarai Bold"/>
                <a:ea typeface="Almarai Bold"/>
                <a:cs typeface="Almarai Bold"/>
                <a:sym typeface="Almarai Bold"/>
              </a:rPr>
              <a:t>73.23% </a:t>
            </a:r>
            <a:r>
              <a:rPr lang="en-US" sz="2799">
                <a:solidFill>
                  <a:srgbClr val="F4F6FC"/>
                </a:solidFill>
                <a:latin typeface="Almarai"/>
                <a:ea typeface="Almarai"/>
                <a:cs typeface="Almarai"/>
                <a:sym typeface="Almarai"/>
              </a:rPr>
              <a:t>of 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total sales.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b="true" sz="2799">
                <a:solidFill>
                  <a:srgbClr val="FECF67"/>
                </a:solidFill>
                <a:latin typeface="Almarai Bold"/>
                <a:ea typeface="Almarai Bold"/>
                <a:cs typeface="Almarai Bold"/>
                <a:sym typeface="Almarai Bold"/>
              </a:rPr>
              <a:t>Direct Sales</a:t>
            </a:r>
            <a:r>
              <a:rPr lang="en-US" sz="2799">
                <a:solidFill>
                  <a:srgbClr val="F4F6FC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account for</a:t>
            </a:r>
            <a:r>
              <a:rPr lang="en-US" sz="2799">
                <a:solidFill>
                  <a:srgbClr val="F4F6FC"/>
                </a:solidFill>
                <a:latin typeface="Almarai"/>
                <a:ea typeface="Almarai"/>
                <a:cs typeface="Almarai"/>
                <a:sym typeface="Almarai"/>
              </a:rPr>
              <a:t> 1</a:t>
            </a:r>
            <a:r>
              <a:rPr lang="en-US" b="true" sz="2799">
                <a:solidFill>
                  <a:srgbClr val="FECF67"/>
                </a:solidFill>
                <a:latin typeface="Almarai Bold"/>
                <a:ea typeface="Almarai Bold"/>
                <a:cs typeface="Almarai Bold"/>
                <a:sym typeface="Almarai Bold"/>
              </a:rPr>
              <a:t>5.47%.</a:t>
            </a:r>
          </a:p>
          <a:p>
            <a:pPr algn="just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b="true" sz="2799">
                <a:solidFill>
                  <a:srgbClr val="FF3131"/>
                </a:solidFill>
                <a:latin typeface="Almarai Bold"/>
                <a:ea typeface="Almarai Bold"/>
                <a:cs typeface="Almarai Bold"/>
                <a:sym typeface="Almarai Bold"/>
              </a:rPr>
              <a:t>Distributors 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contribute the remaining</a:t>
            </a:r>
            <a:r>
              <a:rPr lang="en-US" sz="2799">
                <a:solidFill>
                  <a:srgbClr val="F4F6FC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799">
                <a:solidFill>
                  <a:srgbClr val="FF3131"/>
                </a:solidFill>
                <a:latin typeface="Almarai"/>
                <a:ea typeface="Almarai"/>
                <a:cs typeface="Almarai"/>
                <a:sym typeface="Almarai"/>
              </a:rPr>
              <a:t>11.30%.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89651" y="4067528"/>
            <a:ext cx="8993661" cy="5590384"/>
          </a:xfrm>
          <a:custGeom>
            <a:avLst/>
            <a:gdLst/>
            <a:ahLst/>
            <a:cxnLst/>
            <a:rect r="r" b="b" t="t" l="l"/>
            <a:pathLst>
              <a:path h="5590384" w="8993661">
                <a:moveTo>
                  <a:pt x="0" y="0"/>
                </a:moveTo>
                <a:lnTo>
                  <a:pt x="8993661" y="0"/>
                </a:lnTo>
                <a:lnTo>
                  <a:pt x="8993661" y="5590383"/>
                </a:lnTo>
                <a:lnTo>
                  <a:pt x="0" y="5590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187" r="-14828" b="-443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39455" y="993412"/>
            <a:ext cx="11276140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Get the Top 3 products in each division that have a high total_sold_quantity in the fiscal_year 2021?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71409" y="2444153"/>
            <a:ext cx="9045873" cy="4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The final output contains these fields, division product_code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997313"/>
            <a:ext cx="1456246" cy="1224824"/>
            <a:chOff x="0" y="0"/>
            <a:chExt cx="1941661" cy="1633098"/>
          </a:xfrm>
        </p:grpSpPr>
        <p:grpSp>
          <p:nvGrpSpPr>
            <p:cNvPr name="Group 8" id="8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231744"/>
              <a:ext cx="1941661" cy="1106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0"/>
                </a:lnSpc>
              </a:pPr>
              <a:r>
                <a:rPr lang="en-US" b="true" sz="4978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10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710980" y="5486753"/>
            <a:ext cx="6809229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e top 3 best-selling products from each segment have been identified based on total quantity sold across 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Network &amp; Storage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Peripherals&amp;Accessories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and Personal Computers.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11630197" y="3834494"/>
            <a:ext cx="546907" cy="2385339"/>
            <a:chOff x="0" y="0"/>
            <a:chExt cx="342506" cy="14938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2506" cy="1493845"/>
            </a:xfrm>
            <a:custGeom>
              <a:avLst/>
              <a:gdLst/>
              <a:ahLst/>
              <a:cxnLst/>
              <a:rect r="r" b="b" t="t" l="l"/>
              <a:pathLst>
                <a:path h="1493845" w="342506">
                  <a:moveTo>
                    <a:pt x="171253" y="0"/>
                  </a:moveTo>
                  <a:lnTo>
                    <a:pt x="171253" y="0"/>
                  </a:lnTo>
                  <a:cubicBezTo>
                    <a:pt x="265834" y="0"/>
                    <a:pt x="342506" y="76673"/>
                    <a:pt x="342506" y="171253"/>
                  </a:cubicBezTo>
                  <a:lnTo>
                    <a:pt x="342506" y="1322592"/>
                  </a:lnTo>
                  <a:cubicBezTo>
                    <a:pt x="342506" y="1368011"/>
                    <a:pt x="324464" y="1411570"/>
                    <a:pt x="292347" y="1443686"/>
                  </a:cubicBezTo>
                  <a:cubicBezTo>
                    <a:pt x="260231" y="1475802"/>
                    <a:pt x="216672" y="1493845"/>
                    <a:pt x="171253" y="1493845"/>
                  </a:cubicBezTo>
                  <a:lnTo>
                    <a:pt x="171253" y="1493845"/>
                  </a:lnTo>
                  <a:cubicBezTo>
                    <a:pt x="125834" y="1493845"/>
                    <a:pt x="82275" y="1475802"/>
                    <a:pt x="50159" y="1443686"/>
                  </a:cubicBezTo>
                  <a:cubicBezTo>
                    <a:pt x="18043" y="1411570"/>
                    <a:pt x="0" y="1368011"/>
                    <a:pt x="0" y="1322592"/>
                  </a:cubicBezTo>
                  <a:lnTo>
                    <a:pt x="0" y="171253"/>
                  </a:lnTo>
                  <a:cubicBezTo>
                    <a:pt x="0" y="125834"/>
                    <a:pt x="18043" y="82275"/>
                    <a:pt x="50159" y="50159"/>
                  </a:cubicBezTo>
                  <a:cubicBezTo>
                    <a:pt x="82275" y="18043"/>
                    <a:pt x="125834" y="0"/>
                    <a:pt x="171253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42506" cy="1531945"/>
            </a:xfrm>
            <a:prstGeom prst="rect">
              <a:avLst/>
            </a:prstGeom>
          </p:spPr>
          <p:txBody>
            <a:bodyPr anchor="ctr" rtlCol="false" tIns="48654" lIns="48654" bIns="48654" rIns="48654"/>
            <a:lstStyle/>
            <a:p>
              <a:pPr algn="ctr">
                <a:lnSpc>
                  <a:spcPts val="246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877877" y="4821192"/>
            <a:ext cx="1896093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8895" y="-43532"/>
            <a:ext cx="7569105" cy="9936387"/>
            <a:chOff x="0" y="0"/>
            <a:chExt cx="6108573" cy="8019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08573" cy="8019064"/>
            </a:xfrm>
            <a:custGeom>
              <a:avLst/>
              <a:gdLst/>
              <a:ahLst/>
              <a:cxnLst/>
              <a:rect r="r" b="b" t="t" l="l"/>
              <a:pathLst>
                <a:path h="8019064" w="6108573">
                  <a:moveTo>
                    <a:pt x="6108573" y="0"/>
                  </a:moveTo>
                  <a:lnTo>
                    <a:pt x="6108573" y="4161574"/>
                  </a:lnTo>
                  <a:cubicBezTo>
                    <a:pt x="6108573" y="6292079"/>
                    <a:pt x="4741164" y="8019064"/>
                    <a:pt x="3054350" y="8019064"/>
                  </a:cubicBezTo>
                  <a:cubicBezTo>
                    <a:pt x="1367536" y="8019064"/>
                    <a:pt x="0" y="6292079"/>
                    <a:pt x="0" y="4161734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81322" t="0" r="-181322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3532" y="-43532"/>
            <a:ext cx="7569105" cy="9971149"/>
            <a:chOff x="0" y="0"/>
            <a:chExt cx="6108573" cy="80471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08573" cy="8047119"/>
            </a:xfrm>
            <a:custGeom>
              <a:avLst/>
              <a:gdLst/>
              <a:ahLst/>
              <a:cxnLst/>
              <a:rect r="r" b="b" t="t" l="l"/>
              <a:pathLst>
                <a:path h="8047119" w="6108573">
                  <a:moveTo>
                    <a:pt x="6108573" y="0"/>
                  </a:moveTo>
                  <a:lnTo>
                    <a:pt x="6108573" y="4176133"/>
                  </a:lnTo>
                  <a:cubicBezTo>
                    <a:pt x="6108573" y="6314091"/>
                    <a:pt x="4741164" y="8047119"/>
                    <a:pt x="3054350" y="8047119"/>
                  </a:cubicBezTo>
                  <a:cubicBezTo>
                    <a:pt x="1367536" y="8047119"/>
                    <a:pt x="0" y="6314091"/>
                    <a:pt x="0" y="4176294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82131" t="0" r="-182131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42835" y="4479343"/>
            <a:ext cx="5735021" cy="118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23"/>
              </a:lnSpc>
            </a:pPr>
            <a:r>
              <a:rPr lang="en-US" b="true" sz="6873" spc="41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532" y="0"/>
            <a:ext cx="18331532" cy="1072232"/>
            <a:chOff x="0" y="0"/>
            <a:chExt cx="24442043" cy="1429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93475" y="916524"/>
            <a:ext cx="7901050" cy="1083954"/>
            <a:chOff x="0" y="0"/>
            <a:chExt cx="2381438" cy="326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81438" cy="326712"/>
            </a:xfrm>
            <a:custGeom>
              <a:avLst/>
              <a:gdLst/>
              <a:ahLst/>
              <a:cxnLst/>
              <a:rect r="r" b="b" t="t" l="l"/>
              <a:pathLst>
                <a:path h="326712" w="2381438">
                  <a:moveTo>
                    <a:pt x="2178238" y="0"/>
                  </a:moveTo>
                  <a:cubicBezTo>
                    <a:pt x="2290463" y="0"/>
                    <a:pt x="2381438" y="73137"/>
                    <a:pt x="2381438" y="163356"/>
                  </a:cubicBezTo>
                  <a:cubicBezTo>
                    <a:pt x="2381438" y="253575"/>
                    <a:pt x="2290463" y="326712"/>
                    <a:pt x="2178238" y="326712"/>
                  </a:cubicBezTo>
                  <a:lnTo>
                    <a:pt x="203200" y="326712"/>
                  </a:lnTo>
                  <a:cubicBezTo>
                    <a:pt x="90976" y="326712"/>
                    <a:pt x="0" y="253575"/>
                    <a:pt x="0" y="163356"/>
                  </a:cubicBezTo>
                  <a:cubicBezTo>
                    <a:pt x="0" y="73137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81438" cy="374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07181" y="1077501"/>
            <a:ext cx="567363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About </a:t>
            </a:r>
            <a:r>
              <a:rPr lang="en-US" b="true" sz="3999">
                <a:solidFill>
                  <a:srgbClr val="CC0000"/>
                </a:solidFill>
                <a:latin typeface="Almarai Bold"/>
                <a:ea typeface="Almarai Bold"/>
                <a:cs typeface="Almarai Bold"/>
                <a:sym typeface="Almarai Bold"/>
              </a:rPr>
              <a:t>AtliQ Hardwares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2299" y="2956734"/>
            <a:ext cx="15129967" cy="497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3282" indent="-386641" lvl="1">
              <a:lnSpc>
                <a:spcPts val="4942"/>
              </a:lnSpc>
              <a:buFont typeface="Arial"/>
              <a:buChar char="•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AtliQ Hardwares is one of the leading hardware manufacturing companies.</a:t>
            </a:r>
          </a:p>
          <a:p>
            <a:pPr algn="l" marL="773282" indent="-386641" lvl="1">
              <a:lnSpc>
                <a:spcPts val="4942"/>
              </a:lnSpc>
              <a:buFont typeface="Arial"/>
              <a:buChar char="•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The company specializes in a wide range of products including:</a:t>
            </a:r>
          </a:p>
          <a:p>
            <a:pPr algn="l" marL="1546565" indent="-515522" lvl="2">
              <a:lnSpc>
                <a:spcPts val="4942"/>
              </a:lnSpc>
              <a:buFont typeface="Arial"/>
              <a:buChar char="⚬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Accessories</a:t>
            </a:r>
          </a:p>
          <a:p>
            <a:pPr algn="l" marL="1546565" indent="-515522" lvl="2">
              <a:lnSpc>
                <a:spcPts val="4942"/>
              </a:lnSpc>
              <a:buFont typeface="Arial"/>
              <a:buChar char="⚬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Networking equipment</a:t>
            </a:r>
          </a:p>
          <a:p>
            <a:pPr algn="l" marL="1546565" indent="-515522" lvl="2">
              <a:lnSpc>
                <a:spcPts val="4942"/>
              </a:lnSpc>
              <a:buFont typeface="Arial"/>
              <a:buChar char="⚬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Desktops</a:t>
            </a:r>
          </a:p>
          <a:p>
            <a:pPr algn="l" marL="1546565" indent="-515522" lvl="2">
              <a:lnSpc>
                <a:spcPts val="4942"/>
              </a:lnSpc>
              <a:buFont typeface="Arial"/>
              <a:buChar char="⚬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Peripherals</a:t>
            </a:r>
          </a:p>
          <a:p>
            <a:pPr algn="l" marL="1546565" indent="-515522" lvl="2">
              <a:lnSpc>
                <a:spcPts val="4942"/>
              </a:lnSpc>
              <a:buFont typeface="Arial"/>
              <a:buChar char="⚬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Storage devices</a:t>
            </a:r>
          </a:p>
          <a:p>
            <a:pPr algn="l" marL="773282" indent="-386641" lvl="1">
              <a:lnSpc>
                <a:spcPts val="4942"/>
              </a:lnSpc>
              <a:buFont typeface="Arial"/>
              <a:buChar char="•"/>
            </a:pPr>
            <a:r>
              <a:rPr lang="en-US" sz="3581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It has a global customer base, serving markets across multiple regions.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4085789" y="21830"/>
            <a:ext cx="4202211" cy="6003158"/>
            <a:chOff x="0" y="0"/>
            <a:chExt cx="4445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3290442"/>
            <a:ext cx="4202211" cy="6537226"/>
            <a:chOff x="0" y="0"/>
            <a:chExt cx="4445000" cy="69149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45000" cy="6914924"/>
            </a:xfrm>
            <a:custGeom>
              <a:avLst/>
              <a:gdLst/>
              <a:ahLst/>
              <a:cxnLst/>
              <a:rect r="r" b="b" t="t" l="l"/>
              <a:pathLst>
                <a:path h="6914924" w="4445000">
                  <a:moveTo>
                    <a:pt x="2222500" y="6914924"/>
                  </a:moveTo>
                  <a:cubicBezTo>
                    <a:pt x="995680" y="6914924"/>
                    <a:pt x="0" y="5830664"/>
                    <a:pt x="0" y="4494701"/>
                  </a:cubicBezTo>
                  <a:lnTo>
                    <a:pt x="0" y="2420224"/>
                  </a:lnTo>
                  <a:cubicBezTo>
                    <a:pt x="0" y="1084260"/>
                    <a:pt x="995680" y="0"/>
                    <a:pt x="2222500" y="0"/>
                  </a:cubicBezTo>
                  <a:cubicBezTo>
                    <a:pt x="3449320" y="0"/>
                    <a:pt x="4445000" y="1084260"/>
                    <a:pt x="4445000" y="2420224"/>
                  </a:cubicBezTo>
                  <a:lnTo>
                    <a:pt x="4445000" y="4494701"/>
                  </a:lnTo>
                  <a:cubicBezTo>
                    <a:pt x="4445000" y="5830664"/>
                    <a:pt x="3449320" y="6914924"/>
                    <a:pt x="2222500" y="6914924"/>
                  </a:cubicBezTo>
                  <a:close/>
                </a:path>
              </a:pathLst>
            </a:custGeom>
            <a:blipFill>
              <a:blip r:embed="rId4"/>
              <a:stretch>
                <a:fillRect l="-224125" t="0" r="-22412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0110">
            <a:off x="6463725" y="3231738"/>
            <a:ext cx="3657600" cy="1562793"/>
          </a:xfrm>
          <a:custGeom>
            <a:avLst/>
            <a:gdLst/>
            <a:ahLst/>
            <a:cxnLst/>
            <a:rect r="r" b="b" t="t" l="l"/>
            <a:pathLst>
              <a:path h="1562793" w="3657600">
                <a:moveTo>
                  <a:pt x="0" y="0"/>
                </a:moveTo>
                <a:lnTo>
                  <a:pt x="3657600" y="0"/>
                </a:lnTo>
                <a:lnTo>
                  <a:pt x="3657600" y="1562792"/>
                </a:lnTo>
                <a:lnTo>
                  <a:pt x="0" y="1562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290442"/>
            <a:ext cx="4202211" cy="6537226"/>
            <a:chOff x="0" y="0"/>
            <a:chExt cx="4445000" cy="69149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914924"/>
            </a:xfrm>
            <a:custGeom>
              <a:avLst/>
              <a:gdLst/>
              <a:ahLst/>
              <a:cxnLst/>
              <a:rect r="r" b="b" t="t" l="l"/>
              <a:pathLst>
                <a:path h="6914924" w="4445000">
                  <a:moveTo>
                    <a:pt x="2222500" y="6914924"/>
                  </a:moveTo>
                  <a:cubicBezTo>
                    <a:pt x="995680" y="6914924"/>
                    <a:pt x="0" y="5830664"/>
                    <a:pt x="0" y="4494701"/>
                  </a:cubicBezTo>
                  <a:lnTo>
                    <a:pt x="0" y="2420224"/>
                  </a:lnTo>
                  <a:cubicBezTo>
                    <a:pt x="0" y="1084260"/>
                    <a:pt x="995680" y="0"/>
                    <a:pt x="2222500" y="0"/>
                  </a:cubicBezTo>
                  <a:cubicBezTo>
                    <a:pt x="3449320" y="0"/>
                    <a:pt x="4445000" y="1084260"/>
                    <a:pt x="4445000" y="2420224"/>
                  </a:cubicBezTo>
                  <a:lnTo>
                    <a:pt x="4445000" y="4494701"/>
                  </a:lnTo>
                  <a:cubicBezTo>
                    <a:pt x="4445000" y="5830664"/>
                    <a:pt x="3449320" y="6914924"/>
                    <a:pt x="2222500" y="6914924"/>
                  </a:cubicBezTo>
                  <a:close/>
                </a:path>
              </a:pathLst>
            </a:custGeom>
            <a:blipFill>
              <a:blip r:embed="rId4"/>
              <a:stretch>
                <a:fillRect l="-224125" t="0" r="-22412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05382" y="7615720"/>
            <a:ext cx="3579622" cy="2966612"/>
          </a:xfrm>
          <a:custGeom>
            <a:avLst/>
            <a:gdLst/>
            <a:ahLst/>
            <a:cxnLst/>
            <a:rect r="r" b="b" t="t" l="l"/>
            <a:pathLst>
              <a:path h="2966612" w="3579622">
                <a:moveTo>
                  <a:pt x="0" y="0"/>
                </a:moveTo>
                <a:lnTo>
                  <a:pt x="3579623" y="0"/>
                </a:lnTo>
                <a:lnTo>
                  <a:pt x="3579623" y="2966612"/>
                </a:lnTo>
                <a:lnTo>
                  <a:pt x="0" y="296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018702" y="904618"/>
            <a:ext cx="9590885" cy="1129889"/>
            <a:chOff x="0" y="0"/>
            <a:chExt cx="2773247" cy="3267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73247" cy="326712"/>
            </a:xfrm>
            <a:custGeom>
              <a:avLst/>
              <a:gdLst/>
              <a:ahLst/>
              <a:cxnLst/>
              <a:rect r="r" b="b" t="t" l="l"/>
              <a:pathLst>
                <a:path h="326712" w="2773247">
                  <a:moveTo>
                    <a:pt x="2570047" y="0"/>
                  </a:moveTo>
                  <a:cubicBezTo>
                    <a:pt x="2682271" y="0"/>
                    <a:pt x="2773247" y="73137"/>
                    <a:pt x="2773247" y="163356"/>
                  </a:cubicBezTo>
                  <a:cubicBezTo>
                    <a:pt x="2773247" y="253575"/>
                    <a:pt x="2682271" y="326712"/>
                    <a:pt x="2570047" y="326712"/>
                  </a:cubicBezTo>
                  <a:lnTo>
                    <a:pt x="203200" y="326712"/>
                  </a:lnTo>
                  <a:cubicBezTo>
                    <a:pt x="90976" y="326712"/>
                    <a:pt x="0" y="253575"/>
                    <a:pt x="0" y="163356"/>
                  </a:cubicBezTo>
                  <a:cubicBezTo>
                    <a:pt x="0" y="73137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73247" cy="374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347774" y="1033264"/>
            <a:ext cx="799395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CC0000"/>
                </a:solidFill>
                <a:latin typeface="Almarai Bold"/>
                <a:ea typeface="Almarai Bold"/>
                <a:cs typeface="Almarai Bold"/>
                <a:sym typeface="Almarai Bold"/>
              </a:rPr>
              <a:t>AtliQ Hardwares: </a:t>
            </a:r>
            <a:r>
              <a:rPr lang="en-US" b="true" sz="3999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Gl</a:t>
            </a:r>
            <a:r>
              <a:rPr lang="en-US" b="true" sz="3999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obal Presence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572293"/>
            <a:ext cx="8065504" cy="185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The company has expanded its operations into 4 major regions and currently serves 27 countries worldwide.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4085789" y="21830"/>
            <a:ext cx="4202211" cy="6003158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92977" y="582205"/>
            <a:ext cx="11994570" cy="10418381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0" y="-43532"/>
            <a:ext cx="18331532" cy="1072232"/>
            <a:chOff x="0" y="0"/>
            <a:chExt cx="24442043" cy="14296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48743" y="-70942"/>
            <a:ext cx="11004278" cy="1024626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945828" y="633619"/>
            <a:ext cx="9332515" cy="1099451"/>
            <a:chOff x="0" y="0"/>
            <a:chExt cx="2773247" cy="3267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73247" cy="326712"/>
            </a:xfrm>
            <a:custGeom>
              <a:avLst/>
              <a:gdLst/>
              <a:ahLst/>
              <a:cxnLst/>
              <a:rect r="r" b="b" t="t" l="l"/>
              <a:pathLst>
                <a:path h="326712" w="2773247">
                  <a:moveTo>
                    <a:pt x="2570047" y="0"/>
                  </a:moveTo>
                  <a:cubicBezTo>
                    <a:pt x="2682271" y="0"/>
                    <a:pt x="2773247" y="73137"/>
                    <a:pt x="2773247" y="163356"/>
                  </a:cubicBezTo>
                  <a:cubicBezTo>
                    <a:pt x="2773247" y="253575"/>
                    <a:pt x="2682271" y="326712"/>
                    <a:pt x="2570047" y="326712"/>
                  </a:cubicBezTo>
                  <a:lnTo>
                    <a:pt x="203200" y="326712"/>
                  </a:lnTo>
                  <a:cubicBezTo>
                    <a:pt x="90976" y="326712"/>
                    <a:pt x="0" y="253575"/>
                    <a:pt x="0" y="163356"/>
                  </a:cubicBezTo>
                  <a:cubicBezTo>
                    <a:pt x="0" y="73137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73247" cy="374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07611" y="758814"/>
            <a:ext cx="8811794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Lets Discusses About  Products !!!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2186558"/>
            <a:ext cx="49848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H</a:t>
            </a: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ere  is the Products hierarchy</a:t>
            </a:r>
          </a:p>
        </p:txBody>
      </p:sp>
      <p:grpSp>
        <p:nvGrpSpPr>
          <p:cNvPr name="Group 15" id="15"/>
          <p:cNvGrpSpPr/>
          <p:nvPr/>
        </p:nvGrpSpPr>
        <p:grpSpPr>
          <a:xfrm rot="5400000">
            <a:off x="7975047" y="6207633"/>
            <a:ext cx="873301" cy="3357159"/>
            <a:chOff x="0" y="0"/>
            <a:chExt cx="862042" cy="33138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2042" cy="3313879"/>
            </a:xfrm>
            <a:custGeom>
              <a:avLst/>
              <a:gdLst/>
              <a:ahLst/>
              <a:cxnLst/>
              <a:rect r="r" b="b" t="t" l="l"/>
              <a:pathLst>
                <a:path h="3313879" w="862042">
                  <a:moveTo>
                    <a:pt x="287503" y="19070"/>
                  </a:moveTo>
                  <a:cubicBezTo>
                    <a:pt x="331555" y="7556"/>
                    <a:pt x="381941" y="0"/>
                    <a:pt x="431253" y="0"/>
                  </a:cubicBezTo>
                  <a:cubicBezTo>
                    <a:pt x="480567" y="0"/>
                    <a:pt x="528019" y="6476"/>
                    <a:pt x="571748" y="17990"/>
                  </a:cubicBezTo>
                  <a:cubicBezTo>
                    <a:pt x="572680" y="18350"/>
                    <a:pt x="573610" y="18350"/>
                    <a:pt x="574540" y="18710"/>
                  </a:cubicBezTo>
                  <a:cubicBezTo>
                    <a:pt x="738760" y="64765"/>
                    <a:pt x="859716" y="186379"/>
                    <a:pt x="862042" y="384058"/>
                  </a:cubicBezTo>
                  <a:lnTo>
                    <a:pt x="862042" y="3313879"/>
                  </a:lnTo>
                  <a:lnTo>
                    <a:pt x="0" y="3313879"/>
                  </a:lnTo>
                  <a:lnTo>
                    <a:pt x="0" y="386232"/>
                  </a:lnTo>
                  <a:cubicBezTo>
                    <a:pt x="2326" y="185660"/>
                    <a:pt x="121421" y="64045"/>
                    <a:pt x="287503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69850"/>
              <a:ext cx="862042" cy="3244029"/>
            </a:xfrm>
            <a:prstGeom prst="rect">
              <a:avLst/>
            </a:prstGeom>
          </p:spPr>
          <p:txBody>
            <a:bodyPr anchor="ctr" rtlCol="false" tIns="41483" lIns="41483" bIns="41483" rIns="41483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440252" y="7648087"/>
            <a:ext cx="20704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CATEGORY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8037321" y="8322862"/>
            <a:ext cx="4460583" cy="88559"/>
          </a:xfrm>
          <a:prstGeom prst="line">
            <a:avLst/>
          </a:prstGeom>
          <a:ln cap="flat" w="47625">
            <a:solidFill>
              <a:srgbClr val="17E3B2"/>
            </a:solidFill>
            <a:prstDash val="sysDot"/>
            <a:headEnd type="none" len="sm" w="sm"/>
            <a:tailEnd type="diamond" len="lg" w="lg"/>
          </a:ln>
        </p:spPr>
      </p:sp>
      <p:grpSp>
        <p:nvGrpSpPr>
          <p:cNvPr name="Group 20" id="20"/>
          <p:cNvGrpSpPr/>
          <p:nvPr/>
        </p:nvGrpSpPr>
        <p:grpSpPr>
          <a:xfrm rot="5400000">
            <a:off x="6637356" y="4191633"/>
            <a:ext cx="929390" cy="3681468"/>
            <a:chOff x="0" y="0"/>
            <a:chExt cx="985271" cy="39028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5271" cy="3902821"/>
            </a:xfrm>
            <a:custGeom>
              <a:avLst/>
              <a:gdLst/>
              <a:ahLst/>
              <a:cxnLst/>
              <a:rect r="r" b="b" t="t" l="l"/>
              <a:pathLst>
                <a:path h="3902821" w="985271">
                  <a:moveTo>
                    <a:pt x="328601" y="19070"/>
                  </a:moveTo>
                  <a:cubicBezTo>
                    <a:pt x="378950" y="7556"/>
                    <a:pt x="436539" y="0"/>
                    <a:pt x="492901" y="0"/>
                  </a:cubicBezTo>
                  <a:cubicBezTo>
                    <a:pt x="549264" y="0"/>
                    <a:pt x="603499" y="6476"/>
                    <a:pt x="653479" y="17990"/>
                  </a:cubicBezTo>
                  <a:cubicBezTo>
                    <a:pt x="654544" y="18350"/>
                    <a:pt x="655607" y="18350"/>
                    <a:pt x="656670" y="18710"/>
                  </a:cubicBezTo>
                  <a:cubicBezTo>
                    <a:pt x="844366" y="64765"/>
                    <a:pt x="982612" y="186379"/>
                    <a:pt x="985271" y="397140"/>
                  </a:cubicBezTo>
                  <a:lnTo>
                    <a:pt x="985271" y="3902821"/>
                  </a:lnTo>
                  <a:lnTo>
                    <a:pt x="0" y="3902821"/>
                  </a:lnTo>
                  <a:lnTo>
                    <a:pt x="0" y="399742"/>
                  </a:lnTo>
                  <a:cubicBezTo>
                    <a:pt x="2659" y="185660"/>
                    <a:pt x="138778" y="64045"/>
                    <a:pt x="328601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69850"/>
              <a:ext cx="985271" cy="3832972"/>
            </a:xfrm>
            <a:prstGeom prst="rect">
              <a:avLst/>
            </a:prstGeom>
          </p:spPr>
          <p:txBody>
            <a:bodyPr anchor="ctr" rtlCol="false" tIns="43630" lIns="43630" bIns="43630" rIns="4363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092188" y="5769584"/>
            <a:ext cx="201972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SEGMENT</a:t>
            </a:r>
          </a:p>
        </p:txBody>
      </p:sp>
      <p:sp>
        <p:nvSpPr>
          <p:cNvPr name="AutoShape 24" id="24"/>
          <p:cNvSpPr/>
          <p:nvPr/>
        </p:nvSpPr>
        <p:spPr>
          <a:xfrm>
            <a:off x="7102051" y="5567672"/>
            <a:ext cx="4486931" cy="0"/>
          </a:xfrm>
          <a:prstGeom prst="line">
            <a:avLst/>
          </a:prstGeom>
          <a:ln cap="flat" w="38100">
            <a:solidFill>
              <a:srgbClr val="17E3B2"/>
            </a:solidFill>
            <a:prstDash val="sysDash"/>
            <a:headEnd type="none" len="sm" w="sm"/>
            <a:tailEnd type="diamond" len="lg" w="lg"/>
          </a:ln>
        </p:spPr>
      </p:sp>
      <p:grpSp>
        <p:nvGrpSpPr>
          <p:cNvPr name="Group 25" id="25"/>
          <p:cNvGrpSpPr/>
          <p:nvPr/>
        </p:nvGrpSpPr>
        <p:grpSpPr>
          <a:xfrm rot="5400000">
            <a:off x="5594384" y="2495574"/>
            <a:ext cx="892366" cy="3102711"/>
            <a:chOff x="0" y="0"/>
            <a:chExt cx="1090413" cy="379130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0413" cy="3791308"/>
            </a:xfrm>
            <a:custGeom>
              <a:avLst/>
              <a:gdLst/>
              <a:ahLst/>
              <a:cxnLst/>
              <a:rect r="r" b="b" t="t" l="l"/>
              <a:pathLst>
                <a:path h="3791308" w="1090413">
                  <a:moveTo>
                    <a:pt x="363667" y="19070"/>
                  </a:moveTo>
                  <a:cubicBezTo>
                    <a:pt x="419390" y="7556"/>
                    <a:pt x="483124" y="0"/>
                    <a:pt x="545500" y="0"/>
                  </a:cubicBezTo>
                  <a:cubicBezTo>
                    <a:pt x="607878" y="0"/>
                    <a:pt x="667901" y="6476"/>
                    <a:pt x="723214" y="17990"/>
                  </a:cubicBezTo>
                  <a:cubicBezTo>
                    <a:pt x="724393" y="18350"/>
                    <a:pt x="725569" y="18350"/>
                    <a:pt x="726745" y="18710"/>
                  </a:cubicBezTo>
                  <a:cubicBezTo>
                    <a:pt x="934471" y="64765"/>
                    <a:pt x="1087471" y="186379"/>
                    <a:pt x="1090413" y="394663"/>
                  </a:cubicBezTo>
                  <a:lnTo>
                    <a:pt x="1090413" y="3791308"/>
                  </a:lnTo>
                  <a:lnTo>
                    <a:pt x="0" y="3791308"/>
                  </a:lnTo>
                  <a:lnTo>
                    <a:pt x="0" y="397184"/>
                  </a:lnTo>
                  <a:cubicBezTo>
                    <a:pt x="2942" y="185660"/>
                    <a:pt x="153588" y="64045"/>
                    <a:pt x="363667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69850"/>
              <a:ext cx="1090413" cy="3721458"/>
            </a:xfrm>
            <a:prstGeom prst="rect">
              <a:avLst/>
            </a:prstGeom>
          </p:spPr>
          <p:txBody>
            <a:bodyPr anchor="ctr" rtlCol="false" tIns="38783" lIns="38783" bIns="38783" rIns="38783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707785" y="3826483"/>
            <a:ext cx="202533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DIVISION</a:t>
            </a:r>
          </a:p>
        </p:txBody>
      </p:sp>
      <p:sp>
        <p:nvSpPr>
          <p:cNvPr name="AutoShape 29" id="29"/>
          <p:cNvSpPr/>
          <p:nvPr/>
        </p:nvSpPr>
        <p:spPr>
          <a:xfrm>
            <a:off x="7591923" y="3693418"/>
            <a:ext cx="4905981" cy="1090423"/>
          </a:xfrm>
          <a:prstGeom prst="line">
            <a:avLst/>
          </a:prstGeom>
          <a:ln cap="flat" w="57150">
            <a:solidFill>
              <a:srgbClr val="17E3B2"/>
            </a:solidFill>
            <a:prstDash val="sysDash"/>
            <a:headEnd type="none" len="sm" w="sm"/>
            <a:tailEnd type="diamond" len="lg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1161" y="1768516"/>
            <a:ext cx="15210284" cy="7890335"/>
          </a:xfrm>
          <a:custGeom>
            <a:avLst/>
            <a:gdLst/>
            <a:ahLst/>
            <a:cxnLst/>
            <a:rect r="r" b="b" t="t" l="l"/>
            <a:pathLst>
              <a:path h="7890335" w="15210284">
                <a:moveTo>
                  <a:pt x="0" y="0"/>
                </a:moveTo>
                <a:lnTo>
                  <a:pt x="15210284" y="0"/>
                </a:lnTo>
                <a:lnTo>
                  <a:pt x="15210284" y="7890335"/>
                </a:lnTo>
                <a:lnTo>
                  <a:pt x="0" y="789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3176719" y="447057"/>
            <a:ext cx="11268502" cy="1075657"/>
            <a:chOff x="0" y="0"/>
            <a:chExt cx="2967836" cy="2833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67836" cy="283301"/>
            </a:xfrm>
            <a:custGeom>
              <a:avLst/>
              <a:gdLst/>
              <a:ahLst/>
              <a:cxnLst/>
              <a:rect r="r" b="b" t="t" l="l"/>
              <a:pathLst>
                <a:path h="283301" w="2967836">
                  <a:moveTo>
                    <a:pt x="2764636" y="0"/>
                  </a:moveTo>
                  <a:cubicBezTo>
                    <a:pt x="2876860" y="0"/>
                    <a:pt x="2967836" y="63419"/>
                    <a:pt x="2967836" y="141650"/>
                  </a:cubicBezTo>
                  <a:cubicBezTo>
                    <a:pt x="2967836" y="219882"/>
                    <a:pt x="2876860" y="283301"/>
                    <a:pt x="2764636" y="283301"/>
                  </a:cubicBezTo>
                  <a:lnTo>
                    <a:pt x="203200" y="283301"/>
                  </a:lnTo>
                  <a:cubicBezTo>
                    <a:pt x="90976" y="283301"/>
                    <a:pt x="0" y="219882"/>
                    <a:pt x="0" y="141650"/>
                  </a:cubicBezTo>
                  <a:cubicBezTo>
                    <a:pt x="0" y="63419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67836" cy="330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83007" y="630872"/>
            <a:ext cx="9303841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Production -to-end Consumer Flow Structure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76236" y="4560258"/>
            <a:ext cx="20126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Platforms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32568" y="4560258"/>
            <a:ext cx="20126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Platforms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0708" y="6365994"/>
            <a:ext cx="22187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Customers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66303" y="6365994"/>
            <a:ext cx="22187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Customers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68700" y="6314762"/>
            <a:ext cx="22187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Customers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35407" y="8943023"/>
            <a:ext cx="18387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End 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29814" y="2798486"/>
            <a:ext cx="195907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channels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18991" y="2798486"/>
            <a:ext cx="195907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channels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3749774"/>
            <a:ext cx="4202211" cy="6537226"/>
            <a:chOff x="0" y="0"/>
            <a:chExt cx="4445000" cy="69149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45000" cy="6914924"/>
            </a:xfrm>
            <a:custGeom>
              <a:avLst/>
              <a:gdLst/>
              <a:ahLst/>
              <a:cxnLst/>
              <a:rect r="r" b="b" t="t" l="l"/>
              <a:pathLst>
                <a:path h="6914924" w="4445000">
                  <a:moveTo>
                    <a:pt x="2222500" y="6914924"/>
                  </a:moveTo>
                  <a:cubicBezTo>
                    <a:pt x="995680" y="6914924"/>
                    <a:pt x="0" y="5830664"/>
                    <a:pt x="0" y="4494701"/>
                  </a:cubicBezTo>
                  <a:lnTo>
                    <a:pt x="0" y="2420224"/>
                  </a:lnTo>
                  <a:cubicBezTo>
                    <a:pt x="0" y="1084260"/>
                    <a:pt x="995680" y="0"/>
                    <a:pt x="2222500" y="0"/>
                  </a:cubicBezTo>
                  <a:cubicBezTo>
                    <a:pt x="3449320" y="0"/>
                    <a:pt x="4445000" y="1084260"/>
                    <a:pt x="4445000" y="2420224"/>
                  </a:cubicBezTo>
                  <a:lnTo>
                    <a:pt x="4445000" y="4494701"/>
                  </a:lnTo>
                  <a:cubicBezTo>
                    <a:pt x="4445000" y="5830664"/>
                    <a:pt x="3449320" y="6914924"/>
                    <a:pt x="2222500" y="6914924"/>
                  </a:cubicBezTo>
                  <a:close/>
                </a:path>
              </a:pathLst>
            </a:custGeom>
            <a:blipFill>
              <a:blip r:embed="rId5"/>
              <a:stretch>
                <a:fillRect l="-224125" t="0" r="-224125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6982508"/>
            <a:ext cx="17259300" cy="181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3"/>
              </a:lnSpc>
              <a:spcBef>
                <a:spcPct val="0"/>
              </a:spcBef>
            </a:pPr>
            <a:r>
              <a:rPr lang="en-US" sz="3438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To address this gap, a data analysis project was initiated using SQL to solve 10 real-world ad-hoc business queries. The goal is to extract actionable insights that support executive decisions and showcase the impact of data-driven analysis.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351511" y="1494475"/>
            <a:ext cx="5635011" cy="1011886"/>
            <a:chOff x="0" y="0"/>
            <a:chExt cx="1604653" cy="288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04653" cy="288150"/>
            </a:xfrm>
            <a:custGeom>
              <a:avLst/>
              <a:gdLst/>
              <a:ahLst/>
              <a:cxnLst/>
              <a:rect r="r" b="b" t="t" l="l"/>
              <a:pathLst>
                <a:path h="288150" w="1604653">
                  <a:moveTo>
                    <a:pt x="1401453" y="0"/>
                  </a:moveTo>
                  <a:cubicBezTo>
                    <a:pt x="1513678" y="0"/>
                    <a:pt x="1604653" y="64504"/>
                    <a:pt x="1604653" y="144075"/>
                  </a:cubicBezTo>
                  <a:cubicBezTo>
                    <a:pt x="1604653" y="223645"/>
                    <a:pt x="1513678" y="288150"/>
                    <a:pt x="1401453" y="288150"/>
                  </a:cubicBezTo>
                  <a:lnTo>
                    <a:pt x="203200" y="288150"/>
                  </a:lnTo>
                  <a:cubicBezTo>
                    <a:pt x="90976" y="288150"/>
                    <a:pt x="0" y="223645"/>
                    <a:pt x="0" y="144075"/>
                  </a:cubicBezTo>
                  <a:cubicBezTo>
                    <a:pt x="0" y="64504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04653" cy="335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51511" y="1562888"/>
            <a:ext cx="5635011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Problem Statement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6667890" y="5627386"/>
            <a:ext cx="4473689" cy="979614"/>
            <a:chOff x="0" y="0"/>
            <a:chExt cx="1315919" cy="288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5919" cy="288150"/>
            </a:xfrm>
            <a:custGeom>
              <a:avLst/>
              <a:gdLst/>
              <a:ahLst/>
              <a:cxnLst/>
              <a:rect r="r" b="b" t="t" l="l"/>
              <a:pathLst>
                <a:path h="288150" w="1315919">
                  <a:moveTo>
                    <a:pt x="1112719" y="0"/>
                  </a:moveTo>
                  <a:cubicBezTo>
                    <a:pt x="1224943" y="0"/>
                    <a:pt x="1315919" y="64504"/>
                    <a:pt x="1315919" y="144075"/>
                  </a:cubicBezTo>
                  <a:cubicBezTo>
                    <a:pt x="1315919" y="223645"/>
                    <a:pt x="1224943" y="288150"/>
                    <a:pt x="1112719" y="288150"/>
                  </a:cubicBezTo>
                  <a:lnTo>
                    <a:pt x="203200" y="288150"/>
                  </a:lnTo>
                  <a:cubicBezTo>
                    <a:pt x="90976" y="288150"/>
                    <a:pt x="0" y="223645"/>
                    <a:pt x="0" y="144075"/>
                  </a:cubicBezTo>
                  <a:cubicBezTo>
                    <a:pt x="0" y="64504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15919" cy="335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14350" y="3154061"/>
            <a:ext cx="17113660" cy="232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Atliq Hardwares, a leading computer hardware manufacturer with global presence, lacks timely and actionable business insights. The top management often faces delays in decision-making due to the absence of quick ad-hoc analysis from available data.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196453" y="5752414"/>
            <a:ext cx="3945127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Objective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085789" y="4283842"/>
            <a:ext cx="4202211" cy="6003158"/>
            <a:chOff x="0" y="0"/>
            <a:chExt cx="4445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50060" y="0"/>
            <a:ext cx="4202211" cy="6003158"/>
            <a:chOff x="0" y="0"/>
            <a:chExt cx="4445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3196" y="522757"/>
            <a:ext cx="7299842" cy="1011886"/>
            <a:chOff x="0" y="0"/>
            <a:chExt cx="2078739" cy="288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8739" cy="288150"/>
            </a:xfrm>
            <a:custGeom>
              <a:avLst/>
              <a:gdLst/>
              <a:ahLst/>
              <a:cxnLst/>
              <a:rect r="r" b="b" t="t" l="l"/>
              <a:pathLst>
                <a:path h="288150" w="2078739">
                  <a:moveTo>
                    <a:pt x="1875539" y="0"/>
                  </a:moveTo>
                  <a:cubicBezTo>
                    <a:pt x="1987763" y="0"/>
                    <a:pt x="2078739" y="64504"/>
                    <a:pt x="2078739" y="144075"/>
                  </a:cubicBezTo>
                  <a:cubicBezTo>
                    <a:pt x="2078739" y="223645"/>
                    <a:pt x="1987763" y="288150"/>
                    <a:pt x="1875539" y="288150"/>
                  </a:cubicBezTo>
                  <a:lnTo>
                    <a:pt x="203200" y="288150"/>
                  </a:lnTo>
                  <a:cubicBezTo>
                    <a:pt x="90976" y="288150"/>
                    <a:pt x="0" y="223645"/>
                    <a:pt x="0" y="144075"/>
                  </a:cubicBezTo>
                  <a:cubicBezTo>
                    <a:pt x="0" y="64504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5DA0">
                    <a:alpha val="100000"/>
                  </a:srgbClr>
                </a:gs>
                <a:gs pos="100000">
                  <a:srgbClr val="051D4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78739" cy="335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85789" y="4283842"/>
            <a:ext cx="4202211" cy="6003158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50060" y="0"/>
            <a:ext cx="4202211" cy="6003158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2762867" y="1978539"/>
            <a:ext cx="6381133" cy="7279761"/>
          </a:xfrm>
          <a:custGeom>
            <a:avLst/>
            <a:gdLst/>
            <a:ahLst/>
            <a:cxnLst/>
            <a:rect r="r" b="b" t="t" l="l"/>
            <a:pathLst>
              <a:path h="7279761" w="6381133">
                <a:moveTo>
                  <a:pt x="0" y="0"/>
                </a:moveTo>
                <a:lnTo>
                  <a:pt x="6381133" y="0"/>
                </a:lnTo>
                <a:lnTo>
                  <a:pt x="6381133" y="7279761"/>
                </a:lnTo>
                <a:lnTo>
                  <a:pt x="0" y="72797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2193" t="-12464" r="-49943" b="-69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392467" y="1978539"/>
            <a:ext cx="5794428" cy="7279761"/>
          </a:xfrm>
          <a:custGeom>
            <a:avLst/>
            <a:gdLst/>
            <a:ahLst/>
            <a:cxnLst/>
            <a:rect r="r" b="b" t="t" l="l"/>
            <a:pathLst>
              <a:path h="7279761" w="5794428">
                <a:moveTo>
                  <a:pt x="0" y="0"/>
                </a:moveTo>
                <a:lnTo>
                  <a:pt x="5794428" y="0"/>
                </a:lnTo>
                <a:lnTo>
                  <a:pt x="5794428" y="7279761"/>
                </a:lnTo>
                <a:lnTo>
                  <a:pt x="0" y="72797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564" t="-21411" r="-72721" b="-9901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483196" y="650557"/>
            <a:ext cx="7299842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ad-hoc-requests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85789" y="-43532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66210" y="1072787"/>
            <a:ext cx="15034040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Provide the list of markets in which customer "Atliq Exclusive" operates its business in the APAC region.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9198" y="5660336"/>
            <a:ext cx="10654221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AtliQ Hardwares is present in 10 APAC countries, and </a:t>
            </a:r>
          </a:p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'</a:t>
            </a:r>
            <a:r>
              <a:rPr lang="en-US" b="true" sz="279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AtliQ Exclusive'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 is available in 8 of them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9198" y="7405897"/>
            <a:ext cx="13061106" cy="198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AtliQ Hardware has a global presence across 27 countries.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Among these, </a:t>
            </a:r>
            <a:r>
              <a:rPr lang="en-US" b="true" sz="279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AtliQ Exclusive</a:t>
            </a:r>
            <a:r>
              <a:rPr lang="en-US" sz="2799">
                <a:solidFill>
                  <a:srgbClr val="17E3B2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stores operate in 16 countries —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with 8 located in the APAC region alone — highlighting the brand’s strong footprint in this Region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2554603" y="3720622"/>
            <a:ext cx="771864" cy="2443625"/>
            <a:chOff x="0" y="0"/>
            <a:chExt cx="487625" cy="15437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7625" cy="1543762"/>
            </a:xfrm>
            <a:custGeom>
              <a:avLst/>
              <a:gdLst/>
              <a:ahLst/>
              <a:cxnLst/>
              <a:rect r="r" b="b" t="t" l="l"/>
              <a:pathLst>
                <a:path h="1543762" w="487625">
                  <a:moveTo>
                    <a:pt x="222967" y="0"/>
                  </a:moveTo>
                  <a:lnTo>
                    <a:pt x="264659" y="0"/>
                  </a:lnTo>
                  <a:cubicBezTo>
                    <a:pt x="387800" y="0"/>
                    <a:pt x="487625" y="99826"/>
                    <a:pt x="487625" y="222967"/>
                  </a:cubicBezTo>
                  <a:lnTo>
                    <a:pt x="487625" y="1320795"/>
                  </a:lnTo>
                  <a:cubicBezTo>
                    <a:pt x="487625" y="1443936"/>
                    <a:pt x="387800" y="1543762"/>
                    <a:pt x="264659" y="1543762"/>
                  </a:cubicBezTo>
                  <a:lnTo>
                    <a:pt x="222967" y="1543762"/>
                  </a:lnTo>
                  <a:cubicBezTo>
                    <a:pt x="99826" y="1543762"/>
                    <a:pt x="0" y="1443936"/>
                    <a:pt x="0" y="1320795"/>
                  </a:cubicBezTo>
                  <a:lnTo>
                    <a:pt x="0" y="222967"/>
                  </a:lnTo>
                  <a:cubicBezTo>
                    <a:pt x="0" y="99826"/>
                    <a:pt x="99826" y="0"/>
                    <a:pt x="222967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7625" cy="1591387"/>
            </a:xfrm>
            <a:prstGeom prst="rect">
              <a:avLst/>
            </a:prstGeom>
          </p:spPr>
          <p:txBody>
            <a:bodyPr anchor="ctr" rtlCol="false" tIns="48231" lIns="48231" bIns="48231" rIns="48231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99345" y="4708722"/>
            <a:ext cx="2253478" cy="4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2499" spc="152">
                <a:solidFill>
                  <a:srgbClr val="0D203B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1028700"/>
            <a:ext cx="1456246" cy="1224824"/>
            <a:chOff x="0" y="0"/>
            <a:chExt cx="1941661" cy="1633098"/>
          </a:xfrm>
        </p:grpSpPr>
        <p:grpSp>
          <p:nvGrpSpPr>
            <p:cNvPr name="Group 12" id="12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231744"/>
              <a:ext cx="1941661" cy="1084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32"/>
                </a:lnSpc>
              </a:pPr>
              <a:r>
                <a:rPr lang="en-US" b="true" sz="4878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4283842"/>
            <a:ext cx="4202211" cy="6003158"/>
            <a:chOff x="0" y="0"/>
            <a:chExt cx="4445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4651370" y="2524542"/>
            <a:ext cx="2867547" cy="5906245"/>
          </a:xfrm>
          <a:custGeom>
            <a:avLst/>
            <a:gdLst/>
            <a:ahLst/>
            <a:cxnLst/>
            <a:rect r="r" b="b" t="t" l="l"/>
            <a:pathLst>
              <a:path h="5906245" w="2867547">
                <a:moveTo>
                  <a:pt x="0" y="0"/>
                </a:moveTo>
                <a:lnTo>
                  <a:pt x="2867547" y="0"/>
                </a:lnTo>
                <a:lnTo>
                  <a:pt x="2867547" y="5906245"/>
                </a:lnTo>
                <a:lnTo>
                  <a:pt x="0" y="5906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296" r="-206859" b="-31768"/>
            </a:stretch>
          </a:blipFill>
          <a:ln w="9525" cap="sq">
            <a:solidFill>
              <a:srgbClr val="17E3B2"/>
            </a:solidFill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68" y="4317735"/>
            <a:ext cx="4202211" cy="6003158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2950278" y="6014528"/>
            <a:ext cx="696177" cy="2471283"/>
            <a:chOff x="0" y="0"/>
            <a:chExt cx="439810" cy="1561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9810" cy="1561235"/>
            </a:xfrm>
            <a:custGeom>
              <a:avLst/>
              <a:gdLst/>
              <a:ahLst/>
              <a:cxnLst/>
              <a:rect r="r" b="b" t="t" l="l"/>
              <a:pathLst>
                <a:path h="1561235" w="439810">
                  <a:moveTo>
                    <a:pt x="219905" y="0"/>
                  </a:moveTo>
                  <a:lnTo>
                    <a:pt x="219905" y="0"/>
                  </a:lnTo>
                  <a:cubicBezTo>
                    <a:pt x="341355" y="0"/>
                    <a:pt x="439810" y="98455"/>
                    <a:pt x="439810" y="219905"/>
                  </a:cubicBezTo>
                  <a:lnTo>
                    <a:pt x="439810" y="1341330"/>
                  </a:lnTo>
                  <a:cubicBezTo>
                    <a:pt x="439810" y="1399652"/>
                    <a:pt x="416642" y="1455586"/>
                    <a:pt x="375402" y="1496826"/>
                  </a:cubicBezTo>
                  <a:cubicBezTo>
                    <a:pt x="334161" y="1538066"/>
                    <a:pt x="278228" y="1561235"/>
                    <a:pt x="219905" y="1561235"/>
                  </a:cubicBezTo>
                  <a:lnTo>
                    <a:pt x="219905" y="1561235"/>
                  </a:lnTo>
                  <a:cubicBezTo>
                    <a:pt x="98455" y="1561235"/>
                    <a:pt x="0" y="1462780"/>
                    <a:pt x="0" y="1341330"/>
                  </a:cubicBezTo>
                  <a:lnTo>
                    <a:pt x="0" y="219905"/>
                  </a:lnTo>
                  <a:cubicBezTo>
                    <a:pt x="0" y="161583"/>
                    <a:pt x="23169" y="105649"/>
                    <a:pt x="64409" y="64409"/>
                  </a:cubicBezTo>
                  <a:cubicBezTo>
                    <a:pt x="105649" y="23169"/>
                    <a:pt x="161583" y="0"/>
                    <a:pt x="219905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9810" cy="1608860"/>
            </a:xfrm>
            <a:prstGeom prst="rect">
              <a:avLst/>
            </a:prstGeom>
          </p:spPr>
          <p:txBody>
            <a:bodyPr anchor="ctr" rtlCol="false" tIns="48231" lIns="48231" bIns="48231" rIns="48231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05491" y="996497"/>
            <a:ext cx="1456246" cy="1224824"/>
            <a:chOff x="0" y="0"/>
            <a:chExt cx="1941661" cy="1633098"/>
          </a:xfrm>
        </p:grpSpPr>
        <p:grpSp>
          <p:nvGrpSpPr>
            <p:cNvPr name="Group 8" id="8"/>
            <p:cNvGrpSpPr/>
            <p:nvPr/>
          </p:nvGrpSpPr>
          <p:grpSpPr>
            <a:xfrm rot="5400000">
              <a:off x="154281" y="0"/>
              <a:ext cx="1633098" cy="163309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t="0" r="-126211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231744"/>
              <a:ext cx="1941661" cy="1084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32"/>
                </a:lnSpc>
              </a:pPr>
              <a:r>
                <a:rPr lang="en-US" b="true" sz="4878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02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62725" y="3773896"/>
            <a:ext cx="7081275" cy="1575610"/>
          </a:xfrm>
          <a:custGeom>
            <a:avLst/>
            <a:gdLst/>
            <a:ahLst/>
            <a:cxnLst/>
            <a:rect r="r" b="b" t="t" l="l"/>
            <a:pathLst>
              <a:path h="1575610" w="7081275">
                <a:moveTo>
                  <a:pt x="0" y="0"/>
                </a:moveTo>
                <a:lnTo>
                  <a:pt x="7081275" y="0"/>
                </a:lnTo>
                <a:lnTo>
                  <a:pt x="7081275" y="1575610"/>
                </a:lnTo>
                <a:lnTo>
                  <a:pt x="0" y="157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633" r="-22587" b="-7432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183372" y="3081362"/>
            <a:ext cx="2948097" cy="4074161"/>
          </a:xfrm>
          <a:custGeom>
            <a:avLst/>
            <a:gdLst/>
            <a:ahLst/>
            <a:cxnLst/>
            <a:rect r="r" b="b" t="t" l="l"/>
            <a:pathLst>
              <a:path h="4074161" w="2948097">
                <a:moveTo>
                  <a:pt x="0" y="0"/>
                </a:moveTo>
                <a:lnTo>
                  <a:pt x="2948097" y="0"/>
                </a:lnTo>
                <a:lnTo>
                  <a:pt x="2948097" y="4074161"/>
                </a:lnTo>
                <a:lnTo>
                  <a:pt x="0" y="4074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39" t="0" r="-21866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61737" y="1273947"/>
            <a:ext cx="13999283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What</a:t>
            </a: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is the percentage of unique product increase in 2021 vs. 2020?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2725" y="7983947"/>
            <a:ext cx="1459829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AtliQ Hardware </a:t>
            </a:r>
            <a:r>
              <a:rPr lang="en-US" sz="2800">
                <a:solidFill>
                  <a:srgbClr val="B5D2DD"/>
                </a:solidFill>
                <a:latin typeface="Almarai"/>
                <a:ea typeface="Almarai"/>
                <a:cs typeface="Almarai"/>
                <a:sym typeface="Almarai"/>
              </a:rPr>
              <a:t> has introduced 36% more new products, increasing the total count from 245 in 2020 to 334 in 2021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46173" y="7040867"/>
            <a:ext cx="2101105" cy="43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  <a:spcBef>
                <a:spcPct val="0"/>
              </a:spcBef>
            </a:pPr>
            <a:r>
              <a:rPr lang="en-US" b="true" sz="2500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KEY POINTS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4085789" y="0"/>
            <a:ext cx="4202211" cy="6003158"/>
            <a:chOff x="0" y="0"/>
            <a:chExt cx="4445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43532" y="-43532"/>
            <a:ext cx="18331532" cy="1072232"/>
            <a:chOff x="0" y="0"/>
            <a:chExt cx="24442043" cy="1429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3070443" y="0"/>
              <a:ext cx="1371600" cy="1342453"/>
            </a:xfrm>
            <a:custGeom>
              <a:avLst/>
              <a:gdLst/>
              <a:ahLst/>
              <a:cxnLst/>
              <a:rect r="r" b="b" t="t" l="l"/>
              <a:pathLst>
                <a:path h="1342453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1342453"/>
                  </a:lnTo>
                  <a:lnTo>
                    <a:pt x="0" y="1342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9643" cy="1429643"/>
            </a:xfrm>
            <a:custGeom>
              <a:avLst/>
              <a:gdLst/>
              <a:ahLst/>
              <a:cxnLst/>
              <a:rect r="r" b="b" t="t" l="l"/>
              <a:pathLst>
                <a:path h="1429643" w="1429643">
                  <a:moveTo>
                    <a:pt x="0" y="0"/>
                  </a:moveTo>
                  <a:lnTo>
                    <a:pt x="1429643" y="0"/>
                  </a:lnTo>
                  <a:lnTo>
                    <a:pt x="1429643" y="1429643"/>
                  </a:lnTo>
                  <a:lnTo>
                    <a:pt x="0" y="1429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DAGqpuEPshE</dc:identifier>
  <dcterms:modified xsi:type="dcterms:W3CDTF">2011-08-01T06:04:30Z</dcterms:modified>
  <cp:revision>1</cp:revision>
  <dc:title>Consumer Goods Ad_Hoc Insights</dc:title>
</cp:coreProperties>
</file>