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chive" panose="020B0604020202020204" charset="0"/>
      <p:regular r:id="rId15"/>
    </p:embeddedFont>
    <p:embeddedFont>
      <p:font typeface="Archivo Black" panose="020B0604020202020204" charset="0"/>
      <p:regular r:id="rId16"/>
    </p:embeddedFont>
    <p:embeddedFont>
      <p:font typeface="Open Sans Semi-Bold" panose="020B0604020202020204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Poppins Bold" panose="00000800000000000000" charset="0"/>
      <p:regular r:id="rId19"/>
    </p:embeddedFont>
    <p:embeddedFont>
      <p:font typeface="Poppins Medium" panose="00000600000000000000" pitchFamily="2" charset="0"/>
      <p:regular r:id="rId20"/>
    </p:embeddedFont>
    <p:embeddedFont>
      <p:font typeface="Poppins Medium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126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74236" y="5143500"/>
            <a:ext cx="12496081" cy="0"/>
          </a:xfrm>
          <a:prstGeom prst="line">
            <a:avLst/>
          </a:prstGeom>
          <a:ln w="171450" cap="flat">
            <a:solidFill>
              <a:srgbClr val="FBD90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086148" y="965023"/>
            <a:ext cx="4778775" cy="3600627"/>
          </a:xfrm>
          <a:custGeom>
            <a:avLst/>
            <a:gdLst/>
            <a:ahLst/>
            <a:cxnLst/>
            <a:rect l="l" t="t" r="r" b="b"/>
            <a:pathLst>
              <a:path w="4778775" h="3600627">
                <a:moveTo>
                  <a:pt x="0" y="0"/>
                </a:moveTo>
                <a:lnTo>
                  <a:pt x="4778775" y="0"/>
                </a:lnTo>
                <a:lnTo>
                  <a:pt x="4778775" y="3600627"/>
                </a:lnTo>
                <a:lnTo>
                  <a:pt x="0" y="3600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852" r="-19957" b="-95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674236" y="1955800"/>
            <a:ext cx="6211342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spc="705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Shield</a:t>
            </a:r>
          </a:p>
          <a:p>
            <a:pPr algn="ctr">
              <a:lnSpc>
                <a:spcPts val="10500"/>
              </a:lnSpc>
            </a:pPr>
            <a:r>
              <a:rPr lang="en-US" sz="7500" spc="705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Insurance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70317" y="8798243"/>
            <a:ext cx="3277195" cy="460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63522" y="5423745"/>
            <a:ext cx="9576277" cy="510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82" dirty="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&amp; Sales Analysis Dashboard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17905" y="1445597"/>
            <a:ext cx="10041395" cy="7416943"/>
            <a:chOff x="0" y="0"/>
            <a:chExt cx="2644647" cy="19534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44647" cy="1953434"/>
            </a:xfrm>
            <a:custGeom>
              <a:avLst/>
              <a:gdLst/>
              <a:ahLst/>
              <a:cxnLst/>
              <a:rect l="l" t="t" r="r" b="b"/>
              <a:pathLst>
                <a:path w="2644647" h="1953434">
                  <a:moveTo>
                    <a:pt x="15420" y="0"/>
                  </a:moveTo>
                  <a:lnTo>
                    <a:pt x="2629227" y="0"/>
                  </a:lnTo>
                  <a:cubicBezTo>
                    <a:pt x="2633317" y="0"/>
                    <a:pt x="2637239" y="1625"/>
                    <a:pt x="2640131" y="4516"/>
                  </a:cubicBezTo>
                  <a:cubicBezTo>
                    <a:pt x="2643023" y="7408"/>
                    <a:pt x="2644647" y="11330"/>
                    <a:pt x="2644647" y="15420"/>
                  </a:cubicBezTo>
                  <a:lnTo>
                    <a:pt x="2644647" y="1938014"/>
                  </a:lnTo>
                  <a:cubicBezTo>
                    <a:pt x="2644647" y="1942103"/>
                    <a:pt x="2643023" y="1946025"/>
                    <a:pt x="2640131" y="1948917"/>
                  </a:cubicBezTo>
                  <a:cubicBezTo>
                    <a:pt x="2637239" y="1951809"/>
                    <a:pt x="2633317" y="1953434"/>
                    <a:pt x="2629227" y="1953434"/>
                  </a:cubicBezTo>
                  <a:lnTo>
                    <a:pt x="15420" y="1953434"/>
                  </a:lnTo>
                  <a:cubicBezTo>
                    <a:pt x="11330" y="1953434"/>
                    <a:pt x="7408" y="1951809"/>
                    <a:pt x="4516" y="1948917"/>
                  </a:cubicBezTo>
                  <a:cubicBezTo>
                    <a:pt x="1625" y="1946025"/>
                    <a:pt x="0" y="1942103"/>
                    <a:pt x="0" y="1938014"/>
                  </a:cubicBezTo>
                  <a:lnTo>
                    <a:pt x="0" y="15420"/>
                  </a:lnTo>
                  <a:cubicBezTo>
                    <a:pt x="0" y="11330"/>
                    <a:pt x="1625" y="7408"/>
                    <a:pt x="4516" y="4516"/>
                  </a:cubicBezTo>
                  <a:cubicBezTo>
                    <a:pt x="7408" y="1625"/>
                    <a:pt x="11330" y="0"/>
                    <a:pt x="1542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44647" cy="19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88979" y="1785502"/>
            <a:ext cx="9499248" cy="6891988"/>
            <a:chOff x="0" y="0"/>
            <a:chExt cx="2501860" cy="18151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859" cy="1815174"/>
            </a:xfrm>
            <a:custGeom>
              <a:avLst/>
              <a:gdLst/>
              <a:ahLst/>
              <a:cxnLst/>
              <a:rect l="l" t="t" r="r" b="b"/>
              <a:pathLst>
                <a:path w="2501859" h="1815174">
                  <a:moveTo>
                    <a:pt x="16300" y="0"/>
                  </a:moveTo>
                  <a:lnTo>
                    <a:pt x="2485560" y="0"/>
                  </a:lnTo>
                  <a:cubicBezTo>
                    <a:pt x="2489883" y="0"/>
                    <a:pt x="2494028" y="1717"/>
                    <a:pt x="2497085" y="4774"/>
                  </a:cubicBezTo>
                  <a:cubicBezTo>
                    <a:pt x="2500142" y="7831"/>
                    <a:pt x="2501859" y="11977"/>
                    <a:pt x="2501859" y="16300"/>
                  </a:cubicBezTo>
                  <a:lnTo>
                    <a:pt x="2501859" y="1798874"/>
                  </a:lnTo>
                  <a:cubicBezTo>
                    <a:pt x="2501859" y="1803197"/>
                    <a:pt x="2500142" y="1807343"/>
                    <a:pt x="2497085" y="1810400"/>
                  </a:cubicBezTo>
                  <a:cubicBezTo>
                    <a:pt x="2494028" y="1813457"/>
                    <a:pt x="2489883" y="1815174"/>
                    <a:pt x="2485560" y="1815174"/>
                  </a:cubicBezTo>
                  <a:lnTo>
                    <a:pt x="16300" y="1815174"/>
                  </a:lnTo>
                  <a:cubicBezTo>
                    <a:pt x="11977" y="1815174"/>
                    <a:pt x="7831" y="1813457"/>
                    <a:pt x="4774" y="1810400"/>
                  </a:cubicBezTo>
                  <a:cubicBezTo>
                    <a:pt x="1717" y="1807343"/>
                    <a:pt x="0" y="1803197"/>
                    <a:pt x="0" y="1798874"/>
                  </a:cubicBezTo>
                  <a:lnTo>
                    <a:pt x="0" y="16300"/>
                  </a:lnTo>
                  <a:cubicBezTo>
                    <a:pt x="0" y="11977"/>
                    <a:pt x="1717" y="7831"/>
                    <a:pt x="4774" y="4774"/>
                  </a:cubicBezTo>
                  <a:cubicBezTo>
                    <a:pt x="7831" y="1717"/>
                    <a:pt x="11977" y="0"/>
                    <a:pt x="163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1860" cy="1853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29642" y="2022405"/>
            <a:ext cx="6319957" cy="2796543"/>
          </a:xfrm>
          <a:custGeom>
            <a:avLst/>
            <a:gdLst/>
            <a:ahLst/>
            <a:cxnLst/>
            <a:rect l="l" t="t" r="r" b="b"/>
            <a:pathLst>
              <a:path w="6319957" h="2796543">
                <a:moveTo>
                  <a:pt x="0" y="0"/>
                </a:moveTo>
                <a:lnTo>
                  <a:pt x="6319957" y="0"/>
                </a:lnTo>
                <a:lnTo>
                  <a:pt x="6319957" y="2796543"/>
                </a:lnTo>
                <a:lnTo>
                  <a:pt x="0" y="279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1293" r="-12376" b="-26321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75146" y="5498145"/>
            <a:ext cx="6287682" cy="3760155"/>
          </a:xfrm>
          <a:custGeom>
            <a:avLst/>
            <a:gdLst/>
            <a:ahLst/>
            <a:cxnLst/>
            <a:rect l="l" t="t" r="r" b="b"/>
            <a:pathLst>
              <a:path w="6287682" h="3760155">
                <a:moveTo>
                  <a:pt x="0" y="0"/>
                </a:moveTo>
                <a:lnTo>
                  <a:pt x="6287682" y="0"/>
                </a:lnTo>
                <a:lnTo>
                  <a:pt x="6287682" y="3760155"/>
                </a:lnTo>
                <a:lnTo>
                  <a:pt x="0" y="37601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9" t="-8705" r="-413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375146" y="309886"/>
            <a:ext cx="5122629" cy="774815"/>
            <a:chOff x="0" y="0"/>
            <a:chExt cx="1349170" cy="2040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49170" cy="204066"/>
            </a:xfrm>
            <a:custGeom>
              <a:avLst/>
              <a:gdLst/>
              <a:ahLst/>
              <a:cxnLst/>
              <a:rect l="l" t="t" r="r" b="b"/>
              <a:pathLst>
                <a:path w="1349170" h="204066">
                  <a:moveTo>
                    <a:pt x="92190" y="0"/>
                  </a:moveTo>
                  <a:lnTo>
                    <a:pt x="1256979" y="0"/>
                  </a:lnTo>
                  <a:cubicBezTo>
                    <a:pt x="1307895" y="0"/>
                    <a:pt x="1349170" y="41275"/>
                    <a:pt x="1349170" y="92190"/>
                  </a:cubicBezTo>
                  <a:lnTo>
                    <a:pt x="1349170" y="111876"/>
                  </a:lnTo>
                  <a:cubicBezTo>
                    <a:pt x="1349170" y="136326"/>
                    <a:pt x="1339457" y="159775"/>
                    <a:pt x="1322168" y="177064"/>
                  </a:cubicBezTo>
                  <a:cubicBezTo>
                    <a:pt x="1304879" y="194354"/>
                    <a:pt x="1281430" y="204066"/>
                    <a:pt x="1256979" y="204066"/>
                  </a:cubicBezTo>
                  <a:lnTo>
                    <a:pt x="92190" y="204066"/>
                  </a:lnTo>
                  <a:cubicBezTo>
                    <a:pt x="41275" y="204066"/>
                    <a:pt x="0" y="162791"/>
                    <a:pt x="0" y="111876"/>
                  </a:cubicBezTo>
                  <a:lnTo>
                    <a:pt x="0" y="92190"/>
                  </a:lnTo>
                  <a:cubicBezTo>
                    <a:pt x="0" y="41275"/>
                    <a:pt x="41275" y="0"/>
                    <a:pt x="92190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349170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29642" y="468694"/>
            <a:ext cx="4813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Sales mode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66212" y="1936680"/>
            <a:ext cx="8431789" cy="682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Offline-Agent </a:t>
            </a: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 the top sales mode with the most customers (14,873) and the highest revenue (₹550.76M).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Online-App and Offline-Direct </a:t>
            </a: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have similar customer numbers (around 4,300) and good revenue (₹160.97M and ₹152.91M).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Online-Website</a:t>
            </a: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has the fewest customers (3,410) and the lowest revenue (₹124.62M).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Offline agents</a:t>
            </a: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currently drive 55.6% of total revenue, and customer acquisition is strongest through them.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However, interesting shifts are seen month-on-month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Online App grew from 4% to 27.1%, now ranking 2nd.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Offline Direct dropped from 30.2% to 6.5%, slipping from 2nd to 4th place.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Online Web moved up from the bottom to 3rd position.</a:t>
            </a:r>
          </a:p>
          <a:p>
            <a:pPr marL="465046" lvl="1" indent="-232523" algn="l">
              <a:lnSpc>
                <a:spcPts val="3230"/>
              </a:lnSpc>
              <a:buFont typeface="Arial"/>
              <a:buChar char="•"/>
            </a:pPr>
            <a:r>
              <a:rPr lang="en-US" sz="2153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shows customers are adopting online channels.</a:t>
            </a:r>
          </a:p>
          <a:p>
            <a:pPr algn="l">
              <a:lnSpc>
                <a:spcPts val="3090"/>
              </a:lnSpc>
            </a:pPr>
            <a:endParaRPr lang="en-US" sz="2153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090"/>
              </a:lnSpc>
            </a:pPr>
            <a:endParaRPr lang="en-US" sz="2153" b="1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529642" y="5107620"/>
            <a:ext cx="3143841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b="1">
                <a:solidFill>
                  <a:srgbClr val="2D37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SALES MODE TREND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230600" y="1473775"/>
            <a:ext cx="997278" cy="100272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255762" y="8082472"/>
            <a:ext cx="872593" cy="8725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17905" y="1445597"/>
            <a:ext cx="10041395" cy="7416943"/>
            <a:chOff x="0" y="0"/>
            <a:chExt cx="2644647" cy="19534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44647" cy="1953434"/>
            </a:xfrm>
            <a:custGeom>
              <a:avLst/>
              <a:gdLst/>
              <a:ahLst/>
              <a:cxnLst/>
              <a:rect l="l" t="t" r="r" b="b"/>
              <a:pathLst>
                <a:path w="2644647" h="1953434">
                  <a:moveTo>
                    <a:pt x="15420" y="0"/>
                  </a:moveTo>
                  <a:lnTo>
                    <a:pt x="2629227" y="0"/>
                  </a:lnTo>
                  <a:cubicBezTo>
                    <a:pt x="2633317" y="0"/>
                    <a:pt x="2637239" y="1625"/>
                    <a:pt x="2640131" y="4516"/>
                  </a:cubicBezTo>
                  <a:cubicBezTo>
                    <a:pt x="2643023" y="7408"/>
                    <a:pt x="2644647" y="11330"/>
                    <a:pt x="2644647" y="15420"/>
                  </a:cubicBezTo>
                  <a:lnTo>
                    <a:pt x="2644647" y="1938014"/>
                  </a:lnTo>
                  <a:cubicBezTo>
                    <a:pt x="2644647" y="1942103"/>
                    <a:pt x="2643023" y="1946025"/>
                    <a:pt x="2640131" y="1948917"/>
                  </a:cubicBezTo>
                  <a:cubicBezTo>
                    <a:pt x="2637239" y="1951809"/>
                    <a:pt x="2633317" y="1953434"/>
                    <a:pt x="2629227" y="1953434"/>
                  </a:cubicBezTo>
                  <a:lnTo>
                    <a:pt x="15420" y="1953434"/>
                  </a:lnTo>
                  <a:cubicBezTo>
                    <a:pt x="11330" y="1953434"/>
                    <a:pt x="7408" y="1951809"/>
                    <a:pt x="4516" y="1948917"/>
                  </a:cubicBezTo>
                  <a:cubicBezTo>
                    <a:pt x="1625" y="1946025"/>
                    <a:pt x="0" y="1942103"/>
                    <a:pt x="0" y="1938014"/>
                  </a:cubicBezTo>
                  <a:lnTo>
                    <a:pt x="0" y="15420"/>
                  </a:lnTo>
                  <a:cubicBezTo>
                    <a:pt x="0" y="11330"/>
                    <a:pt x="1625" y="7408"/>
                    <a:pt x="4516" y="4516"/>
                  </a:cubicBezTo>
                  <a:cubicBezTo>
                    <a:pt x="7408" y="1625"/>
                    <a:pt x="11330" y="0"/>
                    <a:pt x="1542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44647" cy="19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88979" y="1785502"/>
            <a:ext cx="9499248" cy="6891988"/>
            <a:chOff x="0" y="0"/>
            <a:chExt cx="2501860" cy="18151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859" cy="1815174"/>
            </a:xfrm>
            <a:custGeom>
              <a:avLst/>
              <a:gdLst/>
              <a:ahLst/>
              <a:cxnLst/>
              <a:rect l="l" t="t" r="r" b="b"/>
              <a:pathLst>
                <a:path w="2501859" h="1815174">
                  <a:moveTo>
                    <a:pt x="16300" y="0"/>
                  </a:moveTo>
                  <a:lnTo>
                    <a:pt x="2485560" y="0"/>
                  </a:lnTo>
                  <a:cubicBezTo>
                    <a:pt x="2489883" y="0"/>
                    <a:pt x="2494028" y="1717"/>
                    <a:pt x="2497085" y="4774"/>
                  </a:cubicBezTo>
                  <a:cubicBezTo>
                    <a:pt x="2500142" y="7831"/>
                    <a:pt x="2501859" y="11977"/>
                    <a:pt x="2501859" y="16300"/>
                  </a:cubicBezTo>
                  <a:lnTo>
                    <a:pt x="2501859" y="1798874"/>
                  </a:lnTo>
                  <a:cubicBezTo>
                    <a:pt x="2501859" y="1803197"/>
                    <a:pt x="2500142" y="1807343"/>
                    <a:pt x="2497085" y="1810400"/>
                  </a:cubicBezTo>
                  <a:cubicBezTo>
                    <a:pt x="2494028" y="1813457"/>
                    <a:pt x="2489883" y="1815174"/>
                    <a:pt x="2485560" y="1815174"/>
                  </a:cubicBezTo>
                  <a:lnTo>
                    <a:pt x="16300" y="1815174"/>
                  </a:lnTo>
                  <a:cubicBezTo>
                    <a:pt x="11977" y="1815174"/>
                    <a:pt x="7831" y="1813457"/>
                    <a:pt x="4774" y="1810400"/>
                  </a:cubicBezTo>
                  <a:cubicBezTo>
                    <a:pt x="1717" y="1807343"/>
                    <a:pt x="0" y="1803197"/>
                    <a:pt x="0" y="1798874"/>
                  </a:cubicBezTo>
                  <a:lnTo>
                    <a:pt x="0" y="16300"/>
                  </a:lnTo>
                  <a:cubicBezTo>
                    <a:pt x="0" y="11977"/>
                    <a:pt x="1717" y="7831"/>
                    <a:pt x="4774" y="4774"/>
                  </a:cubicBezTo>
                  <a:cubicBezTo>
                    <a:pt x="7831" y="1717"/>
                    <a:pt x="11977" y="0"/>
                    <a:pt x="163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1860" cy="1853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5146" y="309886"/>
            <a:ext cx="5122629" cy="774815"/>
            <a:chOff x="0" y="0"/>
            <a:chExt cx="1349170" cy="2040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9170" cy="204066"/>
            </a:xfrm>
            <a:custGeom>
              <a:avLst/>
              <a:gdLst/>
              <a:ahLst/>
              <a:cxnLst/>
              <a:rect l="l" t="t" r="r" b="b"/>
              <a:pathLst>
                <a:path w="1349170" h="204066">
                  <a:moveTo>
                    <a:pt x="92190" y="0"/>
                  </a:moveTo>
                  <a:lnTo>
                    <a:pt x="1256979" y="0"/>
                  </a:lnTo>
                  <a:cubicBezTo>
                    <a:pt x="1307895" y="0"/>
                    <a:pt x="1349170" y="41275"/>
                    <a:pt x="1349170" y="92190"/>
                  </a:cubicBezTo>
                  <a:lnTo>
                    <a:pt x="1349170" y="111876"/>
                  </a:lnTo>
                  <a:cubicBezTo>
                    <a:pt x="1349170" y="136326"/>
                    <a:pt x="1339457" y="159775"/>
                    <a:pt x="1322168" y="177064"/>
                  </a:cubicBezTo>
                  <a:cubicBezTo>
                    <a:pt x="1304879" y="194354"/>
                    <a:pt x="1281430" y="204066"/>
                    <a:pt x="1256979" y="204066"/>
                  </a:cubicBezTo>
                  <a:lnTo>
                    <a:pt x="92190" y="204066"/>
                  </a:lnTo>
                  <a:cubicBezTo>
                    <a:pt x="41275" y="204066"/>
                    <a:pt x="0" y="162791"/>
                    <a:pt x="0" y="111876"/>
                  </a:cubicBezTo>
                  <a:lnTo>
                    <a:pt x="0" y="92190"/>
                  </a:lnTo>
                  <a:cubicBezTo>
                    <a:pt x="0" y="41275"/>
                    <a:pt x="41275" y="0"/>
                    <a:pt x="92190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349170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73230" y="2072958"/>
            <a:ext cx="8431789" cy="604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endParaRPr/>
          </a:p>
          <a:p>
            <a:pPr marL="496571" lvl="1" indent="-248285" algn="l">
              <a:lnSpc>
                <a:spcPts val="368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31–40 age group has the highest total claim settlement – ₹480.1M.</a:t>
            </a:r>
          </a:p>
          <a:p>
            <a:pPr marL="496571" lvl="1" indent="-248285" algn="l">
              <a:lnSpc>
                <a:spcPts val="368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65+ age group also has high settlement value, even with fewer customers.</a:t>
            </a:r>
          </a:p>
          <a:p>
            <a:pPr marL="496571" lvl="1" indent="-248285" algn="l">
              <a:lnSpc>
                <a:spcPts val="368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Middle age groups (41–65) show steady claim settlements, making them important for the business.</a:t>
            </a:r>
          </a:p>
          <a:p>
            <a:pPr marL="496571" lvl="1" indent="-248285" algn="l">
              <a:lnSpc>
                <a:spcPts val="368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Younger groups (18–30) have lower settlement amounts, likely because of smaller policies or fewer claims.</a:t>
            </a:r>
          </a:p>
          <a:p>
            <a:pPr marL="496571" lvl="1" indent="-248285" algn="l">
              <a:lnSpc>
                <a:spcPts val="368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shows that older and middle-aged customers use their policies more or have higher policy values.</a:t>
            </a:r>
          </a:p>
          <a:p>
            <a:pPr algn="l">
              <a:lnSpc>
                <a:spcPts val="3680"/>
              </a:lnSpc>
            </a:pPr>
            <a:endParaRPr lang="en-US" sz="23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6321437" y="1586109"/>
            <a:ext cx="872593" cy="87259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300637" y="7989948"/>
            <a:ext cx="872593" cy="87259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40061" y="2022405"/>
            <a:ext cx="5487875" cy="6096387"/>
          </a:xfrm>
          <a:custGeom>
            <a:avLst/>
            <a:gdLst/>
            <a:ahLst/>
            <a:cxnLst/>
            <a:rect l="l" t="t" r="r" b="b"/>
            <a:pathLst>
              <a:path w="5487875" h="6096387">
                <a:moveTo>
                  <a:pt x="0" y="0"/>
                </a:moveTo>
                <a:lnTo>
                  <a:pt x="5487875" y="0"/>
                </a:lnTo>
                <a:lnTo>
                  <a:pt x="5487875" y="6096387"/>
                </a:lnTo>
                <a:lnTo>
                  <a:pt x="0" y="6096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529642" y="468694"/>
            <a:ext cx="4813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expected settlement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89867" y="1609508"/>
            <a:ext cx="13684189" cy="7744042"/>
            <a:chOff x="0" y="0"/>
            <a:chExt cx="3604066" cy="20395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4066" cy="2039583"/>
            </a:xfrm>
            <a:custGeom>
              <a:avLst/>
              <a:gdLst/>
              <a:ahLst/>
              <a:cxnLst/>
              <a:rect l="l" t="t" r="r" b="b"/>
              <a:pathLst>
                <a:path w="3604066" h="2039583">
                  <a:moveTo>
                    <a:pt x="11315" y="0"/>
                  </a:moveTo>
                  <a:lnTo>
                    <a:pt x="3592751" y="0"/>
                  </a:lnTo>
                  <a:cubicBezTo>
                    <a:pt x="3599000" y="0"/>
                    <a:pt x="3604066" y="5066"/>
                    <a:pt x="3604066" y="11315"/>
                  </a:cubicBezTo>
                  <a:lnTo>
                    <a:pt x="3604066" y="2028268"/>
                  </a:lnTo>
                  <a:cubicBezTo>
                    <a:pt x="3604066" y="2034517"/>
                    <a:pt x="3599000" y="2039583"/>
                    <a:pt x="3592751" y="2039583"/>
                  </a:cubicBezTo>
                  <a:lnTo>
                    <a:pt x="11315" y="2039583"/>
                  </a:lnTo>
                  <a:cubicBezTo>
                    <a:pt x="5066" y="2039583"/>
                    <a:pt x="0" y="2034517"/>
                    <a:pt x="0" y="2028268"/>
                  </a:cubicBezTo>
                  <a:lnTo>
                    <a:pt x="0" y="11315"/>
                  </a:lnTo>
                  <a:cubicBezTo>
                    <a:pt x="0" y="5066"/>
                    <a:pt x="5066" y="0"/>
                    <a:pt x="11315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04066" cy="20776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61596" y="1914530"/>
            <a:ext cx="13140731" cy="7133998"/>
            <a:chOff x="0" y="0"/>
            <a:chExt cx="3460933" cy="18789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33" cy="1878913"/>
            </a:xfrm>
            <a:custGeom>
              <a:avLst/>
              <a:gdLst/>
              <a:ahLst/>
              <a:cxnLst/>
              <a:rect l="l" t="t" r="r" b="b"/>
              <a:pathLst>
                <a:path w="3460933" h="1878913">
                  <a:moveTo>
                    <a:pt x="11783" y="0"/>
                  </a:moveTo>
                  <a:lnTo>
                    <a:pt x="3449150" y="0"/>
                  </a:lnTo>
                  <a:cubicBezTo>
                    <a:pt x="3455658" y="0"/>
                    <a:pt x="3460933" y="5275"/>
                    <a:pt x="3460933" y="11783"/>
                  </a:cubicBezTo>
                  <a:lnTo>
                    <a:pt x="3460933" y="1867130"/>
                  </a:lnTo>
                  <a:cubicBezTo>
                    <a:pt x="3460933" y="1873638"/>
                    <a:pt x="3455658" y="1878913"/>
                    <a:pt x="3449150" y="1878913"/>
                  </a:cubicBezTo>
                  <a:lnTo>
                    <a:pt x="11783" y="1878913"/>
                  </a:lnTo>
                  <a:cubicBezTo>
                    <a:pt x="5275" y="1878913"/>
                    <a:pt x="0" y="1873638"/>
                    <a:pt x="0" y="1867130"/>
                  </a:cubicBezTo>
                  <a:lnTo>
                    <a:pt x="0" y="11783"/>
                  </a:lnTo>
                  <a:cubicBezTo>
                    <a:pt x="0" y="5275"/>
                    <a:pt x="5275" y="0"/>
                    <a:pt x="117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460933" cy="1917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151567" y="1834978"/>
            <a:ext cx="12173195" cy="6928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3"/>
              </a:lnSpc>
            </a:pPr>
            <a:endParaRPr/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Run focused campaigns in Indore and Chennai to improve customer base and revenue contribution from underperforming cities.</a:t>
            </a:r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Continue market dominance in Delhi and Mumbai with retention and upsell strategies.</a:t>
            </a:r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Launch targeted campaigns for the 18–30 age group to boost engagement and drive early adoption.</a:t>
            </a:r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Refocus on the 51–65 age group, where revenue is steadily declining, to reignite interest with tailored plans.</a:t>
            </a:r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Leverage the growing adoption of online channels by enhancing digital presence through app and website promotions.</a:t>
            </a:r>
          </a:p>
          <a:p>
            <a:pPr marL="536111" lvl="1" indent="-268055" algn="l">
              <a:lnSpc>
                <a:spcPts val="3973"/>
              </a:lnSpc>
              <a:buFont typeface="Arial"/>
              <a:buChar char="•"/>
            </a:pPr>
            <a:r>
              <a:rPr lang="en-US" sz="2483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Promote higher premium plans like ₹76500 and ₹120000 to increase overall revenue and attract high-value customers.</a:t>
            </a:r>
          </a:p>
          <a:p>
            <a:pPr algn="l">
              <a:lnSpc>
                <a:spcPts val="3973"/>
              </a:lnSpc>
            </a:pPr>
            <a:endParaRPr lang="en-US" sz="2483" b="1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589867" y="8500733"/>
            <a:ext cx="1062238" cy="852817"/>
            <a:chOff x="0" y="0"/>
            <a:chExt cx="1012395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12395" cy="812800"/>
            </a:xfrm>
            <a:custGeom>
              <a:avLst/>
              <a:gdLst/>
              <a:ahLst/>
              <a:cxnLst/>
              <a:rect l="l" t="t" r="r" b="b"/>
              <a:pathLst>
                <a:path w="1012395" h="812800">
                  <a:moveTo>
                    <a:pt x="506198" y="0"/>
                  </a:moveTo>
                  <a:cubicBezTo>
                    <a:pt x="226632" y="0"/>
                    <a:pt x="0" y="181951"/>
                    <a:pt x="0" y="406400"/>
                  </a:cubicBezTo>
                  <a:cubicBezTo>
                    <a:pt x="0" y="630849"/>
                    <a:pt x="226632" y="812800"/>
                    <a:pt x="506198" y="812800"/>
                  </a:cubicBezTo>
                  <a:cubicBezTo>
                    <a:pt x="785763" y="812800"/>
                    <a:pt x="1012395" y="630849"/>
                    <a:pt x="1012395" y="406400"/>
                  </a:cubicBezTo>
                  <a:cubicBezTo>
                    <a:pt x="1012395" y="181951"/>
                    <a:pt x="785763" y="0"/>
                    <a:pt x="506198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4912" y="38100"/>
              <a:ext cx="822571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24762" y="1609508"/>
            <a:ext cx="949293" cy="9492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598001" y="74538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869056" y="707968"/>
            <a:ext cx="4369207" cy="774815"/>
            <a:chOff x="0" y="0"/>
            <a:chExt cx="1150738" cy="2040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50738" cy="204066"/>
            </a:xfrm>
            <a:custGeom>
              <a:avLst/>
              <a:gdLst/>
              <a:ahLst/>
              <a:cxnLst/>
              <a:rect l="l" t="t" r="r" b="b"/>
              <a:pathLst>
                <a:path w="1150738" h="204066">
                  <a:moveTo>
                    <a:pt x="102033" y="0"/>
                  </a:moveTo>
                  <a:lnTo>
                    <a:pt x="1048704" y="0"/>
                  </a:lnTo>
                  <a:cubicBezTo>
                    <a:pt x="1075765" y="0"/>
                    <a:pt x="1101718" y="10750"/>
                    <a:pt x="1120853" y="29885"/>
                  </a:cubicBezTo>
                  <a:cubicBezTo>
                    <a:pt x="1139988" y="49020"/>
                    <a:pt x="1150738" y="74972"/>
                    <a:pt x="1150738" y="102033"/>
                  </a:cubicBezTo>
                  <a:lnTo>
                    <a:pt x="1150738" y="102033"/>
                  </a:lnTo>
                  <a:cubicBezTo>
                    <a:pt x="1150738" y="158385"/>
                    <a:pt x="1105056" y="204066"/>
                    <a:pt x="1048704" y="204066"/>
                  </a:cubicBezTo>
                  <a:lnTo>
                    <a:pt x="102033" y="204066"/>
                  </a:lnTo>
                  <a:cubicBezTo>
                    <a:pt x="45682" y="204066"/>
                    <a:pt x="0" y="158385"/>
                    <a:pt x="0" y="102033"/>
                  </a:cubicBezTo>
                  <a:lnTo>
                    <a:pt x="0" y="102033"/>
                  </a:lnTo>
                  <a:cubicBezTo>
                    <a:pt x="0" y="45682"/>
                    <a:pt x="45682" y="0"/>
                    <a:pt x="102033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150738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78045" y="857250"/>
            <a:ext cx="379941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Recommendations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15240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43525" y="3697907"/>
            <a:ext cx="13561197" cy="3642217"/>
            <a:chOff x="0" y="0"/>
            <a:chExt cx="3571673" cy="9592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71673" cy="959267"/>
            </a:xfrm>
            <a:custGeom>
              <a:avLst/>
              <a:gdLst/>
              <a:ahLst/>
              <a:cxnLst/>
              <a:rect l="l" t="t" r="r" b="b"/>
              <a:pathLst>
                <a:path w="3571673" h="959267">
                  <a:moveTo>
                    <a:pt x="22836" y="0"/>
                  </a:moveTo>
                  <a:lnTo>
                    <a:pt x="3548838" y="0"/>
                  </a:lnTo>
                  <a:cubicBezTo>
                    <a:pt x="3554894" y="0"/>
                    <a:pt x="3560702" y="2406"/>
                    <a:pt x="3564985" y="6688"/>
                  </a:cubicBezTo>
                  <a:cubicBezTo>
                    <a:pt x="3569267" y="10971"/>
                    <a:pt x="3571673" y="16779"/>
                    <a:pt x="3571673" y="22836"/>
                  </a:cubicBezTo>
                  <a:lnTo>
                    <a:pt x="3571673" y="936432"/>
                  </a:lnTo>
                  <a:cubicBezTo>
                    <a:pt x="3571673" y="949043"/>
                    <a:pt x="3561450" y="959267"/>
                    <a:pt x="3548838" y="959267"/>
                  </a:cubicBezTo>
                  <a:lnTo>
                    <a:pt x="22836" y="959267"/>
                  </a:lnTo>
                  <a:cubicBezTo>
                    <a:pt x="16779" y="959267"/>
                    <a:pt x="10971" y="956861"/>
                    <a:pt x="6688" y="952579"/>
                  </a:cubicBezTo>
                  <a:cubicBezTo>
                    <a:pt x="2406" y="948296"/>
                    <a:pt x="0" y="942488"/>
                    <a:pt x="0" y="936432"/>
                  </a:cubicBezTo>
                  <a:lnTo>
                    <a:pt x="0" y="22836"/>
                  </a:lnTo>
                  <a:cubicBezTo>
                    <a:pt x="0" y="16779"/>
                    <a:pt x="2406" y="10971"/>
                    <a:pt x="6688" y="6688"/>
                  </a:cubicBezTo>
                  <a:cubicBezTo>
                    <a:pt x="10971" y="2406"/>
                    <a:pt x="16779" y="0"/>
                    <a:pt x="22836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71673" cy="99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65821" y="3985555"/>
            <a:ext cx="12916606" cy="3066921"/>
            <a:chOff x="0" y="0"/>
            <a:chExt cx="3401904" cy="8077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01904" cy="807749"/>
            </a:xfrm>
            <a:custGeom>
              <a:avLst/>
              <a:gdLst/>
              <a:ahLst/>
              <a:cxnLst/>
              <a:rect l="l" t="t" r="r" b="b"/>
              <a:pathLst>
                <a:path w="3401904" h="807749">
                  <a:moveTo>
                    <a:pt x="21578" y="0"/>
                  </a:moveTo>
                  <a:lnTo>
                    <a:pt x="3380327" y="0"/>
                  </a:lnTo>
                  <a:cubicBezTo>
                    <a:pt x="3386050" y="0"/>
                    <a:pt x="3391538" y="2273"/>
                    <a:pt x="3395585" y="6320"/>
                  </a:cubicBezTo>
                  <a:cubicBezTo>
                    <a:pt x="3399631" y="10367"/>
                    <a:pt x="3401904" y="15855"/>
                    <a:pt x="3401904" y="21578"/>
                  </a:cubicBezTo>
                  <a:lnTo>
                    <a:pt x="3401904" y="786171"/>
                  </a:lnTo>
                  <a:cubicBezTo>
                    <a:pt x="3401904" y="791894"/>
                    <a:pt x="3399631" y="797382"/>
                    <a:pt x="3395585" y="801429"/>
                  </a:cubicBezTo>
                  <a:cubicBezTo>
                    <a:pt x="3391538" y="805475"/>
                    <a:pt x="3386050" y="807749"/>
                    <a:pt x="3380327" y="807749"/>
                  </a:cubicBezTo>
                  <a:lnTo>
                    <a:pt x="21578" y="807749"/>
                  </a:lnTo>
                  <a:cubicBezTo>
                    <a:pt x="15855" y="807749"/>
                    <a:pt x="10367" y="805475"/>
                    <a:pt x="6320" y="801429"/>
                  </a:cubicBezTo>
                  <a:cubicBezTo>
                    <a:pt x="2273" y="797382"/>
                    <a:pt x="0" y="791894"/>
                    <a:pt x="0" y="786171"/>
                  </a:cubicBezTo>
                  <a:lnTo>
                    <a:pt x="0" y="21578"/>
                  </a:lnTo>
                  <a:cubicBezTo>
                    <a:pt x="0" y="15855"/>
                    <a:pt x="2273" y="10367"/>
                    <a:pt x="6320" y="6320"/>
                  </a:cubicBezTo>
                  <a:cubicBezTo>
                    <a:pt x="10367" y="2273"/>
                    <a:pt x="15855" y="0"/>
                    <a:pt x="21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401904" cy="912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39"/>
                </a:lnSpc>
              </a:pPr>
              <a:r>
                <a:rPr lang="en-US" sz="5599">
                  <a:solidFill>
                    <a:srgbClr val="00273D"/>
                  </a:solidFill>
                  <a:latin typeface="Archive"/>
                  <a:ea typeface="Archive"/>
                  <a:cs typeface="Archive"/>
                  <a:sym typeface="Archive"/>
                </a:rPr>
                <a:t>thank you for watching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15089" y="1247289"/>
            <a:ext cx="2219251" cy="53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125" spc="1275">
                <a:solidFill>
                  <a:srgbClr val="132532"/>
                </a:solidFill>
                <a:latin typeface="Archive"/>
                <a:ea typeface="Archive"/>
                <a:cs typeface="Archive"/>
                <a:sym typeface="Archive"/>
              </a:rPr>
              <a:t>ABOUT</a:t>
            </a:r>
          </a:p>
        </p:txBody>
      </p:sp>
      <p:sp>
        <p:nvSpPr>
          <p:cNvPr id="3" name="Freeform 3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674856" y="5554519"/>
            <a:ext cx="2107995" cy="427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New Delhi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05863" y="7317745"/>
            <a:ext cx="142461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Indore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37032" y="3710945"/>
            <a:ext cx="151770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Mumbai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89844" y="4725844"/>
            <a:ext cx="213922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Hyderabad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92579" y="6559550"/>
            <a:ext cx="151770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Chennai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70949" y="2434728"/>
            <a:ext cx="3776275" cy="1044103"/>
            <a:chOff x="0" y="0"/>
            <a:chExt cx="994575" cy="2749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4575" cy="274990"/>
            </a:xfrm>
            <a:custGeom>
              <a:avLst/>
              <a:gdLst/>
              <a:ahLst/>
              <a:cxnLst/>
              <a:rect l="l" t="t" r="r" b="b"/>
              <a:pathLst>
                <a:path w="994575" h="274990">
                  <a:moveTo>
                    <a:pt x="125059" y="0"/>
                  </a:moveTo>
                  <a:lnTo>
                    <a:pt x="869516" y="0"/>
                  </a:lnTo>
                  <a:cubicBezTo>
                    <a:pt x="938584" y="0"/>
                    <a:pt x="994575" y="55991"/>
                    <a:pt x="994575" y="125059"/>
                  </a:cubicBezTo>
                  <a:lnTo>
                    <a:pt x="994575" y="149931"/>
                  </a:lnTo>
                  <a:cubicBezTo>
                    <a:pt x="994575" y="218999"/>
                    <a:pt x="938584" y="274990"/>
                    <a:pt x="869516" y="274990"/>
                  </a:cubicBezTo>
                  <a:lnTo>
                    <a:pt x="125059" y="274990"/>
                  </a:lnTo>
                  <a:cubicBezTo>
                    <a:pt x="55991" y="274990"/>
                    <a:pt x="0" y="218999"/>
                    <a:pt x="0" y="149931"/>
                  </a:cubicBezTo>
                  <a:lnTo>
                    <a:pt x="0" y="125059"/>
                  </a:lnTo>
                  <a:cubicBezTo>
                    <a:pt x="0" y="55991"/>
                    <a:pt x="55991" y="0"/>
                    <a:pt x="125059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994575" cy="341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11482" y="2731355"/>
            <a:ext cx="261323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99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LOCATIONS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252049" y="2454491"/>
            <a:ext cx="4048686" cy="1004578"/>
            <a:chOff x="0" y="0"/>
            <a:chExt cx="1066321" cy="2645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66321" cy="264580"/>
            </a:xfrm>
            <a:custGeom>
              <a:avLst/>
              <a:gdLst/>
              <a:ahLst/>
              <a:cxnLst/>
              <a:rect l="l" t="t" r="r" b="b"/>
              <a:pathLst>
                <a:path w="1066321" h="264580">
                  <a:moveTo>
                    <a:pt x="114732" y="0"/>
                  </a:moveTo>
                  <a:lnTo>
                    <a:pt x="951588" y="0"/>
                  </a:lnTo>
                  <a:cubicBezTo>
                    <a:pt x="982017" y="0"/>
                    <a:pt x="1011200" y="12088"/>
                    <a:pt x="1032716" y="33604"/>
                  </a:cubicBezTo>
                  <a:cubicBezTo>
                    <a:pt x="1054233" y="55121"/>
                    <a:pt x="1066321" y="84303"/>
                    <a:pt x="1066321" y="114732"/>
                  </a:cubicBezTo>
                  <a:lnTo>
                    <a:pt x="1066321" y="149848"/>
                  </a:lnTo>
                  <a:cubicBezTo>
                    <a:pt x="1066321" y="180277"/>
                    <a:pt x="1054233" y="209459"/>
                    <a:pt x="1032716" y="230976"/>
                  </a:cubicBezTo>
                  <a:cubicBezTo>
                    <a:pt x="1011200" y="252492"/>
                    <a:pt x="982017" y="264580"/>
                    <a:pt x="951588" y="264580"/>
                  </a:cubicBezTo>
                  <a:lnTo>
                    <a:pt x="114732" y="264580"/>
                  </a:lnTo>
                  <a:cubicBezTo>
                    <a:pt x="84303" y="264580"/>
                    <a:pt x="55121" y="252492"/>
                    <a:pt x="33604" y="230976"/>
                  </a:cubicBezTo>
                  <a:cubicBezTo>
                    <a:pt x="12088" y="209459"/>
                    <a:pt x="0" y="180277"/>
                    <a:pt x="0" y="149848"/>
                  </a:cubicBezTo>
                  <a:lnTo>
                    <a:pt x="0" y="114732"/>
                  </a:lnTo>
                  <a:cubicBezTo>
                    <a:pt x="0" y="84303"/>
                    <a:pt x="12088" y="55121"/>
                    <a:pt x="33604" y="33604"/>
                  </a:cubicBezTo>
                  <a:cubicBezTo>
                    <a:pt x="55121" y="12088"/>
                    <a:pt x="84303" y="0"/>
                    <a:pt x="114732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066321" cy="331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429929" y="2731355"/>
            <a:ext cx="269950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99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PRODUCTS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35025" y="942975"/>
            <a:ext cx="6762539" cy="90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SHIELD INSURANCE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989595" y="2454491"/>
            <a:ext cx="3653683" cy="1004578"/>
            <a:chOff x="0" y="0"/>
            <a:chExt cx="962287" cy="2645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2287" cy="264580"/>
            </a:xfrm>
            <a:custGeom>
              <a:avLst/>
              <a:gdLst/>
              <a:ahLst/>
              <a:cxnLst/>
              <a:rect l="l" t="t" r="r" b="b"/>
              <a:pathLst>
                <a:path w="962287" h="264580">
                  <a:moveTo>
                    <a:pt x="127136" y="0"/>
                  </a:moveTo>
                  <a:lnTo>
                    <a:pt x="835151" y="0"/>
                  </a:lnTo>
                  <a:cubicBezTo>
                    <a:pt x="905366" y="0"/>
                    <a:pt x="962287" y="56921"/>
                    <a:pt x="962287" y="127136"/>
                  </a:cubicBezTo>
                  <a:lnTo>
                    <a:pt x="962287" y="137444"/>
                  </a:lnTo>
                  <a:cubicBezTo>
                    <a:pt x="962287" y="207659"/>
                    <a:pt x="905366" y="264580"/>
                    <a:pt x="835151" y="264580"/>
                  </a:cubicBezTo>
                  <a:lnTo>
                    <a:pt x="127136" y="264580"/>
                  </a:lnTo>
                  <a:cubicBezTo>
                    <a:pt x="93418" y="264580"/>
                    <a:pt x="61080" y="251186"/>
                    <a:pt x="37237" y="227343"/>
                  </a:cubicBezTo>
                  <a:cubicBezTo>
                    <a:pt x="13395" y="203500"/>
                    <a:pt x="0" y="171163"/>
                    <a:pt x="0" y="137444"/>
                  </a:cubicBezTo>
                  <a:lnTo>
                    <a:pt x="0" y="127136"/>
                  </a:lnTo>
                  <a:cubicBezTo>
                    <a:pt x="0" y="56921"/>
                    <a:pt x="56921" y="0"/>
                    <a:pt x="127136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962287" cy="331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977501" y="2731355"/>
            <a:ext cx="2665776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99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AGE GROUP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632659" y="2454491"/>
            <a:ext cx="4048686" cy="1004578"/>
            <a:chOff x="0" y="0"/>
            <a:chExt cx="1066321" cy="26458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6321" cy="264580"/>
            </a:xfrm>
            <a:custGeom>
              <a:avLst/>
              <a:gdLst/>
              <a:ahLst/>
              <a:cxnLst/>
              <a:rect l="l" t="t" r="r" b="b"/>
              <a:pathLst>
                <a:path w="1066321" h="264580">
                  <a:moveTo>
                    <a:pt x="114732" y="0"/>
                  </a:moveTo>
                  <a:lnTo>
                    <a:pt x="951588" y="0"/>
                  </a:lnTo>
                  <a:cubicBezTo>
                    <a:pt x="982017" y="0"/>
                    <a:pt x="1011200" y="12088"/>
                    <a:pt x="1032716" y="33604"/>
                  </a:cubicBezTo>
                  <a:cubicBezTo>
                    <a:pt x="1054233" y="55121"/>
                    <a:pt x="1066321" y="84303"/>
                    <a:pt x="1066321" y="114732"/>
                  </a:cubicBezTo>
                  <a:lnTo>
                    <a:pt x="1066321" y="149848"/>
                  </a:lnTo>
                  <a:cubicBezTo>
                    <a:pt x="1066321" y="180277"/>
                    <a:pt x="1054233" y="209459"/>
                    <a:pt x="1032716" y="230976"/>
                  </a:cubicBezTo>
                  <a:cubicBezTo>
                    <a:pt x="1011200" y="252492"/>
                    <a:pt x="982017" y="264580"/>
                    <a:pt x="951588" y="264580"/>
                  </a:cubicBezTo>
                  <a:lnTo>
                    <a:pt x="114732" y="264580"/>
                  </a:lnTo>
                  <a:cubicBezTo>
                    <a:pt x="84303" y="264580"/>
                    <a:pt x="55121" y="252492"/>
                    <a:pt x="33604" y="230976"/>
                  </a:cubicBezTo>
                  <a:cubicBezTo>
                    <a:pt x="12088" y="209459"/>
                    <a:pt x="0" y="180277"/>
                    <a:pt x="0" y="149848"/>
                  </a:cubicBezTo>
                  <a:lnTo>
                    <a:pt x="0" y="114732"/>
                  </a:lnTo>
                  <a:cubicBezTo>
                    <a:pt x="0" y="84303"/>
                    <a:pt x="12088" y="55121"/>
                    <a:pt x="33604" y="33604"/>
                  </a:cubicBezTo>
                  <a:cubicBezTo>
                    <a:pt x="55121" y="12088"/>
                    <a:pt x="84303" y="0"/>
                    <a:pt x="114732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066321" cy="331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736675" y="2740292"/>
            <a:ext cx="2921778" cy="39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5"/>
              </a:lnSpc>
            </a:pPr>
            <a:r>
              <a:rPr lang="en-US" sz="2253" spc="45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SALES MODE</a:t>
            </a:r>
          </a:p>
        </p:txBody>
      </p:sp>
      <p:sp>
        <p:nvSpPr>
          <p:cNvPr id="26" name="Freeform 26"/>
          <p:cNvSpPr/>
          <p:nvPr/>
        </p:nvSpPr>
        <p:spPr>
          <a:xfrm>
            <a:off x="16871622" y="1028700"/>
            <a:ext cx="177459" cy="308624"/>
          </a:xfrm>
          <a:custGeom>
            <a:avLst/>
            <a:gdLst/>
            <a:ahLst/>
            <a:cxnLst/>
            <a:rect l="l" t="t" r="r" b="b"/>
            <a:pathLst>
              <a:path w="177459" h="308624">
                <a:moveTo>
                  <a:pt x="0" y="0"/>
                </a:moveTo>
                <a:lnTo>
                  <a:pt x="177459" y="0"/>
                </a:lnTo>
                <a:lnTo>
                  <a:pt x="177459" y="308624"/>
                </a:lnTo>
                <a:lnTo>
                  <a:pt x="0" y="308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27" name="Group 27"/>
          <p:cNvGrpSpPr/>
          <p:nvPr/>
        </p:nvGrpSpPr>
        <p:grpSpPr>
          <a:xfrm>
            <a:off x="5267105" y="2499193"/>
            <a:ext cx="915174" cy="91517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697676" y="2499193"/>
            <a:ext cx="915174" cy="915174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989595" y="2499193"/>
            <a:ext cx="915174" cy="91517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69775" y="2499193"/>
            <a:ext cx="915174" cy="915174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6661404" y="1472368"/>
            <a:ext cx="597896" cy="20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5"/>
              </a:lnSpc>
              <a:spcBef>
                <a:spcPct val="0"/>
              </a:spcBef>
            </a:pPr>
            <a:r>
              <a:rPr lang="en-US" sz="1146" b="1">
                <a:solidFill>
                  <a:srgbClr val="242424"/>
                </a:solidFill>
                <a:latin typeface="Poppins Bold"/>
                <a:ea typeface="Poppins Bold"/>
                <a:cs typeface="Poppins Bold"/>
                <a:sym typeface="Poppins Bold"/>
              </a:rPr>
              <a:t>FAUGET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029839" y="6697775"/>
            <a:ext cx="2752291" cy="42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Offline Agents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063794" y="5845267"/>
            <a:ext cx="255478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Offline Direct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738571" y="3902218"/>
            <a:ext cx="234282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Online App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044744" y="4908477"/>
            <a:ext cx="195074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Online Web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316203" y="3468617"/>
            <a:ext cx="17966" cy="43418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45" name="AutoShape 45"/>
          <p:cNvSpPr/>
          <p:nvPr/>
        </p:nvSpPr>
        <p:spPr>
          <a:xfrm>
            <a:off x="10186428" y="3471019"/>
            <a:ext cx="61737" cy="342172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46" name="AutoShape 46"/>
          <p:cNvSpPr/>
          <p:nvPr/>
        </p:nvSpPr>
        <p:spPr>
          <a:xfrm flipV="1">
            <a:off x="10186428" y="6090734"/>
            <a:ext cx="788214" cy="52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47" name="AutoShape 47"/>
          <p:cNvSpPr/>
          <p:nvPr/>
        </p:nvSpPr>
        <p:spPr>
          <a:xfrm flipV="1">
            <a:off x="10242989" y="6892746"/>
            <a:ext cx="628984" cy="189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48" name="AutoShape 48"/>
          <p:cNvSpPr/>
          <p:nvPr/>
        </p:nvSpPr>
        <p:spPr>
          <a:xfrm flipV="1">
            <a:off x="10155264" y="4123695"/>
            <a:ext cx="5814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49" name="AutoShape 49"/>
          <p:cNvSpPr/>
          <p:nvPr/>
        </p:nvSpPr>
        <p:spPr>
          <a:xfrm>
            <a:off x="1327362" y="3936370"/>
            <a:ext cx="113565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0" name="AutoShape 50"/>
          <p:cNvSpPr/>
          <p:nvPr/>
        </p:nvSpPr>
        <p:spPr>
          <a:xfrm>
            <a:off x="1309917" y="5800095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1" name="AutoShape 51"/>
          <p:cNvSpPr/>
          <p:nvPr/>
        </p:nvSpPr>
        <p:spPr>
          <a:xfrm>
            <a:off x="1372268" y="4987295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2" name="AutoShape 52"/>
          <p:cNvSpPr/>
          <p:nvPr/>
        </p:nvSpPr>
        <p:spPr>
          <a:xfrm>
            <a:off x="1327362" y="6762120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3" name="AutoShape 53"/>
          <p:cNvSpPr/>
          <p:nvPr/>
        </p:nvSpPr>
        <p:spPr>
          <a:xfrm>
            <a:off x="14494392" y="3471018"/>
            <a:ext cx="82729" cy="41807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4" name="AutoShape 54"/>
          <p:cNvSpPr/>
          <p:nvPr/>
        </p:nvSpPr>
        <p:spPr>
          <a:xfrm>
            <a:off x="14554200" y="4026651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5" name="AutoShape 55"/>
          <p:cNvSpPr/>
          <p:nvPr/>
        </p:nvSpPr>
        <p:spPr>
          <a:xfrm>
            <a:off x="14554200" y="4772479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6" name="AutoShape 56"/>
          <p:cNvSpPr/>
          <p:nvPr/>
        </p:nvSpPr>
        <p:spPr>
          <a:xfrm>
            <a:off x="14597759" y="6302874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7" name="AutoShape 57"/>
          <p:cNvSpPr/>
          <p:nvPr/>
        </p:nvSpPr>
        <p:spPr>
          <a:xfrm>
            <a:off x="14597759" y="5547068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58" name="TextBox 58"/>
          <p:cNvSpPr txBox="1"/>
          <p:nvPr/>
        </p:nvSpPr>
        <p:spPr>
          <a:xfrm>
            <a:off x="15624816" y="3820688"/>
            <a:ext cx="14439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18-24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5624816" y="4561374"/>
            <a:ext cx="14439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25-30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5624816" y="5302061"/>
            <a:ext cx="14439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31-40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624816" y="6042747"/>
            <a:ext cx="14439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41-50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24816" y="6783434"/>
            <a:ext cx="14439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51-65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5468600" y="7429500"/>
            <a:ext cx="1518862" cy="42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65+</a:t>
            </a:r>
          </a:p>
        </p:txBody>
      </p:sp>
      <p:sp>
        <p:nvSpPr>
          <p:cNvPr id="64" name="AutoShape 64"/>
          <p:cNvSpPr/>
          <p:nvPr/>
        </p:nvSpPr>
        <p:spPr>
          <a:xfrm>
            <a:off x="14577121" y="6991190"/>
            <a:ext cx="1139130" cy="192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65" name="TextBox 65"/>
          <p:cNvSpPr txBox="1"/>
          <p:nvPr/>
        </p:nvSpPr>
        <p:spPr>
          <a:xfrm>
            <a:off x="6628699" y="3471018"/>
            <a:ext cx="2107995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POL4321HEL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6628699" y="4171538"/>
            <a:ext cx="2148111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POL4331HEL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6628699" y="4772479"/>
            <a:ext cx="2010767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POL3309HEL 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628699" y="5412563"/>
            <a:ext cx="187702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POL5319HEL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628699" y="8593143"/>
            <a:ext cx="201146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POL6303HEL 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6628699" y="7972900"/>
            <a:ext cx="202059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POL6093HEL 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628699" y="7332816"/>
            <a:ext cx="1974949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POL9221HEL 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6628699" y="6692732"/>
            <a:ext cx="1906885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POL1048HEL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6628699" y="6052647"/>
            <a:ext cx="193258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03C39"/>
                </a:solidFill>
                <a:latin typeface="Archive"/>
                <a:ea typeface="Archive"/>
                <a:cs typeface="Archive"/>
                <a:sym typeface="Archive"/>
              </a:rPr>
              <a:t>POL2005HEL</a:t>
            </a:r>
          </a:p>
        </p:txBody>
      </p:sp>
      <p:sp>
        <p:nvSpPr>
          <p:cNvPr id="74" name="AutoShape 74"/>
          <p:cNvSpPr/>
          <p:nvPr/>
        </p:nvSpPr>
        <p:spPr>
          <a:xfrm>
            <a:off x="5620426" y="3446565"/>
            <a:ext cx="57010" cy="543073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5" name="AutoShape 75"/>
          <p:cNvSpPr/>
          <p:nvPr/>
        </p:nvSpPr>
        <p:spPr>
          <a:xfrm flipV="1">
            <a:off x="5679970" y="3733390"/>
            <a:ext cx="791935" cy="156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6" name="AutoShape 76"/>
          <p:cNvSpPr/>
          <p:nvPr/>
        </p:nvSpPr>
        <p:spPr>
          <a:xfrm>
            <a:off x="5670425" y="4357820"/>
            <a:ext cx="792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7" name="AutoShape 77"/>
          <p:cNvSpPr/>
          <p:nvPr/>
        </p:nvSpPr>
        <p:spPr>
          <a:xfrm flipV="1">
            <a:off x="5670425" y="4987291"/>
            <a:ext cx="791935" cy="156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8" name="AutoShape 78"/>
          <p:cNvSpPr/>
          <p:nvPr/>
        </p:nvSpPr>
        <p:spPr>
          <a:xfrm>
            <a:off x="5679594" y="5611721"/>
            <a:ext cx="792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9" name="AutoShape 79"/>
          <p:cNvSpPr/>
          <p:nvPr/>
        </p:nvSpPr>
        <p:spPr>
          <a:xfrm flipV="1">
            <a:off x="5654635" y="6287219"/>
            <a:ext cx="791935" cy="156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0" name="AutoShape 80"/>
          <p:cNvSpPr/>
          <p:nvPr/>
        </p:nvSpPr>
        <p:spPr>
          <a:xfrm>
            <a:off x="5654635" y="6911648"/>
            <a:ext cx="792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1" name="AutoShape 81"/>
          <p:cNvSpPr/>
          <p:nvPr/>
        </p:nvSpPr>
        <p:spPr>
          <a:xfrm flipV="1">
            <a:off x="5655012" y="7577287"/>
            <a:ext cx="791935" cy="1565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2" name="AutoShape 82"/>
          <p:cNvSpPr/>
          <p:nvPr/>
        </p:nvSpPr>
        <p:spPr>
          <a:xfrm>
            <a:off x="5715000" y="8179275"/>
            <a:ext cx="792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3" name="AutoShape 83"/>
          <p:cNvSpPr/>
          <p:nvPr/>
        </p:nvSpPr>
        <p:spPr>
          <a:xfrm>
            <a:off x="3415089" y="1806078"/>
            <a:ext cx="88691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84" name="Group 84"/>
          <p:cNvGrpSpPr/>
          <p:nvPr/>
        </p:nvGrpSpPr>
        <p:grpSpPr>
          <a:xfrm>
            <a:off x="3103480" y="9054470"/>
            <a:ext cx="784143" cy="784143"/>
            <a:chOff x="0" y="0"/>
            <a:chExt cx="812800" cy="81280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186806" y="0"/>
            <a:ext cx="784143" cy="784143"/>
            <a:chOff x="0" y="0"/>
            <a:chExt cx="812800" cy="812800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sp>
        <p:nvSpPr>
          <p:cNvPr id="91" name="AutoShape 52">
            <a:extLst>
              <a:ext uri="{FF2B5EF4-FFF2-40B4-BE49-F238E27FC236}">
                <a16:creationId xmlns:a16="http://schemas.microsoft.com/office/drawing/2014/main" id="{8BD2C332-8A99-4B88-061E-F18FF35D44D2}"/>
              </a:ext>
            </a:extLst>
          </p:cNvPr>
          <p:cNvSpPr/>
          <p:nvPr/>
        </p:nvSpPr>
        <p:spPr>
          <a:xfrm>
            <a:off x="1309916" y="7611356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2" name="AutoShape 82">
            <a:extLst>
              <a:ext uri="{FF2B5EF4-FFF2-40B4-BE49-F238E27FC236}">
                <a16:creationId xmlns:a16="http://schemas.microsoft.com/office/drawing/2014/main" id="{DB8BE23A-A346-9A41-DF8D-18C14D3BE14E}"/>
              </a:ext>
            </a:extLst>
          </p:cNvPr>
          <p:cNvSpPr/>
          <p:nvPr/>
        </p:nvSpPr>
        <p:spPr>
          <a:xfrm>
            <a:off x="5722034" y="8787293"/>
            <a:ext cx="792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3" name="AutoShape 47">
            <a:extLst>
              <a:ext uri="{FF2B5EF4-FFF2-40B4-BE49-F238E27FC236}">
                <a16:creationId xmlns:a16="http://schemas.microsoft.com/office/drawing/2014/main" id="{F09B35B1-411E-DBB0-45E8-DB38ACCE6A90}"/>
              </a:ext>
            </a:extLst>
          </p:cNvPr>
          <p:cNvSpPr/>
          <p:nvPr/>
        </p:nvSpPr>
        <p:spPr>
          <a:xfrm flipV="1">
            <a:off x="10191416" y="5078862"/>
            <a:ext cx="628984" cy="189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4" name="AutoShape 54">
            <a:extLst>
              <a:ext uri="{FF2B5EF4-FFF2-40B4-BE49-F238E27FC236}">
                <a16:creationId xmlns:a16="http://schemas.microsoft.com/office/drawing/2014/main" id="{52965369-B2E0-591C-BCE4-40A9C0AFC62D}"/>
              </a:ext>
            </a:extLst>
          </p:cNvPr>
          <p:cNvSpPr/>
          <p:nvPr/>
        </p:nvSpPr>
        <p:spPr>
          <a:xfrm>
            <a:off x="14597759" y="7689012"/>
            <a:ext cx="109074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10791" y="413960"/>
            <a:ext cx="6762539" cy="90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SHIELD INSURANCE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77327" y="509210"/>
            <a:ext cx="13052391" cy="9025562"/>
            <a:chOff x="0" y="0"/>
            <a:chExt cx="17403187" cy="12034082"/>
          </a:xfrm>
        </p:grpSpPr>
        <p:grpSp>
          <p:nvGrpSpPr>
            <p:cNvPr id="5" name="Group 5"/>
            <p:cNvGrpSpPr/>
            <p:nvPr/>
          </p:nvGrpSpPr>
          <p:grpSpPr>
            <a:xfrm>
              <a:off x="2990749" y="1655105"/>
              <a:ext cx="14412438" cy="10378978"/>
              <a:chOff x="0" y="0"/>
              <a:chExt cx="2846901" cy="205016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46901" cy="2050168"/>
              </a:xfrm>
              <a:custGeom>
                <a:avLst/>
                <a:gdLst/>
                <a:ahLst/>
                <a:cxnLst/>
                <a:rect l="l" t="t" r="r" b="b"/>
                <a:pathLst>
                  <a:path w="2846901" h="2050168">
                    <a:moveTo>
                      <a:pt x="14325" y="0"/>
                    </a:moveTo>
                    <a:lnTo>
                      <a:pt x="2832577" y="0"/>
                    </a:lnTo>
                    <a:cubicBezTo>
                      <a:pt x="2836376" y="0"/>
                      <a:pt x="2840019" y="1509"/>
                      <a:pt x="2842706" y="4196"/>
                    </a:cubicBezTo>
                    <a:cubicBezTo>
                      <a:pt x="2845392" y="6882"/>
                      <a:pt x="2846901" y="10525"/>
                      <a:pt x="2846901" y="14325"/>
                    </a:cubicBezTo>
                    <a:lnTo>
                      <a:pt x="2846901" y="2035844"/>
                    </a:lnTo>
                    <a:cubicBezTo>
                      <a:pt x="2846901" y="2039643"/>
                      <a:pt x="2845392" y="2043287"/>
                      <a:pt x="2842706" y="2045973"/>
                    </a:cubicBezTo>
                    <a:cubicBezTo>
                      <a:pt x="2840019" y="2048659"/>
                      <a:pt x="2836376" y="2050168"/>
                      <a:pt x="2832577" y="2050168"/>
                    </a:cubicBezTo>
                    <a:lnTo>
                      <a:pt x="14325" y="2050168"/>
                    </a:lnTo>
                    <a:cubicBezTo>
                      <a:pt x="10525" y="2050168"/>
                      <a:pt x="6882" y="2048659"/>
                      <a:pt x="4196" y="2045973"/>
                    </a:cubicBezTo>
                    <a:cubicBezTo>
                      <a:pt x="1509" y="2043287"/>
                      <a:pt x="0" y="2039643"/>
                      <a:pt x="0" y="2035844"/>
                    </a:cubicBezTo>
                    <a:lnTo>
                      <a:pt x="0" y="14325"/>
                    </a:lnTo>
                    <a:cubicBezTo>
                      <a:pt x="0" y="10525"/>
                      <a:pt x="1509" y="6882"/>
                      <a:pt x="4196" y="4196"/>
                    </a:cubicBezTo>
                    <a:cubicBezTo>
                      <a:pt x="6882" y="1509"/>
                      <a:pt x="10525" y="0"/>
                      <a:pt x="14325" y="0"/>
                    </a:cubicBezTo>
                    <a:close/>
                  </a:path>
                </a:pathLst>
              </a:custGeom>
              <a:solidFill>
                <a:srgbClr val="FBD90E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846901" cy="20882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332650" y="2119247"/>
              <a:ext cx="13634294" cy="9644377"/>
              <a:chOff x="0" y="0"/>
              <a:chExt cx="2693194" cy="190506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93194" cy="1905062"/>
              </a:xfrm>
              <a:custGeom>
                <a:avLst/>
                <a:gdLst/>
                <a:ahLst/>
                <a:cxnLst/>
                <a:rect l="l" t="t" r="r" b="b"/>
                <a:pathLst>
                  <a:path w="2693194" h="1905062">
                    <a:moveTo>
                      <a:pt x="15142" y="0"/>
                    </a:moveTo>
                    <a:lnTo>
                      <a:pt x="2678052" y="0"/>
                    </a:lnTo>
                    <a:cubicBezTo>
                      <a:pt x="2682068" y="0"/>
                      <a:pt x="2685919" y="1595"/>
                      <a:pt x="2688759" y="4435"/>
                    </a:cubicBezTo>
                    <a:cubicBezTo>
                      <a:pt x="2691598" y="7275"/>
                      <a:pt x="2693194" y="11126"/>
                      <a:pt x="2693194" y="15142"/>
                    </a:cubicBezTo>
                    <a:lnTo>
                      <a:pt x="2693194" y="1889920"/>
                    </a:lnTo>
                    <a:cubicBezTo>
                      <a:pt x="2693194" y="1898283"/>
                      <a:pt x="2686415" y="1905062"/>
                      <a:pt x="2678052" y="1905062"/>
                    </a:cubicBezTo>
                    <a:lnTo>
                      <a:pt x="15142" y="1905062"/>
                    </a:lnTo>
                    <a:cubicBezTo>
                      <a:pt x="11126" y="1905062"/>
                      <a:pt x="7275" y="1903467"/>
                      <a:pt x="4435" y="1900627"/>
                    </a:cubicBezTo>
                    <a:cubicBezTo>
                      <a:pt x="1595" y="1897787"/>
                      <a:pt x="0" y="1893936"/>
                      <a:pt x="0" y="1889920"/>
                    </a:cubicBezTo>
                    <a:lnTo>
                      <a:pt x="0" y="15142"/>
                    </a:lnTo>
                    <a:cubicBezTo>
                      <a:pt x="0" y="11126"/>
                      <a:pt x="1595" y="7275"/>
                      <a:pt x="4435" y="4435"/>
                    </a:cubicBezTo>
                    <a:cubicBezTo>
                      <a:pt x="7275" y="1595"/>
                      <a:pt x="11126" y="0"/>
                      <a:pt x="1514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693194" cy="19431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43319" cy="3658587"/>
              <a:chOff x="0" y="0"/>
              <a:chExt cx="1582235" cy="15888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582235" cy="1588866"/>
              </a:xfrm>
              <a:custGeom>
                <a:avLst/>
                <a:gdLst/>
                <a:ahLst/>
                <a:cxnLst/>
                <a:rect l="l" t="t" r="r" b="b"/>
                <a:pathLst>
                  <a:path w="1582235" h="1588866">
                    <a:moveTo>
                      <a:pt x="791117" y="0"/>
                    </a:moveTo>
                    <a:cubicBezTo>
                      <a:pt x="354195" y="0"/>
                      <a:pt x="0" y="355680"/>
                      <a:pt x="0" y="794433"/>
                    </a:cubicBezTo>
                    <a:cubicBezTo>
                      <a:pt x="0" y="1233186"/>
                      <a:pt x="354195" y="1588866"/>
                      <a:pt x="791117" y="1588866"/>
                    </a:cubicBezTo>
                    <a:cubicBezTo>
                      <a:pt x="1228040" y="1588866"/>
                      <a:pt x="1582235" y="1233186"/>
                      <a:pt x="1582235" y="794433"/>
                    </a:cubicBezTo>
                    <a:cubicBezTo>
                      <a:pt x="1582235" y="355680"/>
                      <a:pt x="1228040" y="0"/>
                      <a:pt x="791117" y="0"/>
                    </a:cubicBezTo>
                    <a:close/>
                  </a:path>
                </a:pathLst>
              </a:custGeom>
              <a:solidFill>
                <a:srgbClr val="FBD90E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148335" y="101331"/>
                <a:ext cx="1285566" cy="13385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10669" y="297664"/>
              <a:ext cx="3021981" cy="3063258"/>
              <a:chOff x="0" y="0"/>
              <a:chExt cx="1567456" cy="158886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67456" cy="1588866"/>
              </a:xfrm>
              <a:custGeom>
                <a:avLst/>
                <a:gdLst/>
                <a:ahLst/>
                <a:cxnLst/>
                <a:rect l="l" t="t" r="r" b="b"/>
                <a:pathLst>
                  <a:path w="1567456" h="1588866">
                    <a:moveTo>
                      <a:pt x="783728" y="0"/>
                    </a:moveTo>
                    <a:cubicBezTo>
                      <a:pt x="350887" y="0"/>
                      <a:pt x="0" y="355680"/>
                      <a:pt x="0" y="794433"/>
                    </a:cubicBezTo>
                    <a:cubicBezTo>
                      <a:pt x="0" y="1233186"/>
                      <a:pt x="350887" y="1588866"/>
                      <a:pt x="783728" y="1588866"/>
                    </a:cubicBezTo>
                    <a:cubicBezTo>
                      <a:pt x="1216569" y="1588866"/>
                      <a:pt x="1567456" y="1233186"/>
                      <a:pt x="1567456" y="794433"/>
                    </a:cubicBezTo>
                    <a:cubicBezTo>
                      <a:pt x="1567456" y="355680"/>
                      <a:pt x="1216569" y="0"/>
                      <a:pt x="78372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46949" y="101331"/>
                <a:ext cx="1273558" cy="13385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484311" y="1442972"/>
              <a:ext cx="315900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0167A"/>
                  </a:solidFill>
                  <a:latin typeface="Archive"/>
                  <a:ea typeface="Archive"/>
                  <a:cs typeface="Archive"/>
                  <a:sym typeface="Archive"/>
                </a:rPr>
                <a:t>Objective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050561" y="1652013"/>
              <a:ext cx="12292814" cy="9879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2"/>
                </a:lnSpc>
              </a:pPr>
              <a:endParaRPr/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The analysis focuses on: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Total customers and  over all revenue Analysis.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Daily revenue growth and daily customer growth rate.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Month-over-month comparison of revenue and customer growth.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Monthly trends in revenue and customer acquisition.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 i="1">
                  <a:solidFill>
                    <a:srgbClr val="000000"/>
                  </a:solidFill>
                  <a:latin typeface="Poppins Medium Italics"/>
                  <a:ea typeface="Poppins Medium Italics"/>
                  <a:cs typeface="Poppins Medium Italics"/>
                  <a:sym typeface="Poppins Medium Italics"/>
                </a:rPr>
                <a:t>City-wise performance: 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and customer distribution across 5 cities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 i="1">
                  <a:solidFill>
                    <a:srgbClr val="000000"/>
                  </a:solidFill>
                  <a:latin typeface="Poppins Medium Italics"/>
                  <a:ea typeface="Poppins Medium Italics"/>
                  <a:cs typeface="Poppins Medium Italics"/>
                  <a:sym typeface="Poppins Medium Italics"/>
                </a:rPr>
                <a:t>Age group analysis: 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customer behavior and contribution by age segments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Product preference trends across different age groups</a:t>
              </a:r>
            </a:p>
            <a:p>
              <a:pPr marL="502720" lvl="1" indent="-251360" algn="l">
                <a:lnSpc>
                  <a:spcPts val="3492"/>
                </a:lnSpc>
                <a:buFont typeface="Arial"/>
                <a:buChar char="•"/>
              </a:pPr>
              <a:r>
                <a:rPr lang="en-US" sz="2328" b="1" i="1">
                  <a:solidFill>
                    <a:srgbClr val="000000"/>
                  </a:solidFill>
                  <a:latin typeface="Poppins Medium Italics"/>
                  <a:ea typeface="Poppins Medium Italics"/>
                  <a:cs typeface="Poppins Medium Italics"/>
                  <a:sym typeface="Poppins Medium Italics"/>
                </a:rPr>
                <a:t>Sales mode performance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offline agents, direct, online app, and web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Comparison of revenue vs customer acquisition across sales channels</a:t>
              </a:r>
            </a:p>
            <a:p>
              <a:pPr marL="1005441" lvl="2" indent="-335147" algn="l">
                <a:lnSpc>
                  <a:spcPts val="3492"/>
                </a:lnSpc>
                <a:buFont typeface="Arial"/>
                <a:buChar char="⚬"/>
              </a:pPr>
              <a:r>
                <a:rPr lang="en-US" sz="2328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Overall revenue and customer split (%) by sales mode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508636" y="8750629"/>
            <a:ext cx="784143" cy="78414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445575" y="1680711"/>
            <a:ext cx="784143" cy="78414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5195" y="862267"/>
            <a:ext cx="3776275" cy="825028"/>
            <a:chOff x="0" y="0"/>
            <a:chExt cx="994575" cy="2172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4575" cy="217291"/>
            </a:xfrm>
            <a:custGeom>
              <a:avLst/>
              <a:gdLst/>
              <a:ahLst/>
              <a:cxnLst/>
              <a:rect l="l" t="t" r="r" b="b"/>
              <a:pathLst>
                <a:path w="994575" h="217291">
                  <a:moveTo>
                    <a:pt x="108646" y="0"/>
                  </a:moveTo>
                  <a:lnTo>
                    <a:pt x="885929" y="0"/>
                  </a:lnTo>
                  <a:cubicBezTo>
                    <a:pt x="914744" y="0"/>
                    <a:pt x="942378" y="11447"/>
                    <a:pt x="962753" y="31822"/>
                  </a:cubicBezTo>
                  <a:cubicBezTo>
                    <a:pt x="983128" y="52197"/>
                    <a:pt x="994575" y="79831"/>
                    <a:pt x="994575" y="108646"/>
                  </a:cubicBezTo>
                  <a:lnTo>
                    <a:pt x="994575" y="108646"/>
                  </a:lnTo>
                  <a:cubicBezTo>
                    <a:pt x="994575" y="137460"/>
                    <a:pt x="983128" y="165095"/>
                    <a:pt x="962753" y="185470"/>
                  </a:cubicBezTo>
                  <a:cubicBezTo>
                    <a:pt x="942378" y="205845"/>
                    <a:pt x="914744" y="217291"/>
                    <a:pt x="885929" y="217291"/>
                  </a:cubicBezTo>
                  <a:lnTo>
                    <a:pt x="108646" y="217291"/>
                  </a:lnTo>
                  <a:cubicBezTo>
                    <a:pt x="79831" y="217291"/>
                    <a:pt x="52197" y="205845"/>
                    <a:pt x="31822" y="185470"/>
                  </a:cubicBezTo>
                  <a:cubicBezTo>
                    <a:pt x="11447" y="165095"/>
                    <a:pt x="0" y="137460"/>
                    <a:pt x="0" y="108646"/>
                  </a:cubicBezTo>
                  <a:lnTo>
                    <a:pt x="0" y="108646"/>
                  </a:lnTo>
                  <a:cubicBezTo>
                    <a:pt x="0" y="79831"/>
                    <a:pt x="11447" y="52197"/>
                    <a:pt x="31822" y="31822"/>
                  </a:cubicBezTo>
                  <a:cubicBezTo>
                    <a:pt x="52197" y="11447"/>
                    <a:pt x="79831" y="0"/>
                    <a:pt x="108646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94575" cy="283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26485" y="1019175"/>
            <a:ext cx="335498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Key Metrics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96473" y="2066072"/>
            <a:ext cx="13579497" cy="1415998"/>
            <a:chOff x="0" y="0"/>
            <a:chExt cx="3576493" cy="3729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76493" cy="372938"/>
            </a:xfrm>
            <a:custGeom>
              <a:avLst/>
              <a:gdLst/>
              <a:ahLst/>
              <a:cxnLst/>
              <a:rect l="l" t="t" r="r" b="b"/>
              <a:pathLst>
                <a:path w="3576493" h="372938">
                  <a:moveTo>
                    <a:pt x="9692" y="0"/>
                  </a:moveTo>
                  <a:lnTo>
                    <a:pt x="3566801" y="0"/>
                  </a:lnTo>
                  <a:cubicBezTo>
                    <a:pt x="3572154" y="0"/>
                    <a:pt x="3576493" y="4339"/>
                    <a:pt x="3576493" y="9692"/>
                  </a:cubicBezTo>
                  <a:lnTo>
                    <a:pt x="3576493" y="363246"/>
                  </a:lnTo>
                  <a:cubicBezTo>
                    <a:pt x="3576493" y="368598"/>
                    <a:pt x="3572154" y="372938"/>
                    <a:pt x="3566801" y="372938"/>
                  </a:cubicBezTo>
                  <a:lnTo>
                    <a:pt x="9692" y="372938"/>
                  </a:lnTo>
                  <a:cubicBezTo>
                    <a:pt x="4339" y="372938"/>
                    <a:pt x="0" y="368598"/>
                    <a:pt x="0" y="363246"/>
                  </a:cubicBezTo>
                  <a:lnTo>
                    <a:pt x="0" y="9692"/>
                  </a:lnTo>
                  <a:cubicBezTo>
                    <a:pt x="0" y="4339"/>
                    <a:pt x="4339" y="0"/>
                    <a:pt x="9692" y="0"/>
                  </a:cubicBezTo>
                  <a:close/>
                </a:path>
              </a:pathLst>
            </a:custGeom>
            <a:solidFill>
              <a:srgbClr val="FBD90E">
                <a:alpha val="46667"/>
              </a:srgbClr>
            </a:solidFill>
            <a:ln w="19050" cap="sq">
              <a:solidFill>
                <a:srgbClr val="FBD90E">
                  <a:alpha val="46667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576493" cy="411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87752" y="2984500"/>
            <a:ext cx="2784674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spc="24">
                <a:solidFill>
                  <a:srgbClr val="000000">
                    <a:alpha val="74902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total Revenue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81916" y="2943542"/>
            <a:ext cx="1924472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112D4E"/>
                </a:solidFill>
                <a:latin typeface="Archivo Black"/>
                <a:ea typeface="Archivo Black"/>
                <a:cs typeface="Archivo Black"/>
                <a:sym typeface="Archivo Black"/>
              </a:rPr>
              <a:t>₹989.3 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21448" y="2343749"/>
            <a:ext cx="1445408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00273D"/>
                </a:solidFill>
                <a:latin typeface="Archivo Black"/>
                <a:ea typeface="Archivo Black"/>
                <a:cs typeface="Archivo Black"/>
                <a:sym typeface="Archivo Black"/>
              </a:rPr>
              <a:t>26841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8215" y="2362799"/>
            <a:ext cx="4312616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49"/>
              </a:lnSpc>
            </a:pPr>
            <a:r>
              <a:rPr lang="en-US" sz="2499" spc="24">
                <a:solidFill>
                  <a:srgbClr val="000000">
                    <a:alpha val="74902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Daily customer growth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13256" y="2343749"/>
            <a:ext cx="1595062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112D4E"/>
                </a:solidFill>
                <a:latin typeface="Archivo Black"/>
                <a:ea typeface="Archivo Black"/>
                <a:cs typeface="Archivo Black"/>
                <a:sym typeface="Archivo Black"/>
              </a:rPr>
              <a:t>148.29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11985" y="2984500"/>
            <a:ext cx="4227404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spc="24">
                <a:solidFill>
                  <a:srgbClr val="000000">
                    <a:alpha val="74902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Daily revenue growth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39389" y="2921635"/>
            <a:ext cx="1386087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112D4E"/>
                </a:solidFill>
                <a:latin typeface="Archivo Black"/>
                <a:ea typeface="Archivo Black"/>
                <a:cs typeface="Archivo Black"/>
                <a:sym typeface="Archivo Black"/>
              </a:rPr>
              <a:t>5.47 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87752" y="2362799"/>
            <a:ext cx="3085280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spc="24">
                <a:solidFill>
                  <a:srgbClr val="000000">
                    <a:alpha val="74902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Total Customers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605195" y="904738"/>
            <a:ext cx="782557" cy="78255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26485" y="3629025"/>
            <a:ext cx="13549485" cy="5955835"/>
            <a:chOff x="0" y="0"/>
            <a:chExt cx="4442333" cy="19526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442333" cy="1952679"/>
            </a:xfrm>
            <a:custGeom>
              <a:avLst/>
              <a:gdLst/>
              <a:ahLst/>
              <a:cxnLst/>
              <a:rect l="l" t="t" r="r" b="b"/>
              <a:pathLst>
                <a:path w="4442333" h="1952679">
                  <a:moveTo>
                    <a:pt x="11428" y="0"/>
                  </a:moveTo>
                  <a:lnTo>
                    <a:pt x="4430905" y="0"/>
                  </a:lnTo>
                  <a:cubicBezTo>
                    <a:pt x="4437216" y="0"/>
                    <a:pt x="4442333" y="5116"/>
                    <a:pt x="4442333" y="11428"/>
                  </a:cubicBezTo>
                  <a:lnTo>
                    <a:pt x="4442333" y="1941252"/>
                  </a:lnTo>
                  <a:cubicBezTo>
                    <a:pt x="4442333" y="1947563"/>
                    <a:pt x="4437216" y="1952679"/>
                    <a:pt x="4430905" y="1952679"/>
                  </a:cubicBezTo>
                  <a:lnTo>
                    <a:pt x="11428" y="1952679"/>
                  </a:lnTo>
                  <a:cubicBezTo>
                    <a:pt x="5116" y="1952679"/>
                    <a:pt x="0" y="1947563"/>
                    <a:pt x="0" y="1941252"/>
                  </a:cubicBezTo>
                  <a:lnTo>
                    <a:pt x="0" y="11428"/>
                  </a:lnTo>
                  <a:cubicBezTo>
                    <a:pt x="0" y="5116"/>
                    <a:pt x="5116" y="0"/>
                    <a:pt x="11428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4442333" cy="2000304"/>
            </a:xfrm>
            <a:prstGeom prst="rect">
              <a:avLst/>
            </a:prstGeom>
          </p:spPr>
          <p:txBody>
            <a:bodyPr lIns="40808" tIns="40808" rIns="40808" bIns="40808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87752" y="3807686"/>
            <a:ext cx="12938495" cy="5450614"/>
            <a:chOff x="0" y="0"/>
            <a:chExt cx="4242014" cy="17870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242014" cy="1787038"/>
            </a:xfrm>
            <a:custGeom>
              <a:avLst/>
              <a:gdLst/>
              <a:ahLst/>
              <a:cxnLst/>
              <a:rect l="l" t="t" r="r" b="b"/>
              <a:pathLst>
                <a:path w="4242014" h="1787038">
                  <a:moveTo>
                    <a:pt x="11967" y="0"/>
                  </a:moveTo>
                  <a:lnTo>
                    <a:pt x="4230047" y="0"/>
                  </a:lnTo>
                  <a:cubicBezTo>
                    <a:pt x="4236656" y="0"/>
                    <a:pt x="4242014" y="5358"/>
                    <a:pt x="4242014" y="11967"/>
                  </a:cubicBezTo>
                  <a:lnTo>
                    <a:pt x="4242014" y="1775071"/>
                  </a:lnTo>
                  <a:cubicBezTo>
                    <a:pt x="4242014" y="1781680"/>
                    <a:pt x="4236656" y="1787038"/>
                    <a:pt x="4230047" y="1787038"/>
                  </a:cubicBezTo>
                  <a:lnTo>
                    <a:pt x="11967" y="1787038"/>
                  </a:lnTo>
                  <a:cubicBezTo>
                    <a:pt x="8793" y="1787038"/>
                    <a:pt x="5749" y="1785777"/>
                    <a:pt x="3505" y="1783533"/>
                  </a:cubicBezTo>
                  <a:cubicBezTo>
                    <a:pt x="1261" y="1781288"/>
                    <a:pt x="0" y="1778245"/>
                    <a:pt x="0" y="1775071"/>
                  </a:cubicBezTo>
                  <a:lnTo>
                    <a:pt x="0" y="11967"/>
                  </a:lnTo>
                  <a:cubicBezTo>
                    <a:pt x="0" y="5358"/>
                    <a:pt x="5358" y="0"/>
                    <a:pt x="1196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4242014" cy="1834663"/>
            </a:xfrm>
            <a:prstGeom prst="rect">
              <a:avLst/>
            </a:prstGeom>
          </p:spPr>
          <p:txBody>
            <a:bodyPr lIns="40808" tIns="40808" rIns="40808" bIns="40808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997242" y="3610183"/>
            <a:ext cx="11607971" cy="33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2719529" y="3852789"/>
            <a:ext cx="1201732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March 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recorded the highest revenue of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₹263.84 Million,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contributing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26.6%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the overall revenue.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719529" y="5100564"/>
            <a:ext cx="11969073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₹5000 premium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policy emerged as the most sold premium policy across the dataset.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19529" y="6503914"/>
            <a:ext cx="11969073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Delhi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led in both revenue generation and customer acquisition,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closely followed by Mumbai.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636141" y="7907264"/>
            <a:ext cx="11969073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31–40 </a:t>
            </a:r>
            <a:r>
              <a:rPr lang="en-US" sz="24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 group contributed the highest number of customers and revenue contribution  making it the most engaged segment.</a:t>
            </a:r>
          </a:p>
        </p:txBody>
      </p:sp>
      <p:sp>
        <p:nvSpPr>
          <p:cNvPr id="34" name="Freeform 34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35"/>
          <p:cNvSpPr txBox="1"/>
          <p:nvPr/>
        </p:nvSpPr>
        <p:spPr>
          <a:xfrm>
            <a:off x="6111607" y="162470"/>
            <a:ext cx="6762539" cy="90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SHIELD INSURANCE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2026485" y="8786739"/>
            <a:ext cx="784143" cy="78414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4688601" y="3667333"/>
            <a:ext cx="784143" cy="78414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418871"/>
            <a:ext cx="7018279" cy="3784353"/>
          </a:xfrm>
          <a:custGeom>
            <a:avLst/>
            <a:gdLst/>
            <a:ahLst/>
            <a:cxnLst/>
            <a:rect l="l" t="t" r="r" b="b"/>
            <a:pathLst>
              <a:path w="7018279" h="3784353">
                <a:moveTo>
                  <a:pt x="0" y="0"/>
                </a:moveTo>
                <a:lnTo>
                  <a:pt x="7018279" y="0"/>
                </a:lnTo>
                <a:lnTo>
                  <a:pt x="7018279" y="3784353"/>
                </a:lnTo>
                <a:lnTo>
                  <a:pt x="0" y="3784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97" b="-36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82211" y="5631849"/>
            <a:ext cx="7264768" cy="3753888"/>
          </a:xfrm>
          <a:custGeom>
            <a:avLst/>
            <a:gdLst/>
            <a:ahLst/>
            <a:cxnLst/>
            <a:rect l="l" t="t" r="r" b="b"/>
            <a:pathLst>
              <a:path w="7264768" h="3753888">
                <a:moveTo>
                  <a:pt x="0" y="0"/>
                </a:moveTo>
                <a:lnTo>
                  <a:pt x="7264768" y="0"/>
                </a:lnTo>
                <a:lnTo>
                  <a:pt x="7264768" y="3753889"/>
                </a:lnTo>
                <a:lnTo>
                  <a:pt x="0" y="375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034" b="-603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289500" y="215432"/>
            <a:ext cx="5122629" cy="774815"/>
            <a:chOff x="0" y="0"/>
            <a:chExt cx="1349170" cy="2040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9170" cy="204066"/>
            </a:xfrm>
            <a:custGeom>
              <a:avLst/>
              <a:gdLst/>
              <a:ahLst/>
              <a:cxnLst/>
              <a:rect l="l" t="t" r="r" b="b"/>
              <a:pathLst>
                <a:path w="1349170" h="204066">
                  <a:moveTo>
                    <a:pt x="92190" y="0"/>
                  </a:moveTo>
                  <a:lnTo>
                    <a:pt x="1256979" y="0"/>
                  </a:lnTo>
                  <a:cubicBezTo>
                    <a:pt x="1307895" y="0"/>
                    <a:pt x="1349170" y="41275"/>
                    <a:pt x="1349170" y="92190"/>
                  </a:cubicBezTo>
                  <a:lnTo>
                    <a:pt x="1349170" y="111876"/>
                  </a:lnTo>
                  <a:cubicBezTo>
                    <a:pt x="1349170" y="136326"/>
                    <a:pt x="1339457" y="159775"/>
                    <a:pt x="1322168" y="177064"/>
                  </a:cubicBezTo>
                  <a:cubicBezTo>
                    <a:pt x="1304879" y="194354"/>
                    <a:pt x="1281430" y="204066"/>
                    <a:pt x="1256979" y="204066"/>
                  </a:cubicBezTo>
                  <a:lnTo>
                    <a:pt x="92190" y="204066"/>
                  </a:lnTo>
                  <a:cubicBezTo>
                    <a:pt x="41275" y="204066"/>
                    <a:pt x="0" y="162791"/>
                    <a:pt x="0" y="111876"/>
                  </a:cubicBezTo>
                  <a:lnTo>
                    <a:pt x="0" y="92190"/>
                  </a:lnTo>
                  <a:cubicBezTo>
                    <a:pt x="0" y="41275"/>
                    <a:pt x="41275" y="0"/>
                    <a:pt x="92190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349170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931852" y="1333146"/>
            <a:ext cx="7666149" cy="2737146"/>
          </a:xfrm>
          <a:custGeom>
            <a:avLst/>
            <a:gdLst/>
            <a:ahLst/>
            <a:cxnLst/>
            <a:rect l="l" t="t" r="r" b="b"/>
            <a:pathLst>
              <a:path w="7666149" h="2737146">
                <a:moveTo>
                  <a:pt x="0" y="0"/>
                </a:moveTo>
                <a:lnTo>
                  <a:pt x="7666149" y="0"/>
                </a:lnTo>
                <a:lnTo>
                  <a:pt x="7666149" y="2737147"/>
                </a:lnTo>
                <a:lnTo>
                  <a:pt x="0" y="2737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937" b="-22129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535634" y="1728102"/>
            <a:ext cx="2573871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403C39">
                    <a:alpha val="56863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customer trend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5634" y="5977972"/>
            <a:ext cx="3094185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403C39">
                    <a:alpha val="51765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Revenue trend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9500" y="399696"/>
            <a:ext cx="512262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Trend Chart Analysis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805478" y="4937044"/>
            <a:ext cx="8877053" cy="4448694"/>
            <a:chOff x="0" y="0"/>
            <a:chExt cx="3585798" cy="17970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5799" cy="1797006"/>
            </a:xfrm>
            <a:custGeom>
              <a:avLst/>
              <a:gdLst/>
              <a:ahLst/>
              <a:cxnLst/>
              <a:rect l="l" t="t" r="r" b="b"/>
              <a:pathLst>
                <a:path w="3585799" h="1797006">
                  <a:moveTo>
                    <a:pt x="17443" y="0"/>
                  </a:moveTo>
                  <a:lnTo>
                    <a:pt x="3568356" y="0"/>
                  </a:lnTo>
                  <a:cubicBezTo>
                    <a:pt x="3577989" y="0"/>
                    <a:pt x="3585799" y="7809"/>
                    <a:pt x="3585799" y="17443"/>
                  </a:cubicBezTo>
                  <a:lnTo>
                    <a:pt x="3585799" y="1779564"/>
                  </a:lnTo>
                  <a:cubicBezTo>
                    <a:pt x="3585799" y="1789197"/>
                    <a:pt x="3577989" y="1797006"/>
                    <a:pt x="3568356" y="1797006"/>
                  </a:cubicBezTo>
                  <a:lnTo>
                    <a:pt x="17443" y="1797006"/>
                  </a:lnTo>
                  <a:cubicBezTo>
                    <a:pt x="7809" y="1797006"/>
                    <a:pt x="0" y="1789197"/>
                    <a:pt x="0" y="1779564"/>
                  </a:cubicBezTo>
                  <a:lnTo>
                    <a:pt x="0" y="17443"/>
                  </a:lnTo>
                  <a:cubicBezTo>
                    <a:pt x="0" y="7809"/>
                    <a:pt x="7809" y="0"/>
                    <a:pt x="17443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585798" cy="183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016065" y="5135987"/>
            <a:ext cx="8397771" cy="4133825"/>
            <a:chOff x="0" y="0"/>
            <a:chExt cx="3392197" cy="16698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392197" cy="1669818"/>
            </a:xfrm>
            <a:custGeom>
              <a:avLst/>
              <a:gdLst/>
              <a:ahLst/>
              <a:cxnLst/>
              <a:rect l="l" t="t" r="r" b="b"/>
              <a:pathLst>
                <a:path w="3392197" h="1669818">
                  <a:moveTo>
                    <a:pt x="18438" y="0"/>
                  </a:moveTo>
                  <a:lnTo>
                    <a:pt x="3373759" y="0"/>
                  </a:lnTo>
                  <a:cubicBezTo>
                    <a:pt x="3378649" y="0"/>
                    <a:pt x="3383339" y="1943"/>
                    <a:pt x="3386796" y="5400"/>
                  </a:cubicBezTo>
                  <a:cubicBezTo>
                    <a:pt x="3390254" y="8858"/>
                    <a:pt x="3392197" y="13548"/>
                    <a:pt x="3392197" y="18438"/>
                  </a:cubicBezTo>
                  <a:lnTo>
                    <a:pt x="3392197" y="1651380"/>
                  </a:lnTo>
                  <a:cubicBezTo>
                    <a:pt x="3392197" y="1656270"/>
                    <a:pt x="3390254" y="1660960"/>
                    <a:pt x="3386796" y="1664418"/>
                  </a:cubicBezTo>
                  <a:cubicBezTo>
                    <a:pt x="3383339" y="1667876"/>
                    <a:pt x="3378649" y="1669818"/>
                    <a:pt x="3373759" y="1669818"/>
                  </a:cubicBezTo>
                  <a:lnTo>
                    <a:pt x="18438" y="1669818"/>
                  </a:lnTo>
                  <a:cubicBezTo>
                    <a:pt x="13548" y="1669818"/>
                    <a:pt x="8858" y="1667876"/>
                    <a:pt x="5400" y="1664418"/>
                  </a:cubicBezTo>
                  <a:cubicBezTo>
                    <a:pt x="1943" y="1660960"/>
                    <a:pt x="0" y="1656270"/>
                    <a:pt x="0" y="1651380"/>
                  </a:cubicBezTo>
                  <a:lnTo>
                    <a:pt x="0" y="18438"/>
                  </a:lnTo>
                  <a:cubicBezTo>
                    <a:pt x="0" y="13548"/>
                    <a:pt x="1943" y="8858"/>
                    <a:pt x="5400" y="5400"/>
                  </a:cubicBezTo>
                  <a:cubicBezTo>
                    <a:pt x="8858" y="1943"/>
                    <a:pt x="13548" y="0"/>
                    <a:pt x="1843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392197" cy="170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16065" y="5179366"/>
            <a:ext cx="8115300" cy="399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March marked the peak for both revenue and customer count across all months.</a:t>
            </a:r>
          </a:p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February to March saw the highest growth: Revenue up by 84.97%, Customer base up by 82.27%.</a:t>
            </a:r>
          </a:p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November recorded the lowest performance in both metrics.</a:t>
            </a:r>
          </a:p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Between November and December, revenue increased by 18.7% despite only 6.15% customer growth, indicating higher value per customer.</a:t>
            </a:r>
          </a:p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minor decline occurred from January to February, showing a temporary slowdown.</a:t>
            </a:r>
          </a:p>
          <a:p>
            <a:pPr marL="413814" lvl="1" indent="-206907" algn="l">
              <a:lnSpc>
                <a:spcPts val="2683"/>
              </a:lnSpc>
              <a:buFont typeface="Arial"/>
              <a:buChar char="•"/>
            </a:pPr>
            <a:r>
              <a:rPr lang="en-US" sz="191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 March to April, there was a significant drop of 41.7% in revenue, with a corresponding decrease in customer count.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931852" y="4157226"/>
            <a:ext cx="2514629" cy="687881"/>
            <a:chOff x="0" y="0"/>
            <a:chExt cx="662289" cy="18117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2289" cy="181170"/>
            </a:xfrm>
            <a:custGeom>
              <a:avLst/>
              <a:gdLst/>
              <a:ahLst/>
              <a:cxnLst/>
              <a:rect l="l" t="t" r="r" b="b"/>
              <a:pathLst>
                <a:path w="662289" h="181170">
                  <a:moveTo>
                    <a:pt x="90585" y="0"/>
                  </a:moveTo>
                  <a:lnTo>
                    <a:pt x="571704" y="0"/>
                  </a:lnTo>
                  <a:cubicBezTo>
                    <a:pt x="595729" y="0"/>
                    <a:pt x="618769" y="9544"/>
                    <a:pt x="635757" y="26532"/>
                  </a:cubicBezTo>
                  <a:cubicBezTo>
                    <a:pt x="652745" y="43520"/>
                    <a:pt x="662289" y="66561"/>
                    <a:pt x="662289" y="90585"/>
                  </a:cubicBezTo>
                  <a:lnTo>
                    <a:pt x="662289" y="90585"/>
                  </a:lnTo>
                  <a:cubicBezTo>
                    <a:pt x="662289" y="114610"/>
                    <a:pt x="652745" y="137651"/>
                    <a:pt x="635757" y="154639"/>
                  </a:cubicBezTo>
                  <a:cubicBezTo>
                    <a:pt x="618769" y="171627"/>
                    <a:pt x="595729" y="181170"/>
                    <a:pt x="571704" y="181170"/>
                  </a:cubicBezTo>
                  <a:lnTo>
                    <a:pt x="90585" y="181170"/>
                  </a:lnTo>
                  <a:cubicBezTo>
                    <a:pt x="66561" y="181170"/>
                    <a:pt x="43520" y="171627"/>
                    <a:pt x="26532" y="154639"/>
                  </a:cubicBezTo>
                  <a:cubicBezTo>
                    <a:pt x="9544" y="137651"/>
                    <a:pt x="0" y="114610"/>
                    <a:pt x="0" y="90585"/>
                  </a:cubicBezTo>
                  <a:lnTo>
                    <a:pt x="0" y="90585"/>
                  </a:lnTo>
                  <a:cubicBezTo>
                    <a:pt x="0" y="66561"/>
                    <a:pt x="9544" y="43520"/>
                    <a:pt x="26532" y="26532"/>
                  </a:cubicBezTo>
                  <a:cubicBezTo>
                    <a:pt x="43520" y="9544"/>
                    <a:pt x="66561" y="0"/>
                    <a:pt x="90585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62289" cy="247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8931852" y="4324954"/>
            <a:ext cx="219587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Key points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75441" y="990246"/>
            <a:ext cx="1141539" cy="353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dirty="0">
                <a:solidFill>
                  <a:schemeClr val="tx1">
                    <a:alpha val="56863"/>
                  </a:schemeClr>
                </a:solidFill>
                <a:latin typeface="Archive"/>
                <a:ea typeface="Archive"/>
                <a:cs typeface="Archive"/>
                <a:sym typeface="Archive"/>
              </a:rPr>
              <a:t>Mom</a:t>
            </a:r>
            <a:r>
              <a:rPr lang="en-US" sz="2300" dirty="0">
                <a:solidFill>
                  <a:srgbClr val="403C39">
                    <a:alpha val="56863"/>
                  </a:srgbClr>
                </a:solidFill>
                <a:latin typeface="Archive"/>
                <a:ea typeface="Archive"/>
                <a:cs typeface="Archive"/>
                <a:sym typeface="Archive"/>
              </a:rPr>
              <a:t> </a:t>
            </a:r>
          </a:p>
        </p:txBody>
      </p:sp>
      <p:sp>
        <p:nvSpPr>
          <p:cNvPr id="26" name="Freeform 26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TextBox 27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7131365" y="4937044"/>
            <a:ext cx="682019" cy="68201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590843" y="8837798"/>
            <a:ext cx="682019" cy="68201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20750" y="1844056"/>
            <a:ext cx="10041395" cy="7416943"/>
            <a:chOff x="0" y="0"/>
            <a:chExt cx="2644647" cy="19534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44647" cy="1953434"/>
            </a:xfrm>
            <a:custGeom>
              <a:avLst/>
              <a:gdLst/>
              <a:ahLst/>
              <a:cxnLst/>
              <a:rect l="l" t="t" r="r" b="b"/>
              <a:pathLst>
                <a:path w="2644647" h="1953434">
                  <a:moveTo>
                    <a:pt x="15420" y="0"/>
                  </a:moveTo>
                  <a:lnTo>
                    <a:pt x="2629227" y="0"/>
                  </a:lnTo>
                  <a:cubicBezTo>
                    <a:pt x="2633317" y="0"/>
                    <a:pt x="2637239" y="1625"/>
                    <a:pt x="2640131" y="4516"/>
                  </a:cubicBezTo>
                  <a:cubicBezTo>
                    <a:pt x="2643023" y="7408"/>
                    <a:pt x="2644647" y="11330"/>
                    <a:pt x="2644647" y="15420"/>
                  </a:cubicBezTo>
                  <a:lnTo>
                    <a:pt x="2644647" y="1938014"/>
                  </a:lnTo>
                  <a:cubicBezTo>
                    <a:pt x="2644647" y="1942103"/>
                    <a:pt x="2643023" y="1946025"/>
                    <a:pt x="2640131" y="1948917"/>
                  </a:cubicBezTo>
                  <a:cubicBezTo>
                    <a:pt x="2637239" y="1951809"/>
                    <a:pt x="2633317" y="1953434"/>
                    <a:pt x="2629227" y="1953434"/>
                  </a:cubicBezTo>
                  <a:lnTo>
                    <a:pt x="15420" y="1953434"/>
                  </a:lnTo>
                  <a:cubicBezTo>
                    <a:pt x="11330" y="1953434"/>
                    <a:pt x="7408" y="1951809"/>
                    <a:pt x="4516" y="1948917"/>
                  </a:cubicBezTo>
                  <a:cubicBezTo>
                    <a:pt x="1625" y="1946025"/>
                    <a:pt x="0" y="1942103"/>
                    <a:pt x="0" y="1938014"/>
                  </a:cubicBezTo>
                  <a:lnTo>
                    <a:pt x="0" y="15420"/>
                  </a:lnTo>
                  <a:cubicBezTo>
                    <a:pt x="0" y="11330"/>
                    <a:pt x="1625" y="7408"/>
                    <a:pt x="4516" y="4516"/>
                  </a:cubicBezTo>
                  <a:cubicBezTo>
                    <a:pt x="7408" y="1625"/>
                    <a:pt x="11330" y="0"/>
                    <a:pt x="1542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44647" cy="19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58958" y="2175738"/>
            <a:ext cx="9499248" cy="6891988"/>
            <a:chOff x="0" y="0"/>
            <a:chExt cx="2501860" cy="18151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859" cy="1815174"/>
            </a:xfrm>
            <a:custGeom>
              <a:avLst/>
              <a:gdLst/>
              <a:ahLst/>
              <a:cxnLst/>
              <a:rect l="l" t="t" r="r" b="b"/>
              <a:pathLst>
                <a:path w="2501859" h="1815174">
                  <a:moveTo>
                    <a:pt x="16300" y="0"/>
                  </a:moveTo>
                  <a:lnTo>
                    <a:pt x="2485560" y="0"/>
                  </a:lnTo>
                  <a:cubicBezTo>
                    <a:pt x="2489883" y="0"/>
                    <a:pt x="2494028" y="1717"/>
                    <a:pt x="2497085" y="4774"/>
                  </a:cubicBezTo>
                  <a:cubicBezTo>
                    <a:pt x="2500142" y="7831"/>
                    <a:pt x="2501859" y="11977"/>
                    <a:pt x="2501859" y="16300"/>
                  </a:cubicBezTo>
                  <a:lnTo>
                    <a:pt x="2501859" y="1798874"/>
                  </a:lnTo>
                  <a:cubicBezTo>
                    <a:pt x="2501859" y="1803197"/>
                    <a:pt x="2500142" y="1807343"/>
                    <a:pt x="2497085" y="1810400"/>
                  </a:cubicBezTo>
                  <a:cubicBezTo>
                    <a:pt x="2494028" y="1813457"/>
                    <a:pt x="2489883" y="1815174"/>
                    <a:pt x="2485560" y="1815174"/>
                  </a:cubicBezTo>
                  <a:lnTo>
                    <a:pt x="16300" y="1815174"/>
                  </a:lnTo>
                  <a:cubicBezTo>
                    <a:pt x="11977" y="1815174"/>
                    <a:pt x="7831" y="1813457"/>
                    <a:pt x="4774" y="1810400"/>
                  </a:cubicBezTo>
                  <a:cubicBezTo>
                    <a:pt x="1717" y="1807343"/>
                    <a:pt x="0" y="1803197"/>
                    <a:pt x="0" y="1798874"/>
                  </a:cubicBezTo>
                  <a:lnTo>
                    <a:pt x="0" y="16300"/>
                  </a:lnTo>
                  <a:cubicBezTo>
                    <a:pt x="0" y="11977"/>
                    <a:pt x="1717" y="7831"/>
                    <a:pt x="4774" y="4774"/>
                  </a:cubicBezTo>
                  <a:cubicBezTo>
                    <a:pt x="7831" y="1717"/>
                    <a:pt x="11977" y="0"/>
                    <a:pt x="163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1860" cy="1853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337043" y="661299"/>
            <a:ext cx="2538363" cy="2614471"/>
            <a:chOff x="0" y="0"/>
            <a:chExt cx="1469827" cy="151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69827" cy="1513897"/>
            </a:xfrm>
            <a:custGeom>
              <a:avLst/>
              <a:gdLst/>
              <a:ahLst/>
              <a:cxnLst/>
              <a:rect l="l" t="t" r="r" b="b"/>
              <a:pathLst>
                <a:path w="1469827" h="1513897">
                  <a:moveTo>
                    <a:pt x="734914" y="0"/>
                  </a:moveTo>
                  <a:cubicBezTo>
                    <a:pt x="329032" y="0"/>
                    <a:pt x="0" y="338897"/>
                    <a:pt x="0" y="756948"/>
                  </a:cubicBezTo>
                  <a:cubicBezTo>
                    <a:pt x="0" y="1174999"/>
                    <a:pt x="329032" y="1513897"/>
                    <a:pt x="734914" y="1513897"/>
                  </a:cubicBezTo>
                  <a:cubicBezTo>
                    <a:pt x="1140795" y="1513897"/>
                    <a:pt x="1469827" y="1174999"/>
                    <a:pt x="1469827" y="756948"/>
                  </a:cubicBezTo>
                  <a:cubicBezTo>
                    <a:pt x="1469827" y="338897"/>
                    <a:pt x="1140795" y="0"/>
                    <a:pt x="734914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7796" y="94303"/>
              <a:ext cx="1194235" cy="1277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553491" y="874013"/>
            <a:ext cx="2105467" cy="2189041"/>
            <a:chOff x="0" y="0"/>
            <a:chExt cx="1456098" cy="15138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6098" cy="1513897"/>
            </a:xfrm>
            <a:custGeom>
              <a:avLst/>
              <a:gdLst/>
              <a:ahLst/>
              <a:cxnLst/>
              <a:rect l="l" t="t" r="r" b="b"/>
              <a:pathLst>
                <a:path w="1456098" h="1513897">
                  <a:moveTo>
                    <a:pt x="728049" y="0"/>
                  </a:moveTo>
                  <a:cubicBezTo>
                    <a:pt x="325959" y="0"/>
                    <a:pt x="0" y="338897"/>
                    <a:pt x="0" y="756948"/>
                  </a:cubicBezTo>
                  <a:cubicBezTo>
                    <a:pt x="0" y="1174999"/>
                    <a:pt x="325959" y="1513897"/>
                    <a:pt x="728049" y="1513897"/>
                  </a:cubicBezTo>
                  <a:cubicBezTo>
                    <a:pt x="1130139" y="1513897"/>
                    <a:pt x="1456098" y="1174999"/>
                    <a:pt x="1456098" y="756948"/>
                  </a:cubicBezTo>
                  <a:cubicBezTo>
                    <a:pt x="1456098" y="338897"/>
                    <a:pt x="1130139" y="0"/>
                    <a:pt x="7280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6509" y="94303"/>
              <a:ext cx="1183080" cy="1277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02567" y="3478614"/>
            <a:ext cx="5600646" cy="4199545"/>
          </a:xfrm>
          <a:custGeom>
            <a:avLst/>
            <a:gdLst/>
            <a:ahLst/>
            <a:cxnLst/>
            <a:rect l="l" t="t" r="r" b="b"/>
            <a:pathLst>
              <a:path w="5600646" h="4199545">
                <a:moveTo>
                  <a:pt x="0" y="0"/>
                </a:moveTo>
                <a:lnTo>
                  <a:pt x="5600646" y="0"/>
                </a:lnTo>
                <a:lnTo>
                  <a:pt x="5600646" y="4199545"/>
                </a:lnTo>
                <a:lnTo>
                  <a:pt x="0" y="41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28" r="-20111" b="-12043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5637463" y="1021875"/>
            <a:ext cx="1926488" cy="99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920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 age group 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08752" y="2446289"/>
            <a:ext cx="8302316" cy="625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1"/>
              </a:lnSpc>
            </a:pPr>
            <a:endParaRPr/>
          </a:p>
          <a:p>
            <a:pPr marL="452166" lvl="1" indent="-226083" algn="l">
              <a:lnSpc>
                <a:spcPts val="3141"/>
              </a:lnSpc>
              <a:buFont typeface="Arial"/>
              <a:buChar char="•"/>
            </a:pPr>
            <a:r>
              <a:rPr lang="en-US" sz="209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31–40 age group dominates with 10,460 customers and generates the highest revenue of ₹311.1M, contributing nearly 31% of total revenue.</a:t>
            </a:r>
          </a:p>
          <a:p>
            <a:pPr marL="452166" lvl="1" indent="-226083" algn="l">
              <a:lnSpc>
                <a:spcPts val="3141"/>
              </a:lnSpc>
              <a:buFont typeface="Arial"/>
              <a:buChar char="•"/>
            </a:pPr>
            <a:r>
              <a:rPr lang="en-US" sz="209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41–50 group follows with 5,590 customers and ₹207.7M, showing strong engagement and purchasing power.</a:t>
            </a:r>
          </a:p>
          <a:p>
            <a:pPr marL="452166" lvl="1" indent="-226083" algn="l">
              <a:lnSpc>
                <a:spcPts val="3141"/>
              </a:lnSpc>
              <a:buFont typeface="Arial"/>
              <a:buChar char="•"/>
            </a:pPr>
            <a:r>
              <a:rPr lang="en-US" sz="209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Though the 65+ segment has only 2,235 customers, it contributes ₹203.9M, indicating high revenue per customer.</a:t>
            </a:r>
          </a:p>
          <a:p>
            <a:pPr marL="452166" lvl="1" indent="-226083" algn="l">
              <a:lnSpc>
                <a:spcPts val="3141"/>
              </a:lnSpc>
              <a:buFont typeface="Arial"/>
              <a:buChar char="•"/>
            </a:pPr>
            <a:r>
              <a:rPr lang="en-US" sz="209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18–24 group is the smallest both in customers (1,844) and revenue (₹25.3M), reflecting limited purchasing capacity..</a:t>
            </a:r>
          </a:p>
          <a:p>
            <a:pPr marL="452166" lvl="1" indent="-226083" algn="l">
              <a:lnSpc>
                <a:spcPts val="3141"/>
              </a:lnSpc>
              <a:buFont typeface="Arial"/>
              <a:buChar char="•"/>
            </a:pPr>
            <a:r>
              <a:rPr lang="en-US" sz="209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 groups 31–65 form the core base, accounting for over 80% of total revenue, making them the primary target for premium policies.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12189" y="1988965"/>
            <a:ext cx="191421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920" dirty="0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Analysis</a:t>
            </a:r>
          </a:p>
        </p:txBody>
      </p:sp>
      <p:sp>
        <p:nvSpPr>
          <p:cNvPr id="21" name="Freeform 21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420750" y="8470298"/>
            <a:ext cx="788002" cy="78800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731816" y="1968534"/>
            <a:ext cx="682019" cy="682019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0167" y="5708936"/>
            <a:ext cx="7501612" cy="3532024"/>
          </a:xfrm>
          <a:custGeom>
            <a:avLst/>
            <a:gdLst/>
            <a:ahLst/>
            <a:cxnLst/>
            <a:rect l="l" t="t" r="r" b="b"/>
            <a:pathLst>
              <a:path w="7501612" h="3532024">
                <a:moveTo>
                  <a:pt x="0" y="0"/>
                </a:moveTo>
                <a:lnTo>
                  <a:pt x="7501612" y="0"/>
                </a:lnTo>
                <a:lnTo>
                  <a:pt x="7501612" y="3532024"/>
                </a:lnTo>
                <a:lnTo>
                  <a:pt x="0" y="3532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0" r="-20502" b="-73843"/>
            </a:stretch>
          </a:blipFill>
          <a:ln w="19050" cap="sq">
            <a:solidFill>
              <a:srgbClr val="FBD90E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20167" y="1509508"/>
            <a:ext cx="7501612" cy="3633992"/>
          </a:xfrm>
          <a:custGeom>
            <a:avLst/>
            <a:gdLst/>
            <a:ahLst/>
            <a:cxnLst/>
            <a:rect l="l" t="t" r="r" b="b"/>
            <a:pathLst>
              <a:path w="7501612" h="3633992">
                <a:moveTo>
                  <a:pt x="0" y="0"/>
                </a:moveTo>
                <a:lnTo>
                  <a:pt x="7501612" y="0"/>
                </a:lnTo>
                <a:lnTo>
                  <a:pt x="7501612" y="3633992"/>
                </a:lnTo>
                <a:lnTo>
                  <a:pt x="0" y="3633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63" r="-21459" b="-71324"/>
            </a:stretch>
          </a:blipFill>
          <a:ln w="19050" cap="sq">
            <a:solidFill>
              <a:srgbClr val="FBD90E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8095646" y="1322597"/>
            <a:ext cx="9163654" cy="8120753"/>
            <a:chOff x="0" y="0"/>
            <a:chExt cx="2413473" cy="21387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13473" cy="2138799"/>
            </a:xfrm>
            <a:custGeom>
              <a:avLst/>
              <a:gdLst/>
              <a:ahLst/>
              <a:cxnLst/>
              <a:rect l="l" t="t" r="r" b="b"/>
              <a:pathLst>
                <a:path w="2413473" h="2138799">
                  <a:moveTo>
                    <a:pt x="16897" y="0"/>
                  </a:moveTo>
                  <a:lnTo>
                    <a:pt x="2396576" y="0"/>
                  </a:lnTo>
                  <a:cubicBezTo>
                    <a:pt x="2401057" y="0"/>
                    <a:pt x="2405355" y="1780"/>
                    <a:pt x="2408524" y="4949"/>
                  </a:cubicBezTo>
                  <a:cubicBezTo>
                    <a:pt x="2411693" y="8118"/>
                    <a:pt x="2413473" y="12416"/>
                    <a:pt x="2413473" y="16897"/>
                  </a:cubicBezTo>
                  <a:lnTo>
                    <a:pt x="2413473" y="2121902"/>
                  </a:lnTo>
                  <a:cubicBezTo>
                    <a:pt x="2413473" y="2126384"/>
                    <a:pt x="2411693" y="2130681"/>
                    <a:pt x="2408524" y="2133850"/>
                  </a:cubicBezTo>
                  <a:cubicBezTo>
                    <a:pt x="2405355" y="2137019"/>
                    <a:pt x="2401057" y="2138799"/>
                    <a:pt x="2396576" y="2138799"/>
                  </a:cubicBezTo>
                  <a:lnTo>
                    <a:pt x="16897" y="2138799"/>
                  </a:lnTo>
                  <a:cubicBezTo>
                    <a:pt x="12416" y="2138799"/>
                    <a:pt x="8118" y="2137019"/>
                    <a:pt x="4949" y="2133850"/>
                  </a:cubicBezTo>
                  <a:cubicBezTo>
                    <a:pt x="1780" y="2130681"/>
                    <a:pt x="0" y="2126384"/>
                    <a:pt x="0" y="2121902"/>
                  </a:cubicBezTo>
                  <a:lnTo>
                    <a:pt x="0" y="16897"/>
                  </a:lnTo>
                  <a:cubicBezTo>
                    <a:pt x="0" y="12416"/>
                    <a:pt x="1780" y="8118"/>
                    <a:pt x="4949" y="4949"/>
                  </a:cubicBezTo>
                  <a:cubicBezTo>
                    <a:pt x="8118" y="1780"/>
                    <a:pt x="12416" y="0"/>
                    <a:pt x="16897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13473" cy="2176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406993" y="1711460"/>
            <a:ext cx="8569938" cy="7529499"/>
            <a:chOff x="0" y="0"/>
            <a:chExt cx="2257103" cy="19830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57103" cy="1983078"/>
            </a:xfrm>
            <a:custGeom>
              <a:avLst/>
              <a:gdLst/>
              <a:ahLst/>
              <a:cxnLst/>
              <a:rect l="l" t="t" r="r" b="b"/>
              <a:pathLst>
                <a:path w="2257103" h="1983078">
                  <a:moveTo>
                    <a:pt x="18068" y="0"/>
                  </a:moveTo>
                  <a:lnTo>
                    <a:pt x="2239035" y="0"/>
                  </a:lnTo>
                  <a:cubicBezTo>
                    <a:pt x="2243827" y="0"/>
                    <a:pt x="2248423" y="1904"/>
                    <a:pt x="2251811" y="5292"/>
                  </a:cubicBezTo>
                  <a:cubicBezTo>
                    <a:pt x="2255200" y="8680"/>
                    <a:pt x="2257103" y="13276"/>
                    <a:pt x="2257103" y="18068"/>
                  </a:cubicBezTo>
                  <a:lnTo>
                    <a:pt x="2257103" y="1965010"/>
                  </a:lnTo>
                  <a:cubicBezTo>
                    <a:pt x="2257103" y="1974989"/>
                    <a:pt x="2249014" y="1983078"/>
                    <a:pt x="2239035" y="1983078"/>
                  </a:cubicBezTo>
                  <a:lnTo>
                    <a:pt x="18068" y="1983078"/>
                  </a:lnTo>
                  <a:cubicBezTo>
                    <a:pt x="13276" y="1983078"/>
                    <a:pt x="8680" y="1981174"/>
                    <a:pt x="5292" y="1977786"/>
                  </a:cubicBezTo>
                  <a:cubicBezTo>
                    <a:pt x="1904" y="1974398"/>
                    <a:pt x="0" y="1969802"/>
                    <a:pt x="0" y="1965010"/>
                  </a:cubicBezTo>
                  <a:lnTo>
                    <a:pt x="0" y="18068"/>
                  </a:lnTo>
                  <a:cubicBezTo>
                    <a:pt x="0" y="13276"/>
                    <a:pt x="1904" y="8680"/>
                    <a:pt x="5292" y="5292"/>
                  </a:cubicBezTo>
                  <a:cubicBezTo>
                    <a:pt x="8680" y="1904"/>
                    <a:pt x="13276" y="0"/>
                    <a:pt x="180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257103" cy="2021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624338" y="2198723"/>
            <a:ext cx="8106269" cy="667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₹5000 premium has the highest number of customers (4,434) but generates only ₹25.47M, indicating low revenue per customer.</a:t>
            </a:r>
          </a:p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₹120000 premium leads in total revenue (₹324.26M) despite fewer customers, showing high-value conversions, especially from 31–65+ age groups.</a:t>
            </a:r>
          </a:p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31–40 age group is the largest segment with 10,460 customers and contributes the most revenue: ₹311.13M, making it the core target audience.</a:t>
            </a:r>
          </a:p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₹76500 is the second-highest revenue generator (₹167.86M), mainly driven by the 31–50 and 65+ age groups.</a:t>
            </a:r>
          </a:p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Lower-value premiums like ₹5000 and ₹7500 attract more young customers but yield less revenue, suggesting they are entry-level plans.</a:t>
            </a:r>
          </a:p>
          <a:p>
            <a:pPr marL="458047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High-premium plans (₹42500 and above) are preferred by  age groups (31–65+)</a:t>
            </a:r>
          </a:p>
          <a:p>
            <a:pPr algn="l">
              <a:lnSpc>
                <a:spcPts val="2970"/>
              </a:lnSpc>
            </a:pPr>
            <a:endParaRPr lang="en-US" sz="2121" b="1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767900" y="412693"/>
            <a:ext cx="7006185" cy="774815"/>
            <a:chOff x="0" y="0"/>
            <a:chExt cx="1845250" cy="2040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45251" cy="204066"/>
            </a:xfrm>
            <a:custGeom>
              <a:avLst/>
              <a:gdLst/>
              <a:ahLst/>
              <a:cxnLst/>
              <a:rect l="l" t="t" r="r" b="b"/>
              <a:pathLst>
                <a:path w="1845251" h="204066">
                  <a:moveTo>
                    <a:pt x="67406" y="0"/>
                  </a:moveTo>
                  <a:lnTo>
                    <a:pt x="1777845" y="0"/>
                  </a:lnTo>
                  <a:cubicBezTo>
                    <a:pt x="1815072" y="0"/>
                    <a:pt x="1845251" y="30179"/>
                    <a:pt x="1845251" y="67406"/>
                  </a:cubicBezTo>
                  <a:lnTo>
                    <a:pt x="1845251" y="136661"/>
                  </a:lnTo>
                  <a:cubicBezTo>
                    <a:pt x="1845251" y="154538"/>
                    <a:pt x="1838149" y="171683"/>
                    <a:pt x="1825508" y="184324"/>
                  </a:cubicBezTo>
                  <a:cubicBezTo>
                    <a:pt x="1812867" y="196965"/>
                    <a:pt x="1795722" y="204066"/>
                    <a:pt x="1777845" y="204066"/>
                  </a:cubicBezTo>
                  <a:lnTo>
                    <a:pt x="67406" y="204066"/>
                  </a:lnTo>
                  <a:cubicBezTo>
                    <a:pt x="30179" y="204066"/>
                    <a:pt x="0" y="173888"/>
                    <a:pt x="0" y="136661"/>
                  </a:cubicBezTo>
                  <a:lnTo>
                    <a:pt x="0" y="67406"/>
                  </a:lnTo>
                  <a:cubicBezTo>
                    <a:pt x="0" y="49529"/>
                    <a:pt x="7102" y="32384"/>
                    <a:pt x="19743" y="19743"/>
                  </a:cubicBezTo>
                  <a:cubicBezTo>
                    <a:pt x="32384" y="7102"/>
                    <a:pt x="49529" y="0"/>
                    <a:pt x="67406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845250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68687" y="561975"/>
            <a:ext cx="655230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Premium &amp; Age group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6294311" y="1364230"/>
            <a:ext cx="872593" cy="87259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095646" y="8433188"/>
            <a:ext cx="872593" cy="87259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95646" y="1322597"/>
            <a:ext cx="9163654" cy="8120753"/>
            <a:chOff x="0" y="0"/>
            <a:chExt cx="2413473" cy="21387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13473" cy="2138799"/>
            </a:xfrm>
            <a:custGeom>
              <a:avLst/>
              <a:gdLst/>
              <a:ahLst/>
              <a:cxnLst/>
              <a:rect l="l" t="t" r="r" b="b"/>
              <a:pathLst>
                <a:path w="2413473" h="2138799">
                  <a:moveTo>
                    <a:pt x="16897" y="0"/>
                  </a:moveTo>
                  <a:lnTo>
                    <a:pt x="2396576" y="0"/>
                  </a:lnTo>
                  <a:cubicBezTo>
                    <a:pt x="2401057" y="0"/>
                    <a:pt x="2405355" y="1780"/>
                    <a:pt x="2408524" y="4949"/>
                  </a:cubicBezTo>
                  <a:cubicBezTo>
                    <a:pt x="2411693" y="8118"/>
                    <a:pt x="2413473" y="12416"/>
                    <a:pt x="2413473" y="16897"/>
                  </a:cubicBezTo>
                  <a:lnTo>
                    <a:pt x="2413473" y="2121902"/>
                  </a:lnTo>
                  <a:cubicBezTo>
                    <a:pt x="2413473" y="2126384"/>
                    <a:pt x="2411693" y="2130681"/>
                    <a:pt x="2408524" y="2133850"/>
                  </a:cubicBezTo>
                  <a:cubicBezTo>
                    <a:pt x="2405355" y="2137019"/>
                    <a:pt x="2401057" y="2138799"/>
                    <a:pt x="2396576" y="2138799"/>
                  </a:cubicBezTo>
                  <a:lnTo>
                    <a:pt x="16897" y="2138799"/>
                  </a:lnTo>
                  <a:cubicBezTo>
                    <a:pt x="12416" y="2138799"/>
                    <a:pt x="8118" y="2137019"/>
                    <a:pt x="4949" y="2133850"/>
                  </a:cubicBezTo>
                  <a:cubicBezTo>
                    <a:pt x="1780" y="2130681"/>
                    <a:pt x="0" y="2126384"/>
                    <a:pt x="0" y="2121902"/>
                  </a:cubicBezTo>
                  <a:lnTo>
                    <a:pt x="0" y="16897"/>
                  </a:lnTo>
                  <a:cubicBezTo>
                    <a:pt x="0" y="12416"/>
                    <a:pt x="1780" y="8118"/>
                    <a:pt x="4949" y="4949"/>
                  </a:cubicBezTo>
                  <a:cubicBezTo>
                    <a:pt x="8118" y="1780"/>
                    <a:pt x="12416" y="0"/>
                    <a:pt x="16897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13473" cy="2176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06993" y="1711460"/>
            <a:ext cx="8569938" cy="7529499"/>
            <a:chOff x="0" y="0"/>
            <a:chExt cx="2257103" cy="19830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57103" cy="1983078"/>
            </a:xfrm>
            <a:custGeom>
              <a:avLst/>
              <a:gdLst/>
              <a:ahLst/>
              <a:cxnLst/>
              <a:rect l="l" t="t" r="r" b="b"/>
              <a:pathLst>
                <a:path w="2257103" h="1983078">
                  <a:moveTo>
                    <a:pt x="18068" y="0"/>
                  </a:moveTo>
                  <a:lnTo>
                    <a:pt x="2239035" y="0"/>
                  </a:lnTo>
                  <a:cubicBezTo>
                    <a:pt x="2243827" y="0"/>
                    <a:pt x="2248423" y="1904"/>
                    <a:pt x="2251811" y="5292"/>
                  </a:cubicBezTo>
                  <a:cubicBezTo>
                    <a:pt x="2255200" y="8680"/>
                    <a:pt x="2257103" y="13276"/>
                    <a:pt x="2257103" y="18068"/>
                  </a:cubicBezTo>
                  <a:lnTo>
                    <a:pt x="2257103" y="1965010"/>
                  </a:lnTo>
                  <a:cubicBezTo>
                    <a:pt x="2257103" y="1974989"/>
                    <a:pt x="2249014" y="1983078"/>
                    <a:pt x="2239035" y="1983078"/>
                  </a:cubicBezTo>
                  <a:lnTo>
                    <a:pt x="18068" y="1983078"/>
                  </a:lnTo>
                  <a:cubicBezTo>
                    <a:pt x="13276" y="1983078"/>
                    <a:pt x="8680" y="1981174"/>
                    <a:pt x="5292" y="1977786"/>
                  </a:cubicBezTo>
                  <a:cubicBezTo>
                    <a:pt x="1904" y="1974398"/>
                    <a:pt x="0" y="1969802"/>
                    <a:pt x="0" y="1965010"/>
                  </a:cubicBezTo>
                  <a:lnTo>
                    <a:pt x="0" y="18068"/>
                  </a:lnTo>
                  <a:cubicBezTo>
                    <a:pt x="0" y="13276"/>
                    <a:pt x="1904" y="8680"/>
                    <a:pt x="5292" y="5292"/>
                  </a:cubicBezTo>
                  <a:cubicBezTo>
                    <a:pt x="8680" y="1904"/>
                    <a:pt x="13276" y="0"/>
                    <a:pt x="180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257103" cy="2021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598001" y="74538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767900" y="412693"/>
            <a:ext cx="7006185" cy="774815"/>
            <a:chOff x="0" y="0"/>
            <a:chExt cx="1845250" cy="2040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45251" cy="204066"/>
            </a:xfrm>
            <a:custGeom>
              <a:avLst/>
              <a:gdLst/>
              <a:ahLst/>
              <a:cxnLst/>
              <a:rect l="l" t="t" r="r" b="b"/>
              <a:pathLst>
                <a:path w="1845251" h="204066">
                  <a:moveTo>
                    <a:pt x="67406" y="0"/>
                  </a:moveTo>
                  <a:lnTo>
                    <a:pt x="1777845" y="0"/>
                  </a:lnTo>
                  <a:cubicBezTo>
                    <a:pt x="1815072" y="0"/>
                    <a:pt x="1845251" y="30179"/>
                    <a:pt x="1845251" y="67406"/>
                  </a:cubicBezTo>
                  <a:lnTo>
                    <a:pt x="1845251" y="136661"/>
                  </a:lnTo>
                  <a:cubicBezTo>
                    <a:pt x="1845251" y="154538"/>
                    <a:pt x="1838149" y="171683"/>
                    <a:pt x="1825508" y="184324"/>
                  </a:cubicBezTo>
                  <a:cubicBezTo>
                    <a:pt x="1812867" y="196965"/>
                    <a:pt x="1795722" y="204066"/>
                    <a:pt x="1777845" y="204066"/>
                  </a:cubicBezTo>
                  <a:lnTo>
                    <a:pt x="67406" y="204066"/>
                  </a:lnTo>
                  <a:cubicBezTo>
                    <a:pt x="30179" y="204066"/>
                    <a:pt x="0" y="173888"/>
                    <a:pt x="0" y="136661"/>
                  </a:cubicBezTo>
                  <a:lnTo>
                    <a:pt x="0" y="67406"/>
                  </a:lnTo>
                  <a:cubicBezTo>
                    <a:pt x="0" y="49529"/>
                    <a:pt x="7102" y="32384"/>
                    <a:pt x="19743" y="19743"/>
                  </a:cubicBezTo>
                  <a:cubicBezTo>
                    <a:pt x="32384" y="7102"/>
                    <a:pt x="49529" y="0"/>
                    <a:pt x="67406" y="0"/>
                  </a:cubicBezTo>
                  <a:close/>
                </a:path>
              </a:pathLst>
            </a:custGeom>
            <a:solidFill>
              <a:srgbClr val="2D374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845250" cy="270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7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05689" y="4021119"/>
            <a:ext cx="7689957" cy="4182722"/>
          </a:xfrm>
          <a:custGeom>
            <a:avLst/>
            <a:gdLst/>
            <a:ahLst/>
            <a:cxnLst/>
            <a:rect l="l" t="t" r="r" b="b"/>
            <a:pathLst>
              <a:path w="7689957" h="4182722">
                <a:moveTo>
                  <a:pt x="0" y="0"/>
                </a:moveTo>
                <a:lnTo>
                  <a:pt x="7689957" y="0"/>
                </a:lnTo>
                <a:lnTo>
                  <a:pt x="7689957" y="4182722"/>
                </a:lnTo>
                <a:lnTo>
                  <a:pt x="0" y="4182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05" t="-10845" r="-43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8624338" y="2160623"/>
            <a:ext cx="8106269" cy="682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six-month trend analysis of revenue contributions by age group.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main competition here is between 31–40, 41–50, 51–65, and 65+.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18–24 and 25–30 groups consistently contribute the least.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Interestingly, the 51–65 age group started off strong in November but declined gradually to the fourth position.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65+ group shows steady growth, climbing from fourth place to third, now contributing nearly 20% monthly.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41–50 group remains stable, contributing around 20% each month with minor fluctuations.</a:t>
            </a:r>
          </a:p>
          <a:p>
            <a:pPr marL="458047" lvl="1" indent="-229023" algn="l">
              <a:lnSpc>
                <a:spcPts val="3394"/>
              </a:lnSpc>
              <a:buFont typeface="Arial"/>
              <a:buChar char="•"/>
            </a:pPr>
            <a:r>
              <a:rPr lang="en-US" sz="2121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The standout performer is the 31–40 segment, which grew steadily to dominate revenue share, peaking at 41% in April.</a:t>
            </a:r>
          </a:p>
          <a:p>
            <a:pPr algn="l">
              <a:lnSpc>
                <a:spcPts val="3394"/>
              </a:lnSpc>
            </a:pPr>
            <a:endParaRPr lang="en-US" sz="2121" b="1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68687" y="636513"/>
            <a:ext cx="655230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BD90E"/>
                </a:solidFill>
                <a:latin typeface="Archive"/>
                <a:ea typeface="Archive"/>
                <a:cs typeface="Archive"/>
                <a:sym typeface="Archive"/>
              </a:rPr>
              <a:t> Age group trend 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29039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330962" y="1322597"/>
            <a:ext cx="928338" cy="872593"/>
            <a:chOff x="0" y="0"/>
            <a:chExt cx="864725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64725" cy="812800"/>
            </a:xfrm>
            <a:custGeom>
              <a:avLst/>
              <a:gdLst/>
              <a:ahLst/>
              <a:cxnLst/>
              <a:rect l="l" t="t" r="r" b="b"/>
              <a:pathLst>
                <a:path w="864725" h="812800">
                  <a:moveTo>
                    <a:pt x="432363" y="0"/>
                  </a:moveTo>
                  <a:cubicBezTo>
                    <a:pt x="193575" y="0"/>
                    <a:pt x="0" y="181951"/>
                    <a:pt x="0" y="406400"/>
                  </a:cubicBezTo>
                  <a:cubicBezTo>
                    <a:pt x="0" y="630849"/>
                    <a:pt x="193575" y="812800"/>
                    <a:pt x="432363" y="812800"/>
                  </a:cubicBezTo>
                  <a:cubicBezTo>
                    <a:pt x="671150" y="812800"/>
                    <a:pt x="864725" y="630849"/>
                    <a:pt x="864725" y="406400"/>
                  </a:cubicBezTo>
                  <a:cubicBezTo>
                    <a:pt x="864725" y="181951"/>
                    <a:pt x="671150" y="0"/>
                    <a:pt x="432363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1068" y="28575"/>
              <a:ext cx="702589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188042" y="8570757"/>
            <a:ext cx="872593" cy="87259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7197" y="0"/>
                  </a:moveTo>
                  <a:lnTo>
                    <a:pt x="4809396" y="0"/>
                  </a:lnTo>
                  <a:cubicBezTo>
                    <a:pt x="4811304" y="0"/>
                    <a:pt x="4813135" y="758"/>
                    <a:pt x="4814484" y="2108"/>
                  </a:cubicBezTo>
                  <a:cubicBezTo>
                    <a:pt x="4815834" y="3457"/>
                    <a:pt x="4816592" y="5288"/>
                    <a:pt x="4816592" y="7197"/>
                  </a:cubicBezTo>
                  <a:lnTo>
                    <a:pt x="4816592" y="2702137"/>
                  </a:lnTo>
                  <a:cubicBezTo>
                    <a:pt x="4816592" y="2706111"/>
                    <a:pt x="4813371" y="2709333"/>
                    <a:pt x="4809396" y="2709333"/>
                  </a:cubicBezTo>
                  <a:lnTo>
                    <a:pt x="7197" y="2709333"/>
                  </a:lnTo>
                  <a:cubicBezTo>
                    <a:pt x="3222" y="2709333"/>
                    <a:pt x="0" y="2706111"/>
                    <a:pt x="0" y="2702137"/>
                  </a:cubicBezTo>
                  <a:lnTo>
                    <a:pt x="0" y="7197"/>
                  </a:lnTo>
                  <a:cubicBezTo>
                    <a:pt x="0" y="3222"/>
                    <a:pt x="3222" y="0"/>
                    <a:pt x="71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FFB613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17905" y="1786906"/>
            <a:ext cx="10041395" cy="7416943"/>
            <a:chOff x="0" y="0"/>
            <a:chExt cx="2644647" cy="19534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44647" cy="1953434"/>
            </a:xfrm>
            <a:custGeom>
              <a:avLst/>
              <a:gdLst/>
              <a:ahLst/>
              <a:cxnLst/>
              <a:rect l="l" t="t" r="r" b="b"/>
              <a:pathLst>
                <a:path w="2644647" h="1953434">
                  <a:moveTo>
                    <a:pt x="15420" y="0"/>
                  </a:moveTo>
                  <a:lnTo>
                    <a:pt x="2629227" y="0"/>
                  </a:lnTo>
                  <a:cubicBezTo>
                    <a:pt x="2633317" y="0"/>
                    <a:pt x="2637239" y="1625"/>
                    <a:pt x="2640131" y="4516"/>
                  </a:cubicBezTo>
                  <a:cubicBezTo>
                    <a:pt x="2643023" y="7408"/>
                    <a:pt x="2644647" y="11330"/>
                    <a:pt x="2644647" y="15420"/>
                  </a:cubicBezTo>
                  <a:lnTo>
                    <a:pt x="2644647" y="1938014"/>
                  </a:lnTo>
                  <a:cubicBezTo>
                    <a:pt x="2644647" y="1942103"/>
                    <a:pt x="2643023" y="1946025"/>
                    <a:pt x="2640131" y="1948917"/>
                  </a:cubicBezTo>
                  <a:cubicBezTo>
                    <a:pt x="2637239" y="1951809"/>
                    <a:pt x="2633317" y="1953434"/>
                    <a:pt x="2629227" y="1953434"/>
                  </a:cubicBezTo>
                  <a:lnTo>
                    <a:pt x="15420" y="1953434"/>
                  </a:lnTo>
                  <a:cubicBezTo>
                    <a:pt x="11330" y="1953434"/>
                    <a:pt x="7408" y="1951809"/>
                    <a:pt x="4516" y="1948917"/>
                  </a:cubicBezTo>
                  <a:cubicBezTo>
                    <a:pt x="1625" y="1946025"/>
                    <a:pt x="0" y="1942103"/>
                    <a:pt x="0" y="1938014"/>
                  </a:cubicBezTo>
                  <a:lnTo>
                    <a:pt x="0" y="15420"/>
                  </a:lnTo>
                  <a:cubicBezTo>
                    <a:pt x="0" y="11330"/>
                    <a:pt x="1625" y="7408"/>
                    <a:pt x="4516" y="4516"/>
                  </a:cubicBezTo>
                  <a:cubicBezTo>
                    <a:pt x="7408" y="1625"/>
                    <a:pt x="11330" y="0"/>
                    <a:pt x="1542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44647" cy="19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56113" y="2118588"/>
            <a:ext cx="9499248" cy="6891988"/>
            <a:chOff x="0" y="0"/>
            <a:chExt cx="2501860" cy="18151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859" cy="1815174"/>
            </a:xfrm>
            <a:custGeom>
              <a:avLst/>
              <a:gdLst/>
              <a:ahLst/>
              <a:cxnLst/>
              <a:rect l="l" t="t" r="r" b="b"/>
              <a:pathLst>
                <a:path w="2501859" h="1815174">
                  <a:moveTo>
                    <a:pt x="16300" y="0"/>
                  </a:moveTo>
                  <a:lnTo>
                    <a:pt x="2485560" y="0"/>
                  </a:lnTo>
                  <a:cubicBezTo>
                    <a:pt x="2489883" y="0"/>
                    <a:pt x="2494028" y="1717"/>
                    <a:pt x="2497085" y="4774"/>
                  </a:cubicBezTo>
                  <a:cubicBezTo>
                    <a:pt x="2500142" y="7831"/>
                    <a:pt x="2501859" y="11977"/>
                    <a:pt x="2501859" y="16300"/>
                  </a:cubicBezTo>
                  <a:lnTo>
                    <a:pt x="2501859" y="1798874"/>
                  </a:lnTo>
                  <a:cubicBezTo>
                    <a:pt x="2501859" y="1803197"/>
                    <a:pt x="2500142" y="1807343"/>
                    <a:pt x="2497085" y="1810400"/>
                  </a:cubicBezTo>
                  <a:cubicBezTo>
                    <a:pt x="2494028" y="1813457"/>
                    <a:pt x="2489883" y="1815174"/>
                    <a:pt x="2485560" y="1815174"/>
                  </a:cubicBezTo>
                  <a:lnTo>
                    <a:pt x="16300" y="1815174"/>
                  </a:lnTo>
                  <a:cubicBezTo>
                    <a:pt x="11977" y="1815174"/>
                    <a:pt x="7831" y="1813457"/>
                    <a:pt x="4774" y="1810400"/>
                  </a:cubicBezTo>
                  <a:cubicBezTo>
                    <a:pt x="1717" y="1807343"/>
                    <a:pt x="0" y="1803197"/>
                    <a:pt x="0" y="1798874"/>
                  </a:cubicBezTo>
                  <a:lnTo>
                    <a:pt x="0" y="16300"/>
                  </a:lnTo>
                  <a:cubicBezTo>
                    <a:pt x="0" y="11977"/>
                    <a:pt x="1717" y="7831"/>
                    <a:pt x="4774" y="4774"/>
                  </a:cubicBezTo>
                  <a:cubicBezTo>
                    <a:pt x="7831" y="1717"/>
                    <a:pt x="11977" y="0"/>
                    <a:pt x="163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1860" cy="1853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134198" y="604149"/>
            <a:ext cx="2538363" cy="2614471"/>
            <a:chOff x="0" y="0"/>
            <a:chExt cx="1469827" cy="151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69827" cy="1513897"/>
            </a:xfrm>
            <a:custGeom>
              <a:avLst/>
              <a:gdLst/>
              <a:ahLst/>
              <a:cxnLst/>
              <a:rect l="l" t="t" r="r" b="b"/>
              <a:pathLst>
                <a:path w="1469827" h="1513897">
                  <a:moveTo>
                    <a:pt x="734914" y="0"/>
                  </a:moveTo>
                  <a:cubicBezTo>
                    <a:pt x="329032" y="0"/>
                    <a:pt x="0" y="338897"/>
                    <a:pt x="0" y="756948"/>
                  </a:cubicBezTo>
                  <a:cubicBezTo>
                    <a:pt x="0" y="1174999"/>
                    <a:pt x="329032" y="1513897"/>
                    <a:pt x="734914" y="1513897"/>
                  </a:cubicBezTo>
                  <a:cubicBezTo>
                    <a:pt x="1140795" y="1513897"/>
                    <a:pt x="1469827" y="1174999"/>
                    <a:pt x="1469827" y="756948"/>
                  </a:cubicBezTo>
                  <a:cubicBezTo>
                    <a:pt x="1469827" y="338897"/>
                    <a:pt x="1140795" y="0"/>
                    <a:pt x="734914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7796" y="94303"/>
              <a:ext cx="1194235" cy="1277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350647" y="816863"/>
            <a:ext cx="2105467" cy="2189041"/>
            <a:chOff x="0" y="0"/>
            <a:chExt cx="1456098" cy="15138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6098" cy="1513897"/>
            </a:xfrm>
            <a:custGeom>
              <a:avLst/>
              <a:gdLst/>
              <a:ahLst/>
              <a:cxnLst/>
              <a:rect l="l" t="t" r="r" b="b"/>
              <a:pathLst>
                <a:path w="1456098" h="1513897">
                  <a:moveTo>
                    <a:pt x="728049" y="0"/>
                  </a:moveTo>
                  <a:cubicBezTo>
                    <a:pt x="325959" y="0"/>
                    <a:pt x="0" y="338897"/>
                    <a:pt x="0" y="756948"/>
                  </a:cubicBezTo>
                  <a:cubicBezTo>
                    <a:pt x="0" y="1174999"/>
                    <a:pt x="325959" y="1513897"/>
                    <a:pt x="728049" y="1513897"/>
                  </a:cubicBezTo>
                  <a:cubicBezTo>
                    <a:pt x="1130139" y="1513897"/>
                    <a:pt x="1456098" y="1174999"/>
                    <a:pt x="1456098" y="756948"/>
                  </a:cubicBezTo>
                  <a:cubicBezTo>
                    <a:pt x="1456098" y="338897"/>
                    <a:pt x="1130139" y="0"/>
                    <a:pt x="7280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6509" y="94303"/>
              <a:ext cx="1183080" cy="1277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909167" y="964725"/>
            <a:ext cx="977392" cy="54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920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City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005907" y="2638165"/>
            <a:ext cx="8302316" cy="612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endParaRPr/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Delhi NCR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leads in both metrics with </a:t>
            </a: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11007</a:t>
            </a:r>
            <a:r>
              <a:rPr lang="en-US" sz="23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customers and</a:t>
            </a:r>
            <a:r>
              <a:rPr lang="en-US" sz="2300" b="1">
                <a:solidFill>
                  <a:srgbClr val="00BF6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₹401.6M</a:t>
            </a:r>
            <a:r>
              <a:rPr lang="en-US" sz="2300" b="1">
                <a:solidFill>
                  <a:srgbClr val="00BF6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revenue, contributing over </a:t>
            </a: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40%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 total revenue.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 b="1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Mumbai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ranks</a:t>
            </a:r>
            <a:r>
              <a:rPr lang="en-US" sz="2300" b="1">
                <a:solidFill>
                  <a:srgbClr val="FF914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300" b="1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second,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with</a:t>
            </a:r>
            <a:r>
              <a:rPr lang="en-US" sz="2300" b="1">
                <a:solidFill>
                  <a:srgbClr val="FF914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300" b="1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6432</a:t>
            </a:r>
            <a:r>
              <a:rPr lang="en-US" sz="2300" b="1">
                <a:solidFill>
                  <a:srgbClr val="FF914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customers and generating </a:t>
            </a:r>
            <a:r>
              <a:rPr lang="en-US" sz="23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₹239.5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3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over 24% of total revenue.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Hyderabad follows with 622 customers and ₹23.1M, showing balanced performance.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 b="1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Chennai and Indore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recorded the lowest figures, with </a:t>
            </a:r>
            <a:r>
              <a:rPr lang="en-US" sz="2300" b="1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2966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en-US" sz="2300" b="1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2096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customers and revenue</a:t>
            </a:r>
            <a:r>
              <a:rPr lang="en-US" sz="2300" b="1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 106.3 M</a:t>
            </a:r>
            <a:r>
              <a:rPr lang="en-US" sz="23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</a:t>
            </a:r>
            <a:r>
              <a:rPr lang="en-US" sz="2300" b="1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₹81.3 M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respectively, 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Delhi and Mumbai</a:t>
            </a:r>
            <a:r>
              <a:rPr lang="en-US" sz="23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together account for </a:t>
            </a:r>
            <a:r>
              <a:rPr lang="en-US" sz="2300" b="1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more than two-thirds of overall revenue</a:t>
            </a:r>
            <a:r>
              <a:rPr lang="en-US" sz="2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making them key strategic markets.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42146" y="1932779"/>
            <a:ext cx="208164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920" dirty="0">
                <a:solidFill>
                  <a:srgbClr val="00273D"/>
                </a:solidFill>
                <a:latin typeface="Archive"/>
                <a:ea typeface="Archive"/>
                <a:cs typeface="Archive"/>
                <a:sym typeface="Archive"/>
              </a:rPr>
              <a:t>Analysis</a:t>
            </a:r>
          </a:p>
        </p:txBody>
      </p:sp>
      <p:sp>
        <p:nvSpPr>
          <p:cNvPr id="20" name="Freeform 20"/>
          <p:cNvSpPr/>
          <p:nvPr/>
        </p:nvSpPr>
        <p:spPr>
          <a:xfrm>
            <a:off x="1321692" y="3886745"/>
            <a:ext cx="5564866" cy="3974000"/>
          </a:xfrm>
          <a:custGeom>
            <a:avLst/>
            <a:gdLst/>
            <a:ahLst/>
            <a:cxnLst/>
            <a:rect l="l" t="t" r="r" b="b"/>
            <a:pathLst>
              <a:path w="5564866" h="3974000">
                <a:moveTo>
                  <a:pt x="0" y="0"/>
                </a:moveTo>
                <a:lnTo>
                  <a:pt x="5564866" y="0"/>
                </a:lnTo>
                <a:lnTo>
                  <a:pt x="5564866" y="3974000"/>
                </a:lnTo>
                <a:lnTo>
                  <a:pt x="0" y="397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735" r="-15621" b="-18229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16598001" y="0"/>
            <a:ext cx="1322597" cy="1322597"/>
          </a:xfrm>
          <a:custGeom>
            <a:avLst/>
            <a:gdLst/>
            <a:ahLst/>
            <a:cxnLst/>
            <a:rect l="l" t="t" r="r" b="b"/>
            <a:pathLst>
              <a:path w="1322597" h="1322597">
                <a:moveTo>
                  <a:pt x="0" y="0"/>
                </a:moveTo>
                <a:lnTo>
                  <a:pt x="1322598" y="0"/>
                </a:lnTo>
                <a:lnTo>
                  <a:pt x="1322598" y="1322597"/>
                </a:lnTo>
                <a:lnTo>
                  <a:pt x="0" y="1322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5238564" y="9706079"/>
            <a:ext cx="218479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740"/>
                </a:solidFill>
                <a:latin typeface="Archivo Black"/>
                <a:ea typeface="Archivo Black"/>
                <a:cs typeface="Archivo Black"/>
                <a:sym typeface="Archivo Black"/>
              </a:rPr>
              <a:t>A.Abhilash Reddy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217905" y="8324539"/>
            <a:ext cx="872593" cy="87259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330962" y="1911384"/>
            <a:ext cx="872593" cy="87259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90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1211</Words>
  <Application>Microsoft Office PowerPoint</Application>
  <PresentationFormat>Custom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Poppins Bold</vt:lpstr>
      <vt:lpstr>Archive</vt:lpstr>
      <vt:lpstr>Calibri</vt:lpstr>
      <vt:lpstr>Poppins</vt:lpstr>
      <vt:lpstr>Open Sans Semi-Bold</vt:lpstr>
      <vt:lpstr>Archivo Black</vt:lpstr>
      <vt:lpstr>Poppins Medium Italics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Salesmode</dc:title>
  <cp:lastModifiedBy>abhilashreddy anugu</cp:lastModifiedBy>
  <cp:revision>2</cp:revision>
  <dcterms:created xsi:type="dcterms:W3CDTF">2006-08-16T00:00:00Z</dcterms:created>
  <dcterms:modified xsi:type="dcterms:W3CDTF">2025-07-03T14:37:23Z</dcterms:modified>
  <dc:identifier>DAGsD-xPlFc</dc:identifier>
</cp:coreProperties>
</file>