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0" r:id="rId5"/>
    <p:sldMasterId id="2147483683" r:id="rId6"/>
  </p:sldMasterIdLst>
  <p:notesMasterIdLst>
    <p:notesMasterId r:id="rId19"/>
  </p:notesMasterIdLst>
  <p:sldIdLst>
    <p:sldId id="434" r:id="rId7"/>
    <p:sldId id="309" r:id="rId8"/>
    <p:sldId id="432" r:id="rId9"/>
    <p:sldId id="420" r:id="rId10"/>
    <p:sldId id="433" r:id="rId11"/>
    <p:sldId id="435" r:id="rId12"/>
    <p:sldId id="269" r:id="rId13"/>
    <p:sldId id="259" r:id="rId14"/>
    <p:sldId id="260" r:id="rId15"/>
    <p:sldId id="261" r:id="rId16"/>
    <p:sldId id="26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4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 custT="1"/>
      <dgm:spPr>
        <a:xfrm>
          <a:off x="23025" y="2551804"/>
          <a:ext cx="298125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  <a:defRPr cap="all"/>
          </a:pPr>
          <a:r>
            <a:rPr lang="en-US" sz="2000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peak Pro" panose="020F0502020204030204"/>
              <a:ea typeface="+mn-ea"/>
              <a:cs typeface="+mn-cs"/>
            </a:rPr>
            <a:t>Engineers and road Inspecting officers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>
        <a:xfrm>
          <a:off x="3538574" y="2282330"/>
          <a:ext cx="298125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  <a:defRPr cap="all"/>
          </a:pPr>
          <a:r>
            <a:rPr lang="en-US" cap="all" baseline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peak Pro" panose="020F0502020204030204"/>
              <a:ea typeface="+mn-ea"/>
              <a:cs typeface="+mn-cs"/>
            </a:rPr>
            <a:t> 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 custT="1"/>
      <dgm:spPr>
        <a:xfrm>
          <a:off x="7037996" y="2524969"/>
          <a:ext cx="2981250" cy="720000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>
            <a:lnSpc>
              <a:spcPct val="100000"/>
            </a:lnSpc>
            <a:buNone/>
            <a:defRPr cap="all"/>
          </a:pPr>
          <a:r>
            <a:rPr lang="en-US" sz="2000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peak Pro" panose="020F0502020204030204"/>
              <a:ea typeface="+mn-ea"/>
              <a:cs typeface="+mn-cs"/>
            </a:rPr>
            <a:t>Citizens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 custLinFactNeighborX="10226" custLinFactNeighborY="68483"/>
      <dgm:spPr>
        <a:xfrm>
          <a:off x="616949" y="340539"/>
          <a:ext cx="1818562" cy="1818562"/>
        </a:xfrm>
        <a:prstGeom prst="ellipse">
          <a:avLst/>
        </a:prstGeom>
        <a:solidFill>
          <a:srgbClr val="ED583E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8FA2F131-CD01-4CBD-B7A5-1B9B5E7F0402}" type="pres">
      <dgm:prSet presAssocID="{40FC4FFE-8987-4A26-B7F4-8A516F18ADAE}" presName="iconRect" presStyleLbl="node1" presStyleIdx="0" presStyleCnt="3" custFlipVert="1" custFlipHor="1" custScaleX="5040" custScaleY="4382" custLinFactX="-1400000" custLinFactY="-400000" custLinFactNeighborX="-1499051" custLinFactNeighborY="-425697"/>
      <dgm:spPr>
        <a:xfrm flipH="1" flipV="1">
          <a:off x="316" y="871282"/>
          <a:ext cx="2650" cy="2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 custLinFactY="50821" custLinFactNeighborX="7052" custLinFactNeighborY="100000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 custFlipVert="1" custFlipHor="1" custScaleX="3317" custScaleY="2514" custLinFactX="105711" custLinFactNeighborX="200000" custLinFactNeighborY="-79186"/>
      <dgm:spPr>
        <a:xfrm flipH="1" flipV="1">
          <a:off x="9998078" y="0"/>
          <a:ext cx="60321" cy="45718"/>
        </a:xfrm>
        <a:prstGeom prst="ellipse">
          <a:avLst/>
        </a:prstGeom>
        <a:solidFill>
          <a:sysClr val="window" lastClr="FFFFFF"/>
        </a:solidFill>
        <a:ln>
          <a:noFill/>
        </a:ln>
        <a:effectLst/>
      </dgm:spPr>
    </dgm:pt>
    <dgm:pt modelId="{E94F35BC-9C76-400A-BBCA-0032259E2E5A}" type="pres">
      <dgm:prSet presAssocID="{49225C73-1633-42F1-AB3B-7CB183E5F8B8}" presName="iconRect" presStyleLbl="node1" presStyleIdx="1" presStyleCnt="3" custFlipHor="0" custScaleX="16590" custScaleY="4382" custLinFactX="224486" custLinFactNeighborX="300000" custLinFactNeighborY="-52245"/>
      <dgm:spPr>
        <a:xfrm>
          <a:off x="9885293" y="238605"/>
          <a:ext cx="173106" cy="45723"/>
        </a:xfrm>
        <a:prstGeom prst="rect">
          <a:avLst/>
        </a:prstGeom>
        <a:solidFill>
          <a:sysClr val="window" lastClr="FFFFFF"/>
        </a:solidFill>
        <a:ln w="15875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 custLinFactNeighborX="-18917" custLinFactNeighborY="-5302"/>
      <dgm:spPr>
        <a:xfrm>
          <a:off x="7622887" y="340539"/>
          <a:ext cx="1818562" cy="1818562"/>
        </a:xfrm>
        <a:prstGeom prst="ellipse">
          <a:avLst/>
        </a:prstGeom>
        <a:solidFill>
          <a:srgbClr val="4C94AC"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F09AEBFF-D2D3-4FFF-AD65-C3CEAEEB10F2}" type="pres">
      <dgm:prSet presAssocID="{1C383F32-22E8-4F62-A3E0-BDC3D5F48992}" presName="iconRect" presStyleLbl="node1" presStyleIdx="2" presStyleCnt="3" custScaleX="8668" custScaleY="18403" custLinFactX="-400000" custLinFactY="-17585" custLinFactNeighborX="-413334" custLinFactNeighborY="-100000"/>
      <dgm:spPr>
        <a:xfrm>
          <a:off x="314" y="0"/>
          <a:ext cx="90445" cy="192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 custLinFactNeighborX="-7451" custLinFactNeighborY="-51072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>
    <a:blipFill>
      <a:blip xmlns:r="http://schemas.openxmlformats.org/officeDocument/2006/relationships" r:embed="rId5">
        <a:extLst>
          <a:ext uri="{96DAC541-7B7A-43D3-8B79-37D633B846F1}">
            <asvg:svgBlip xmlns:asvg="http://schemas.microsoft.com/office/drawing/2016/SVG/main" r:embed="rId6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876090" y="2576207"/>
          <a:ext cx="2024437" cy="2024437"/>
        </a:xfrm>
        <a:prstGeom prst="ellipse">
          <a:avLst/>
        </a:prstGeom>
        <a:solidFill>
          <a:srgbClr val="ED583E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 flipH="1" flipV="1">
          <a:off x="0" y="1780638"/>
          <a:ext cx="2950" cy="2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255953" y="493072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peak Pro" panose="020F0502020204030204"/>
              <a:ea typeface="+mn-ea"/>
              <a:cs typeface="+mn-cs"/>
            </a:rPr>
            <a:t>Engineers and road Inspecting officers</a:t>
          </a:r>
        </a:p>
      </dsp:txBody>
      <dsp:txXfrm>
        <a:off x="255953" y="4930723"/>
        <a:ext cx="3318750" cy="720000"/>
      </dsp:txXfrm>
    </dsp:sp>
    <dsp:sp modelId="{543C18BC-1989-44B2-9862-C670C61D3452}">
      <dsp:nvSpPr>
        <dsp:cNvPr id="0" name=""/>
        <dsp:cNvSpPr/>
      </dsp:nvSpPr>
      <dsp:spPr>
        <a:xfrm flipH="1" flipV="1">
          <a:off x="11094493" y="80128"/>
          <a:ext cx="67150" cy="50894"/>
        </a:xfrm>
        <a:prstGeom prst="ellipse">
          <a:avLst/>
        </a:prstGeom>
        <a:solidFill>
          <a:sysClr val="window" lastClr="FFFFF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10968940" y="1076338"/>
          <a:ext cx="192703" cy="50899"/>
        </a:xfrm>
        <a:prstGeom prst="rect">
          <a:avLst/>
        </a:prstGeom>
        <a:solidFill>
          <a:sysClr val="window" lastClr="FFFFFF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921447" y="3351427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 cap="all" baseline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peak Pro" panose="020F0502020204030204"/>
              <a:ea typeface="+mn-ea"/>
              <a:cs typeface="+mn-cs"/>
            </a:rPr>
            <a:t> </a:t>
          </a:r>
        </a:p>
      </dsp:txBody>
      <dsp:txXfrm>
        <a:off x="3921447" y="3351427"/>
        <a:ext cx="3318750" cy="720000"/>
      </dsp:txXfrm>
    </dsp:sp>
    <dsp:sp modelId="{5BDDFF18-9AEC-4E5E-B9AA-33D86F01A63E}">
      <dsp:nvSpPr>
        <dsp:cNvPr id="0" name=""/>
        <dsp:cNvSpPr/>
      </dsp:nvSpPr>
      <dsp:spPr>
        <a:xfrm>
          <a:off x="8085171" y="1082476"/>
          <a:ext cx="2024437" cy="2024437"/>
        </a:xfrm>
        <a:prstGeom prst="ellipse">
          <a:avLst/>
        </a:prstGeom>
        <a:solidFill>
          <a:srgbClr val="4C94AC"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0" y="729326"/>
          <a:ext cx="100684" cy="213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573698" y="3477093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all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Speak Pro" panose="020F0502020204030204"/>
              <a:ea typeface="+mn-ea"/>
              <a:cs typeface="+mn-cs"/>
            </a:rPr>
            <a:t>Citizens</a:t>
          </a:r>
        </a:p>
      </dsp:txBody>
      <dsp:txXfrm>
        <a:off x="7573698" y="3477093"/>
        <a:ext cx="33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318B-F494-43E5-8D31-206912B7B6B5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5FF1B-2619-4A72-8F0C-71F25E7F1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45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 by saying that: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these are mood changing chemicals that harm every young person who uses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Point out that the drugs may be legal or illegal.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Medically used drugs can also cause harm when a person uses medications which are not prescribed by the doctor for his/her use and have negative effects on the brain and body of the youngster.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A9BBEA-0332-4665-8BC9-57C5637F9EF3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521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Passing pieces of paper to each row.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 the students to write down questions about alcohol or drugs that they would like to be answered.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They need not write their names.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Just ask them to write the questions and get the last person seated in the row to place it in this box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40B4D-E966-410B-8502-B53DFB71D8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7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91BA-BF65-41AE-9416-EAFD695E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E3F35-A88B-444B-9374-568BE62CA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11AA-8437-43C5-B7EF-A0E6A341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43E1-F23C-456C-A2C7-D7330CF846AD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ED362-F155-4A5D-90DE-454C036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79B0-7167-44BA-AD49-71925459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920F6EAF-659A-44CA-88AD-386B502601AA}"/>
              </a:ext>
            </a:extLst>
          </p:cNvPr>
          <p:cNvSpPr/>
          <p:nvPr userDrawn="1"/>
        </p:nvSpPr>
        <p:spPr>
          <a:xfrm>
            <a:off x="11288641" y="6453500"/>
            <a:ext cx="262077" cy="262077"/>
          </a:xfrm>
          <a:prstGeom prst="ellipse">
            <a:avLst/>
          </a:prstGeom>
          <a:solidFill>
            <a:srgbClr val="09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F35B42-473D-4875-B6FF-8E73B16892A9}"/>
              </a:ext>
            </a:extLst>
          </p:cNvPr>
          <p:cNvSpPr/>
          <p:nvPr userDrawn="1"/>
        </p:nvSpPr>
        <p:spPr>
          <a:xfrm>
            <a:off x="241689" y="212326"/>
            <a:ext cx="1205723" cy="1205723"/>
          </a:xfrm>
          <a:prstGeom prst="ellipse">
            <a:avLst/>
          </a:prstGeom>
          <a:solidFill>
            <a:srgbClr val="F0A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B51B0-61C9-4256-BE37-0BF8EE11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65125"/>
            <a:ext cx="10998200" cy="904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94CF-E9F2-4551-9FDB-4DE53D22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825625"/>
            <a:ext cx="10998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70555-9F7D-467A-B84F-E20DCAE5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900" y="6356350"/>
            <a:ext cx="2743200" cy="365125"/>
          </a:xfrm>
        </p:spPr>
        <p:txBody>
          <a:bodyPr/>
          <a:lstStyle/>
          <a:p>
            <a:fld id="{EE118B6E-EB1C-4C58-8C9A-68743A5F0288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CBDE-A152-41F8-8057-FF6B9E58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66FA-60E4-407F-B1FF-CFBF437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0" y="6356350"/>
            <a:ext cx="350837" cy="26987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92F3C48-507F-4435-8425-83E1FFF3BA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D1F29B-A9F4-4CC7-9019-3349253D84F7}"/>
              </a:ext>
            </a:extLst>
          </p:cNvPr>
          <p:cNvCxnSpPr>
            <a:cxnSpLocks/>
          </p:cNvCxnSpPr>
          <p:nvPr userDrawn="1"/>
        </p:nvCxnSpPr>
        <p:spPr>
          <a:xfrm>
            <a:off x="11419679" y="6715577"/>
            <a:ext cx="0" cy="142423"/>
          </a:xfrm>
          <a:prstGeom prst="line">
            <a:avLst/>
          </a:prstGeom>
          <a:ln w="12700">
            <a:solidFill>
              <a:srgbClr val="098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61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920F6EAF-659A-44CA-88AD-386B502601AA}"/>
              </a:ext>
            </a:extLst>
          </p:cNvPr>
          <p:cNvSpPr/>
          <p:nvPr userDrawn="1"/>
        </p:nvSpPr>
        <p:spPr>
          <a:xfrm>
            <a:off x="11288641" y="6453500"/>
            <a:ext cx="262077" cy="262077"/>
          </a:xfrm>
          <a:prstGeom prst="ellipse">
            <a:avLst/>
          </a:prstGeom>
          <a:solidFill>
            <a:srgbClr val="098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F35B42-473D-4875-B6FF-8E73B16892A9}"/>
              </a:ext>
            </a:extLst>
          </p:cNvPr>
          <p:cNvSpPr/>
          <p:nvPr userDrawn="1"/>
        </p:nvSpPr>
        <p:spPr>
          <a:xfrm>
            <a:off x="241689" y="212326"/>
            <a:ext cx="1205723" cy="12057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BB51B0-61C9-4256-BE37-0BF8EE11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365125"/>
            <a:ext cx="10998200" cy="90487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394CF-E9F2-4551-9FDB-4DE53D22A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825625"/>
            <a:ext cx="10998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70555-9F7D-467A-B84F-E20DCAE5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6900" y="6356350"/>
            <a:ext cx="2743200" cy="365125"/>
          </a:xfrm>
        </p:spPr>
        <p:txBody>
          <a:bodyPr/>
          <a:lstStyle/>
          <a:p>
            <a:fld id="{EE118B6E-EB1C-4C58-8C9A-68743A5F0288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CBDE-A152-41F8-8057-FF6B9E58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66FA-60E4-407F-B1FF-CFBF437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0" y="6356350"/>
            <a:ext cx="350837" cy="26987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B92F3C48-507F-4435-8425-83E1FFF3BAE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D1F29B-A9F4-4CC7-9019-3349253D84F7}"/>
              </a:ext>
            </a:extLst>
          </p:cNvPr>
          <p:cNvCxnSpPr>
            <a:cxnSpLocks/>
          </p:cNvCxnSpPr>
          <p:nvPr userDrawn="1"/>
        </p:nvCxnSpPr>
        <p:spPr>
          <a:xfrm>
            <a:off x="11419679" y="6715577"/>
            <a:ext cx="0" cy="142423"/>
          </a:xfrm>
          <a:prstGeom prst="line">
            <a:avLst/>
          </a:prstGeom>
          <a:ln w="12700">
            <a:solidFill>
              <a:srgbClr val="098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57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7CF5-CBB7-4EDE-81AD-DB4D0302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EC4F9-CC9D-472A-BE6A-6BC28FCF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39F4-5808-4117-9CB5-9491F5FA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4730D-6F48-4899-9643-9FD5E9DB20EA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CBD96-C5DB-4AED-AB9B-763F1765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3FAE-CD14-4DC6-933D-ABFA8FEF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26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2AA5-B8F8-40C2-9392-50492FB6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D571-E640-465C-AFA8-72FB99D6B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B128A-1225-478B-988F-9B847029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ABB7-A2D9-4D37-86B3-39732A15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E292-5E6C-4CD5-A9CC-A37BF71325EC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64D4E-4C6E-4477-827F-A9CFDBB74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93870-F563-42FD-B54A-951B591C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0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476-9CD7-4AF2-86D3-32F82222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556B3-482A-40BD-A644-C6BA4DF5F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CF349-EEC5-4127-9172-186469331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00EAD-4439-40AA-9504-D4EBCD165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D435C-D33F-4DFF-AAFF-54C85AB4F3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0693D4-06BD-485B-98BE-CAE52623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12E4-AB08-4EAD-BE61-B70EFE441017}" type="datetime1">
              <a:rPr lang="en-US" smtClean="0"/>
              <a:t>8/2/2020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5B616-D037-4382-B9B7-C8D5EDF6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AEE9D-D2D2-4A26-A0C5-A2E869BC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14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B558-B55C-4D42-88BB-23D7FFEB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B86DB-4DD7-4811-9F38-10C9FA25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BFE2-0140-46B4-A65C-2DDD08C80848}" type="datetime1">
              <a:rPr lang="en-US" smtClean="0"/>
              <a:t>8/2/2020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D26AB-6123-4DEA-9E00-539BFB0E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A23ED-3042-417A-B819-EEC7764D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7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4265A-E259-44D6-AF4F-1C6AEA8D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05C0B-2759-4E82-A94D-F44AEBB0F969}" type="datetime1">
              <a:rPr lang="en-US" smtClean="0"/>
              <a:t>8/2/2020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334BB-4428-4354-8546-653A95F5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1ECE7-5513-4C25-B907-F6729C32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0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B133-8678-40F8-B1C4-E83549FD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633C-77C7-48E9-99FB-76D275F25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56B90-9C98-484B-B5E3-B655EF907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F8C16-7F8D-4DE5-AE97-338029BF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BE66-8094-4087-AC99-4D333C2D1D18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9F02C-3861-443F-97F5-87DBCF92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20BFD-849D-44AC-912F-49CF9BC2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88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894A-5B05-45AA-9231-8A5B32147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8EEF7-404B-40F2-8B17-ACFDF8842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72C38-E587-472D-81AE-C8C7364B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1E2D5-7A13-41C4-8B77-80C97CC8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AFA39-BA6C-4819-8AC2-391E7787F8E9}" type="datetime1">
              <a:rPr lang="en-US" smtClean="0"/>
              <a:t>8/2/2020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F2338-EAF8-4232-9A77-A82DECF1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8B2D2-1C8B-4264-8558-F41242B8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D6553-B8FE-40F1-B852-24394B60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09B8D-84E8-41A0-8EE6-72B0405C0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86A03-BF51-4EE1-A02F-28DB071C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88655-EE34-4204-99A6-84EA4B3E8800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4259-FCA4-40FB-8D97-59EB50FA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43734-5EB4-4BCC-BDD7-B761EC807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023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E42E1-765F-4C26-8D8D-1E050E0B6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3A804-20ED-44D7-971E-1598FE292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593E2-558C-4A48-ACF6-4A82B80F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819B4-4EA1-460D-871E-D05DF8B147CD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754E-D746-418C-8D26-8A8966C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F85F2-ED4A-4228-AE19-53BE2146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2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838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130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6057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37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58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52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872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2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934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533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9840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50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467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5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6DA70-E51C-4635-AEA0-408159E7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E3833-9375-4104-A31A-C7A64A208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740EF-F71F-4B1E-A79C-9F2E794F7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C991B-7DE3-4873-A2D3-46971786D9A4}" type="datetime1">
              <a:rPr lang="en-US" smtClean="0"/>
              <a:t>8/2/2020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D6BE9-8BCD-43A4-83FE-FE7FDA84E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E57A-F0DA-45B7-819E-EFDE6D570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F3C48-507F-4435-8425-83E1FFF3B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7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89D57DC-1864-4864-B298-DB929DE18E2E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9DF74A6-D940-46F4-AAAC-7BB232A6F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5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4.e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96AD2E8-500C-4E76-A60E-9784F9CFE3CC}"/>
              </a:ext>
            </a:extLst>
          </p:cNvPr>
          <p:cNvSpPr txBox="1">
            <a:spLocks/>
          </p:cNvSpPr>
          <p:nvPr/>
        </p:nvSpPr>
        <p:spPr>
          <a:xfrm>
            <a:off x="1676400" y="1562100"/>
            <a:ext cx="8839200" cy="31447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+mn-lt"/>
              </a:rPr>
              <a:t>                                  </a:t>
            </a:r>
            <a:r>
              <a:rPr lang="en-US" sz="3600" dirty="0">
                <a:latin typeface="+mn-lt"/>
              </a:rPr>
              <a:t>Idea/Approach Details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Ministry/ Organization name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   Ministry of Rural Development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	        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MK199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(Automatic Assessment of Pavement 				          Condition based on Road Photographs)</a:t>
            </a:r>
          </a:p>
          <a:p>
            <a:pPr algn="l"/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Name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		          Segmentation Fault</a:t>
            </a:r>
          </a:p>
          <a:p>
            <a:pPr algn="l"/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Team Leader Name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 	          Ashish Goswami</a:t>
            </a: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College Code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		          U-0795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2C5B62-175E-4A5D-B111-37543D3D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13" y="-119258"/>
            <a:ext cx="2552959" cy="191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1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15"/>
    </mc:Choice>
    <mc:Fallback>
      <p:transition spd="slow" advTm="62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122B4A-275D-440A-A60E-1B5F7660700C}"/>
              </a:ext>
            </a:extLst>
          </p:cNvPr>
          <p:cNvSpPr txBox="1"/>
          <p:nvPr/>
        </p:nvSpPr>
        <p:spPr>
          <a:xfrm>
            <a:off x="411955" y="577334"/>
            <a:ext cx="679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Idea/Approach  Details	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9096EA-E565-4251-85E0-A63E3118C92D}"/>
              </a:ext>
            </a:extLst>
          </p:cNvPr>
          <p:cNvSpPr txBox="1"/>
          <p:nvPr/>
        </p:nvSpPr>
        <p:spPr>
          <a:xfrm>
            <a:off x="238125" y="2322493"/>
            <a:ext cx="8810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800" dirty="0"/>
              <a:t>STEP 3: </a:t>
            </a:r>
            <a:r>
              <a:rPr lang="en-IN" sz="2800" dirty="0">
                <a:solidFill>
                  <a:schemeClr val="tx1"/>
                </a:solidFill>
              </a:rPr>
              <a:t>Feeding Images to Deep Learning</a:t>
            </a:r>
          </a:p>
          <a:p>
            <a:pPr lvl="0"/>
            <a:r>
              <a:rPr lang="en-IN" sz="2800" dirty="0">
                <a:solidFill>
                  <a:schemeClr val="tx1"/>
                </a:solidFill>
              </a:rPr>
              <a:t> Model(Faster RCNN with Inception) </a:t>
            </a:r>
          </a:p>
          <a:p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7E271-1096-45FD-8877-897D6E188478}"/>
              </a:ext>
            </a:extLst>
          </p:cNvPr>
          <p:cNvSpPr txBox="1"/>
          <p:nvPr/>
        </p:nvSpPr>
        <p:spPr>
          <a:xfrm>
            <a:off x="411955" y="3429000"/>
            <a:ext cx="7208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 assessment of the image for pavement condition </a:t>
            </a:r>
            <a:r>
              <a:rPr lang="en-US" sz="2400" dirty="0">
                <a:solidFill>
                  <a:prstClr val="black"/>
                </a:solidFill>
              </a:rPr>
              <a:t>We are using existing neural network frameworks i.e. Faster RCNN with Inception Backbone(CNN) to detect different categories of damages on pavements and then finally calculate PCI using the confidence level</a:t>
            </a:r>
            <a:r>
              <a:rPr lang="en-IN" sz="2400" dirty="0"/>
              <a:t> </a:t>
            </a:r>
            <a:r>
              <a:rPr lang="en-US" sz="2400" dirty="0">
                <a:solidFill>
                  <a:prstClr val="black"/>
                </a:solidFill>
              </a:rPr>
              <a:t>of the trained network.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62E3D5-1FB3-42CD-B9DA-30B4C6593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34" y="1642556"/>
            <a:ext cx="6798469" cy="53209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26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DDFFD-8824-45F6-93DA-1428906689E2}"/>
              </a:ext>
            </a:extLst>
          </p:cNvPr>
          <p:cNvSpPr txBox="1"/>
          <p:nvPr/>
        </p:nvSpPr>
        <p:spPr>
          <a:xfrm>
            <a:off x="411955" y="577334"/>
            <a:ext cx="679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Idea/Approach  Details	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9C2EA-A968-43BE-8FE2-78624C6839FD}"/>
              </a:ext>
            </a:extLst>
          </p:cNvPr>
          <p:cNvSpPr txBox="1"/>
          <p:nvPr/>
        </p:nvSpPr>
        <p:spPr>
          <a:xfrm>
            <a:off x="0" y="2295525"/>
            <a:ext cx="9477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Step 4: </a:t>
            </a:r>
            <a:r>
              <a:rPr lang="en-IN" sz="2800" dirty="0">
                <a:solidFill>
                  <a:schemeClr val="tx1"/>
                </a:solidFill>
              </a:rPr>
              <a:t>Output images with detected damage types.</a:t>
            </a:r>
          </a:p>
          <a:p>
            <a:r>
              <a:rPr lang="en-IN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DEE24-3999-4B00-96DB-B22B23BDDC9F}"/>
              </a:ext>
            </a:extLst>
          </p:cNvPr>
          <p:cNvSpPr txBox="1"/>
          <p:nvPr/>
        </p:nvSpPr>
        <p:spPr>
          <a:xfrm>
            <a:off x="333375" y="3353366"/>
            <a:ext cx="68770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images after being asses by the Deep Learning Model are outputted to out user application PATH, and the calculated PCI (Pavement Condition Index) is displayed.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479F91-ECD0-43AE-9ACE-77E96B82F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515" y="2816817"/>
            <a:ext cx="3913110" cy="40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48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6FF45-85DB-4B78-8354-C38B584FB1E1}"/>
              </a:ext>
            </a:extLst>
          </p:cNvPr>
          <p:cNvSpPr txBox="1"/>
          <p:nvPr/>
        </p:nvSpPr>
        <p:spPr>
          <a:xfrm>
            <a:off x="411955" y="577334"/>
            <a:ext cx="679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Technology Stack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171C9-9BEB-431B-81EC-697B8D4B40CD}"/>
              </a:ext>
            </a:extLst>
          </p:cNvPr>
          <p:cNvSpPr txBox="1"/>
          <p:nvPr/>
        </p:nvSpPr>
        <p:spPr>
          <a:xfrm>
            <a:off x="411955" y="2900782"/>
            <a:ext cx="70080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defTabSz="457200">
              <a:lnSpc>
                <a:spcPct val="100000"/>
              </a:lnSpc>
              <a:spcBef>
                <a:spcPts val="0"/>
              </a:spcBef>
              <a:buAutoNum type="arabicParenR"/>
              <a:defRPr/>
            </a:pPr>
            <a:r>
              <a:rPr lang="en-US" sz="2800" dirty="0">
                <a:solidFill>
                  <a:prstClr val="black"/>
                </a:solidFill>
              </a:rPr>
              <a:t>TensorFlow as back-end (1.14)</a:t>
            </a:r>
          </a:p>
          <a:p>
            <a:pPr marL="514350" lvl="0" indent="-514350" defTabSz="457200">
              <a:lnSpc>
                <a:spcPct val="100000"/>
              </a:lnSpc>
              <a:spcBef>
                <a:spcPts val="0"/>
              </a:spcBef>
              <a:buAutoNum type="arabicParenR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black"/>
                </a:solidFill>
              </a:rPr>
              <a:t>2) MERN stack for app development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black"/>
                </a:solidFill>
              </a:rPr>
              <a:t>3) Google API for geo-tagging</a:t>
            </a: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black"/>
                </a:solidFill>
              </a:rPr>
              <a:t>4) AWS for future cloud deployment.</a:t>
            </a:r>
          </a:p>
        </p:txBody>
      </p:sp>
    </p:spTree>
    <p:extLst>
      <p:ext uri="{BB962C8B-B14F-4D97-AF65-F5344CB8AC3E}">
        <p14:creationId xmlns:p14="http://schemas.microsoft.com/office/powerpoint/2010/main" val="114033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 descr="SmartArt graphic">
            <a:extLst>
              <a:ext uri="{FF2B5EF4-FFF2-40B4-BE49-F238E27FC236}">
                <a16:creationId xmlns:a16="http://schemas.microsoft.com/office/drawing/2014/main" id="{63810C43-081B-44FF-917C-9A5DAB95C0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458839"/>
              </p:ext>
            </p:extLst>
          </p:nvPr>
        </p:nvGraphicFramePr>
        <p:xfrm>
          <a:off x="536713" y="483042"/>
          <a:ext cx="11161644" cy="575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Head with gears">
            <a:extLst>
              <a:ext uri="{FF2B5EF4-FFF2-40B4-BE49-F238E27FC236}">
                <a16:creationId xmlns:a16="http://schemas.microsoft.com/office/drawing/2014/main" id="{8FAC8934-6593-4EA1-917D-871D22FE96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8566" y="3429000"/>
            <a:ext cx="1271016" cy="1271016"/>
          </a:xfrm>
          <a:prstGeom prst="rect">
            <a:avLst/>
          </a:prstGeom>
        </p:spPr>
      </p:pic>
      <p:pic>
        <p:nvPicPr>
          <p:cNvPr id="6" name="Graphic 5" descr="Connections">
            <a:extLst>
              <a:ext uri="{FF2B5EF4-FFF2-40B4-BE49-F238E27FC236}">
                <a16:creationId xmlns:a16="http://schemas.microsoft.com/office/drawing/2014/main" id="{82D1F7EF-67F8-4FE3-8416-99273B6D40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94159" y="1948319"/>
            <a:ext cx="1359406" cy="13594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B79D9B-C661-4F8C-A15A-56196B076DC6}"/>
              </a:ext>
            </a:extLst>
          </p:cNvPr>
          <p:cNvSpPr txBox="1"/>
          <p:nvPr/>
        </p:nvSpPr>
        <p:spPr>
          <a:xfrm>
            <a:off x="792651" y="600456"/>
            <a:ext cx="4244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ubai" panose="020B0503030403030204" pitchFamily="34" charset="-78"/>
                <a:cs typeface="Dubai" panose="020B0503030403030204" pitchFamily="34" charset="-78"/>
              </a:rPr>
              <a:t>USERS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341176-1753-4E4D-86DD-DF42A25741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7724" y="2716569"/>
            <a:ext cx="3437076" cy="343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5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38395A64-0A47-4471-9123-728228FB9AA4}"/>
              </a:ext>
            </a:extLst>
          </p:cNvPr>
          <p:cNvSpPr/>
          <p:nvPr/>
        </p:nvSpPr>
        <p:spPr>
          <a:xfrm>
            <a:off x="239056" y="207325"/>
            <a:ext cx="1222147" cy="1222147"/>
          </a:xfrm>
          <a:prstGeom prst="ellipse">
            <a:avLst/>
          </a:prstGeom>
          <a:gradFill flip="none" rotWithShape="1">
            <a:gsLst>
              <a:gs pos="51700">
                <a:srgbClr val="ED246E">
                  <a:alpha val="51000"/>
                </a:srgbClr>
              </a:gs>
              <a:gs pos="0">
                <a:srgbClr val="4F2F79">
                  <a:alpha val="86000"/>
                </a:srgbClr>
              </a:gs>
              <a:gs pos="100000">
                <a:srgbClr val="F85047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71B2D5C-4670-419C-8486-0DF706EE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CONVENTIONAL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350" y="612526"/>
            <a:ext cx="4603747" cy="55583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95450" y="1447800"/>
            <a:ext cx="4876800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bIns="9144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(Body)"/>
                <a:ea typeface="+mn-ea"/>
                <a:cs typeface="Calibri" panose="020F0502020204030204" pitchFamily="34" charset="0"/>
              </a:rPr>
              <a:t>VARIATION IN RESULTS DUE TO HUMAN FACTOR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 (Body)"/>
              <a:cs typeface="Calibri" panose="020F050202020403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(Body)"/>
                <a:ea typeface="+mn-ea"/>
                <a:cs typeface="Calibri" panose="020F0502020204030204" pitchFamily="34" charset="0"/>
              </a:rPr>
              <a:t>Standardization with PCI (Pavement Conditioned Index)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" y="1695450"/>
            <a:ext cx="1320800" cy="1200150"/>
          </a:xfrm>
          <a:prstGeom prst="rect">
            <a:avLst/>
          </a:prstGeom>
          <a:solidFill>
            <a:srgbClr val="F78A64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1692671" y="1451371"/>
            <a:ext cx="199629" cy="244079"/>
          </a:xfrm>
          <a:prstGeom prst="rtTriangle">
            <a:avLst/>
          </a:prstGeom>
          <a:solidFill>
            <a:srgbClr val="F8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1695450" y="3105150"/>
            <a:ext cx="4876800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bIns="9144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(Body)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(Body)"/>
                <a:ea typeface="+mn-ea"/>
                <a:cs typeface="Calibri" panose="020F0502020204030204" pitchFamily="34" charset="0"/>
              </a:rPr>
              <a:t>LACK OF TRANSPARENCY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Calibri (Body)"/>
              <a:cs typeface="Calibri" panose="020F050202020403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Calibri (Body)"/>
                <a:cs typeface="Calibri" panose="020F0502020204030204" pitchFamily="34" charset="0"/>
              </a:rPr>
              <a:t>Data acquisition and cloud deployment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(Body)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71500" y="3352800"/>
            <a:ext cx="1320800" cy="1200150"/>
          </a:xfrm>
          <a:prstGeom prst="rect">
            <a:avLst/>
          </a:prstGeom>
          <a:solidFill>
            <a:srgbClr val="ED246E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5" name="Right Triangle 214"/>
          <p:cNvSpPr/>
          <p:nvPr/>
        </p:nvSpPr>
        <p:spPr>
          <a:xfrm>
            <a:off x="1692671" y="3108721"/>
            <a:ext cx="199629" cy="244079"/>
          </a:xfrm>
          <a:prstGeom prst="rtTriangle">
            <a:avLst/>
          </a:prstGeom>
          <a:solidFill>
            <a:srgbClr val="EC1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1695450" y="4762500"/>
            <a:ext cx="4876800" cy="1238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bIns="9144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(Body)"/>
                <a:ea typeface="+mn-ea"/>
                <a:cs typeface="Calibri" panose="020F0502020204030204" pitchFamily="34" charset="0"/>
              </a:rPr>
              <a:t>SLACK IN WORK AND NEGLIGENCE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Calibri (Body)"/>
              <a:cs typeface="Calibri" panose="020F050202020403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(Body)"/>
                <a:ea typeface="+mn-ea"/>
                <a:cs typeface="Calibri" panose="020F0502020204030204" pitchFamily="34" charset="0"/>
              </a:rPr>
              <a:t>Geotagging</a:t>
            </a:r>
          </a:p>
        </p:txBody>
      </p:sp>
      <p:sp>
        <p:nvSpPr>
          <p:cNvPr id="218" name="Rectangle 217"/>
          <p:cNvSpPr/>
          <p:nvPr/>
        </p:nvSpPr>
        <p:spPr>
          <a:xfrm>
            <a:off x="571500" y="5010150"/>
            <a:ext cx="1320800" cy="1200150"/>
          </a:xfrm>
          <a:prstGeom prst="rect">
            <a:avLst/>
          </a:prstGeom>
          <a:solidFill>
            <a:srgbClr val="602B75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9" name="Right Triangle 218"/>
          <p:cNvSpPr/>
          <p:nvPr/>
        </p:nvSpPr>
        <p:spPr>
          <a:xfrm>
            <a:off x="1692671" y="4766071"/>
            <a:ext cx="199629" cy="244079"/>
          </a:xfrm>
          <a:prstGeom prst="rtTriangle">
            <a:avLst/>
          </a:prstGeom>
          <a:solidFill>
            <a:srgbClr val="331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CEBB33F-D623-4841-AF05-BD09A766581B}"/>
              </a:ext>
            </a:extLst>
          </p:cNvPr>
          <p:cNvGrpSpPr/>
          <p:nvPr/>
        </p:nvGrpSpPr>
        <p:grpSpPr>
          <a:xfrm>
            <a:off x="10775202" y="6242972"/>
            <a:ext cx="781798" cy="179244"/>
            <a:chOff x="10371597" y="3126630"/>
            <a:chExt cx="781798" cy="179244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2B0F90-DF01-4FF9-B354-1A40C0FDF8B1}"/>
                </a:ext>
              </a:extLst>
            </p:cNvPr>
            <p:cNvSpPr/>
            <p:nvPr/>
          </p:nvSpPr>
          <p:spPr>
            <a:xfrm>
              <a:off x="10371597" y="3126630"/>
              <a:ext cx="179244" cy="179244"/>
            </a:xfrm>
            <a:prstGeom prst="ellipse">
              <a:avLst/>
            </a:prstGeom>
            <a:solidFill>
              <a:srgbClr val="8A23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DCAEAE2-F70E-45A6-97A3-36CE3506E6A0}"/>
                </a:ext>
              </a:extLst>
            </p:cNvPr>
            <p:cNvSpPr/>
            <p:nvPr/>
          </p:nvSpPr>
          <p:spPr>
            <a:xfrm>
              <a:off x="10672874" y="3126630"/>
              <a:ext cx="179244" cy="179244"/>
            </a:xfrm>
            <a:prstGeom prst="ellipse">
              <a:avLst/>
            </a:prstGeom>
            <a:solidFill>
              <a:srgbClr val="E940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9B9FC4B-73F8-430D-AD6A-982A725BC842}"/>
                </a:ext>
              </a:extLst>
            </p:cNvPr>
            <p:cNvSpPr/>
            <p:nvPr/>
          </p:nvSpPr>
          <p:spPr>
            <a:xfrm>
              <a:off x="10974151" y="3126630"/>
              <a:ext cx="179244" cy="179244"/>
            </a:xfrm>
            <a:prstGeom prst="ellipse">
              <a:avLst/>
            </a:prstGeom>
            <a:solidFill>
              <a:srgbClr val="F27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26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7421EE9B-9ADC-41FE-AD3C-4AADD740E152}"/>
              </a:ext>
            </a:extLst>
          </p:cNvPr>
          <p:cNvSpPr/>
          <p:nvPr/>
        </p:nvSpPr>
        <p:spPr>
          <a:xfrm>
            <a:off x="5285280" y="-16968"/>
            <a:ext cx="6921008" cy="6883133"/>
          </a:xfrm>
          <a:custGeom>
            <a:avLst/>
            <a:gdLst>
              <a:gd name="connsiteX0" fmla="*/ 1379725 w 6921008"/>
              <a:gd name="connsiteY0" fmla="*/ 0 h 6883133"/>
              <a:gd name="connsiteX1" fmla="*/ 6921008 w 6921008"/>
              <a:gd name="connsiteY1" fmla="*/ 0 h 6883133"/>
              <a:gd name="connsiteX2" fmla="*/ 6921008 w 6921008"/>
              <a:gd name="connsiteY2" fmla="*/ 6864326 h 6883133"/>
              <a:gd name="connsiteX3" fmla="*/ 6900333 w 6921008"/>
              <a:gd name="connsiteY3" fmla="*/ 6879028 h 6883133"/>
              <a:gd name="connsiteX4" fmla="*/ 6893757 w 6921008"/>
              <a:gd name="connsiteY4" fmla="*/ 6883133 h 6883133"/>
              <a:gd name="connsiteX5" fmla="*/ 1957704 w 6921008"/>
              <a:gd name="connsiteY5" fmla="*/ 6883133 h 6883133"/>
              <a:gd name="connsiteX6" fmla="*/ 1951301 w 6921008"/>
              <a:gd name="connsiteY6" fmla="*/ 6879028 h 6883133"/>
              <a:gd name="connsiteX7" fmla="*/ 0 w 6921008"/>
              <a:gd name="connsiteY7" fmla="*/ 3209071 h 6883133"/>
              <a:gd name="connsiteX8" fmla="*/ 1296292 w 6921008"/>
              <a:gd name="connsiteY8" fmla="*/ 79546 h 6883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1008" h="6883133">
                <a:moveTo>
                  <a:pt x="1379725" y="0"/>
                </a:moveTo>
                <a:lnTo>
                  <a:pt x="6921008" y="0"/>
                </a:lnTo>
                <a:lnTo>
                  <a:pt x="6921008" y="6864326"/>
                </a:lnTo>
                <a:lnTo>
                  <a:pt x="6900333" y="6879028"/>
                </a:lnTo>
                <a:lnTo>
                  <a:pt x="6893757" y="6883133"/>
                </a:lnTo>
                <a:lnTo>
                  <a:pt x="1957704" y="6883133"/>
                </a:lnTo>
                <a:lnTo>
                  <a:pt x="1951301" y="6879028"/>
                </a:lnTo>
                <a:cubicBezTo>
                  <a:pt x="774026" y="6083677"/>
                  <a:pt x="0" y="4736766"/>
                  <a:pt x="0" y="3209071"/>
                </a:cubicBezTo>
                <a:cubicBezTo>
                  <a:pt x="0" y="1986916"/>
                  <a:pt x="495377" y="880461"/>
                  <a:pt x="1296292" y="79546"/>
                </a:cubicBezTo>
                <a:close/>
              </a:path>
            </a:pathLst>
          </a:custGeom>
          <a:noFill/>
          <a:ln>
            <a:solidFill>
              <a:srgbClr val="602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9BFF314F-F837-4C10-B583-E82864DDC776}"/>
              </a:ext>
            </a:extLst>
          </p:cNvPr>
          <p:cNvSpPr/>
          <p:nvPr/>
        </p:nvSpPr>
        <p:spPr>
          <a:xfrm>
            <a:off x="6282098" y="537028"/>
            <a:ext cx="5909903" cy="6328910"/>
          </a:xfrm>
          <a:custGeom>
            <a:avLst/>
            <a:gdLst>
              <a:gd name="connsiteX0" fmla="*/ 3738723 w 5909903"/>
              <a:gd name="connsiteY0" fmla="*/ 0 h 6328910"/>
              <a:gd name="connsiteX1" fmla="*/ 5829079 w 5909903"/>
              <a:gd name="connsiteY1" fmla="*/ 638515 h 6328910"/>
              <a:gd name="connsiteX2" fmla="*/ 5909903 w 5909903"/>
              <a:gd name="connsiteY2" fmla="*/ 698955 h 6328910"/>
              <a:gd name="connsiteX3" fmla="*/ 5909903 w 5909903"/>
              <a:gd name="connsiteY3" fmla="*/ 6328910 h 6328910"/>
              <a:gd name="connsiteX4" fmla="*/ 1046432 w 5909903"/>
              <a:gd name="connsiteY4" fmla="*/ 6328910 h 6328910"/>
              <a:gd name="connsiteX5" fmla="*/ 853743 w 5909903"/>
              <a:gd name="connsiteY5" fmla="*/ 6116898 h 6328910"/>
              <a:gd name="connsiteX6" fmla="*/ 0 w 5909903"/>
              <a:gd name="connsiteY6" fmla="*/ 3738723 h 6328910"/>
              <a:gd name="connsiteX7" fmla="*/ 3738723 w 5909903"/>
              <a:gd name="connsiteY7" fmla="*/ 0 h 632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9903" h="6328910">
                <a:moveTo>
                  <a:pt x="3738723" y="0"/>
                </a:moveTo>
                <a:cubicBezTo>
                  <a:pt x="4513038" y="0"/>
                  <a:pt x="5232375" y="235390"/>
                  <a:pt x="5829079" y="638515"/>
                </a:cubicBezTo>
                <a:lnTo>
                  <a:pt x="5909903" y="698955"/>
                </a:lnTo>
                <a:lnTo>
                  <a:pt x="5909903" y="6328910"/>
                </a:lnTo>
                <a:lnTo>
                  <a:pt x="1046432" y="6328910"/>
                </a:lnTo>
                <a:lnTo>
                  <a:pt x="853743" y="6116898"/>
                </a:lnTo>
                <a:cubicBezTo>
                  <a:pt x="320392" y="5470627"/>
                  <a:pt x="0" y="4642091"/>
                  <a:pt x="0" y="3738723"/>
                </a:cubicBezTo>
                <a:cubicBezTo>
                  <a:pt x="0" y="1673883"/>
                  <a:pt x="1673883" y="0"/>
                  <a:pt x="3738723" y="0"/>
                </a:cubicBezTo>
                <a:close/>
              </a:path>
            </a:pathLst>
          </a:custGeom>
          <a:solidFill>
            <a:srgbClr val="EC1461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655482F0-A797-4FB5-BD93-6D1FA7A760DD}"/>
              </a:ext>
            </a:extLst>
          </p:cNvPr>
          <p:cNvSpPr/>
          <p:nvPr/>
        </p:nvSpPr>
        <p:spPr>
          <a:xfrm>
            <a:off x="6986646" y="537028"/>
            <a:ext cx="4505339" cy="2245859"/>
          </a:xfrm>
          <a:custGeom>
            <a:avLst/>
            <a:gdLst>
              <a:gd name="connsiteX0" fmla="*/ 3034174 w 4505339"/>
              <a:gd name="connsiteY0" fmla="*/ 0 h 2245859"/>
              <a:gd name="connsiteX1" fmla="*/ 4489454 w 4505339"/>
              <a:gd name="connsiteY1" fmla="*/ 293807 h 2245859"/>
              <a:gd name="connsiteX2" fmla="*/ 4505339 w 4505339"/>
              <a:gd name="connsiteY2" fmla="*/ 300988 h 2245859"/>
              <a:gd name="connsiteX3" fmla="*/ 4420929 w 4505339"/>
              <a:gd name="connsiteY3" fmla="*/ 531613 h 2245859"/>
              <a:gd name="connsiteX4" fmla="*/ 1834733 w 4505339"/>
              <a:gd name="connsiteY4" fmla="*/ 2245859 h 2245859"/>
              <a:gd name="connsiteX5" fmla="*/ 49369 w 4505339"/>
              <a:gd name="connsiteY5" fmla="*/ 1604930 h 2245859"/>
              <a:gd name="connsiteX6" fmla="*/ 0 w 4505339"/>
              <a:gd name="connsiteY6" fmla="*/ 1560060 h 2245859"/>
              <a:gd name="connsiteX7" fmla="*/ 149193 w 4505339"/>
              <a:gd name="connsiteY7" fmla="*/ 1360548 h 2245859"/>
              <a:gd name="connsiteX8" fmla="*/ 3034174 w 4505339"/>
              <a:gd name="connsiteY8" fmla="*/ 0 h 2245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5339" h="2245859">
                <a:moveTo>
                  <a:pt x="3034174" y="0"/>
                </a:moveTo>
                <a:cubicBezTo>
                  <a:pt x="3550384" y="0"/>
                  <a:pt x="4042159" y="104618"/>
                  <a:pt x="4489454" y="293807"/>
                </a:cubicBezTo>
                <a:lnTo>
                  <a:pt x="4505339" y="300988"/>
                </a:lnTo>
                <a:lnTo>
                  <a:pt x="4420929" y="531613"/>
                </a:lnTo>
                <a:cubicBezTo>
                  <a:pt x="3994839" y="1539003"/>
                  <a:pt x="2997334" y="2245859"/>
                  <a:pt x="1834733" y="2245859"/>
                </a:cubicBezTo>
                <a:cubicBezTo>
                  <a:pt x="1156549" y="2245859"/>
                  <a:pt x="534544" y="2005332"/>
                  <a:pt x="49369" y="1604930"/>
                </a:cubicBezTo>
                <a:lnTo>
                  <a:pt x="0" y="1560060"/>
                </a:lnTo>
                <a:lnTo>
                  <a:pt x="149193" y="1360548"/>
                </a:lnTo>
                <a:cubicBezTo>
                  <a:pt x="834930" y="529627"/>
                  <a:pt x="1872702" y="0"/>
                  <a:pt x="3034174" y="0"/>
                </a:cubicBezTo>
                <a:close/>
              </a:path>
            </a:pathLst>
          </a:custGeom>
          <a:solidFill>
            <a:srgbClr val="4F2F79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6252104D-19FB-4125-BB51-983FC8104255}"/>
              </a:ext>
            </a:extLst>
          </p:cNvPr>
          <p:cNvSpPr/>
          <p:nvPr/>
        </p:nvSpPr>
        <p:spPr>
          <a:xfrm>
            <a:off x="316062" y="313596"/>
            <a:ext cx="1765300" cy="1765300"/>
          </a:xfrm>
          <a:prstGeom prst="ellipse">
            <a:avLst/>
          </a:prstGeom>
          <a:gradFill flip="none" rotWithShape="1">
            <a:gsLst>
              <a:gs pos="51700">
                <a:srgbClr val="ED246E">
                  <a:alpha val="51000"/>
                </a:srgbClr>
              </a:gs>
              <a:gs pos="0">
                <a:srgbClr val="4F2F79">
                  <a:alpha val="86000"/>
                </a:srgbClr>
              </a:gs>
              <a:gs pos="100000">
                <a:srgbClr val="F85047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3F47DDE-AAE6-4D39-A2F8-ED90789C24D6}"/>
              </a:ext>
            </a:extLst>
          </p:cNvPr>
          <p:cNvGrpSpPr/>
          <p:nvPr/>
        </p:nvGrpSpPr>
        <p:grpSpPr>
          <a:xfrm>
            <a:off x="812800" y="796293"/>
            <a:ext cx="3875279" cy="5693405"/>
            <a:chOff x="812800" y="1776056"/>
            <a:chExt cx="3875279" cy="2538150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7BD84D5-AEBA-4B4E-837F-E0CA2106DF66}"/>
                </a:ext>
              </a:extLst>
            </p:cNvPr>
            <p:cNvSpPr txBox="1"/>
            <p:nvPr/>
          </p:nvSpPr>
          <p:spPr>
            <a:xfrm>
              <a:off x="812800" y="1776056"/>
              <a:ext cx="3875279" cy="41162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 dirty="0">
                  <a:ln>
                    <a:noFill/>
                  </a:ln>
                  <a:solidFill>
                    <a:srgbClr val="602B7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CITIZENS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87970DD-4691-486E-91C4-1495A7B16D31}"/>
                </a:ext>
              </a:extLst>
            </p:cNvPr>
            <p:cNvSpPr txBox="1"/>
            <p:nvPr/>
          </p:nvSpPr>
          <p:spPr>
            <a:xfrm>
              <a:off x="812800" y="4057090"/>
              <a:ext cx="3875279" cy="25711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C99CE325-4DA5-4D5E-9739-5BDB0141F646}"/>
              </a:ext>
            </a:extLst>
          </p:cNvPr>
          <p:cNvSpPr/>
          <p:nvPr/>
        </p:nvSpPr>
        <p:spPr>
          <a:xfrm>
            <a:off x="8559846" y="770214"/>
            <a:ext cx="3646443" cy="6110011"/>
          </a:xfrm>
          <a:custGeom>
            <a:avLst/>
            <a:gdLst>
              <a:gd name="connsiteX0" fmla="*/ 2762501 w 3646443"/>
              <a:gd name="connsiteY0" fmla="*/ 0 h 6110011"/>
              <a:gd name="connsiteX1" fmla="*/ 2916255 w 3646443"/>
              <a:gd name="connsiteY1" fmla="*/ 60622 h 6110011"/>
              <a:gd name="connsiteX2" fmla="*/ 3625275 w 3646443"/>
              <a:gd name="connsiteY2" fmla="*/ 456589 h 6110011"/>
              <a:gd name="connsiteX3" fmla="*/ 3646443 w 3646443"/>
              <a:gd name="connsiteY3" fmla="*/ 472818 h 6110011"/>
              <a:gd name="connsiteX4" fmla="*/ 3646443 w 3646443"/>
              <a:gd name="connsiteY4" fmla="*/ 6110011 h 6110011"/>
              <a:gd name="connsiteX5" fmla="*/ 1429156 w 3646443"/>
              <a:gd name="connsiteY5" fmla="*/ 6110011 h 6110011"/>
              <a:gd name="connsiteX6" fmla="*/ 1415344 w 3646443"/>
              <a:gd name="connsiteY6" fmla="*/ 6101010 h 6110011"/>
              <a:gd name="connsiteX7" fmla="*/ 0 w 3646443"/>
              <a:gd name="connsiteY7" fmla="*/ 3339824 h 6110011"/>
              <a:gd name="connsiteX8" fmla="*/ 2715142 w 3646443"/>
              <a:gd name="connsiteY8" fmla="*/ 8457 h 611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6443" h="6110011">
                <a:moveTo>
                  <a:pt x="2762501" y="0"/>
                </a:moveTo>
                <a:lnTo>
                  <a:pt x="2916255" y="60622"/>
                </a:lnTo>
                <a:cubicBezTo>
                  <a:pt x="3167858" y="167041"/>
                  <a:pt x="3405388" y="300220"/>
                  <a:pt x="3625275" y="456589"/>
                </a:cubicBezTo>
                <a:lnTo>
                  <a:pt x="3646443" y="472818"/>
                </a:lnTo>
                <a:lnTo>
                  <a:pt x="3646443" y="6110011"/>
                </a:lnTo>
                <a:lnTo>
                  <a:pt x="1429156" y="6110011"/>
                </a:lnTo>
                <a:lnTo>
                  <a:pt x="1415344" y="6101010"/>
                </a:lnTo>
                <a:cubicBezTo>
                  <a:pt x="558113" y="5483632"/>
                  <a:pt x="0" y="4476906"/>
                  <a:pt x="0" y="3339824"/>
                </a:cubicBezTo>
                <a:cubicBezTo>
                  <a:pt x="0" y="1696558"/>
                  <a:pt x="1165614" y="325537"/>
                  <a:pt x="2715142" y="8457"/>
                </a:cubicBezTo>
                <a:close/>
              </a:path>
            </a:pathLst>
          </a:custGeom>
          <a:solidFill>
            <a:srgbClr val="F85047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7AE9E7E-C786-4009-8167-84D95664C915}"/>
              </a:ext>
            </a:extLst>
          </p:cNvPr>
          <p:cNvGrpSpPr/>
          <p:nvPr/>
        </p:nvGrpSpPr>
        <p:grpSpPr>
          <a:xfrm>
            <a:off x="5819808" y="1847312"/>
            <a:ext cx="5085575" cy="4642388"/>
            <a:chOff x="449263" y="2471737"/>
            <a:chExt cx="4371976" cy="399097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DD5A7AC-2B73-4237-A56C-26E604173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476" y="3187700"/>
              <a:ext cx="539750" cy="1333500"/>
            </a:xfrm>
            <a:custGeom>
              <a:avLst/>
              <a:gdLst>
                <a:gd name="T0" fmla="*/ 340 w 340"/>
                <a:gd name="T1" fmla="*/ 468 h 840"/>
                <a:gd name="T2" fmla="*/ 0 w 340"/>
                <a:gd name="T3" fmla="*/ 840 h 840"/>
                <a:gd name="T4" fmla="*/ 45 w 340"/>
                <a:gd name="T5" fmla="*/ 84 h 840"/>
                <a:gd name="T6" fmla="*/ 321 w 340"/>
                <a:gd name="T7" fmla="*/ 0 h 840"/>
                <a:gd name="T8" fmla="*/ 340 w 340"/>
                <a:gd name="T9" fmla="*/ 468 h 840"/>
                <a:gd name="T10" fmla="*/ 340 w 340"/>
                <a:gd name="T11" fmla="*/ 468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0" h="840">
                  <a:moveTo>
                    <a:pt x="340" y="468"/>
                  </a:moveTo>
                  <a:lnTo>
                    <a:pt x="0" y="840"/>
                  </a:lnTo>
                  <a:lnTo>
                    <a:pt x="45" y="84"/>
                  </a:lnTo>
                  <a:lnTo>
                    <a:pt x="321" y="0"/>
                  </a:lnTo>
                  <a:lnTo>
                    <a:pt x="340" y="468"/>
                  </a:lnTo>
                  <a:lnTo>
                    <a:pt x="340" y="468"/>
                  </a:lnTo>
                  <a:close/>
                </a:path>
              </a:pathLst>
            </a:custGeom>
            <a:solidFill>
              <a:srgbClr val="02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17D443F-3AA0-4CAA-8DB5-3E424D60E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276" y="2670175"/>
              <a:ext cx="346075" cy="401638"/>
            </a:xfrm>
            <a:custGeom>
              <a:avLst/>
              <a:gdLst>
                <a:gd name="T0" fmla="*/ 68 w 68"/>
                <a:gd name="T1" fmla="*/ 79 h 79"/>
                <a:gd name="T2" fmla="*/ 36 w 68"/>
                <a:gd name="T3" fmla="*/ 69 h 79"/>
                <a:gd name="T4" fmla="*/ 3 w 68"/>
                <a:gd name="T5" fmla="*/ 70 h 79"/>
                <a:gd name="T6" fmla="*/ 0 w 68"/>
                <a:gd name="T7" fmla="*/ 35 h 79"/>
                <a:gd name="T8" fmla="*/ 9 w 68"/>
                <a:gd name="T9" fmla="*/ 0 h 79"/>
                <a:gd name="T10" fmla="*/ 59 w 68"/>
                <a:gd name="T11" fmla="*/ 9 h 79"/>
                <a:gd name="T12" fmla="*/ 68 w 68"/>
                <a:gd name="T13" fmla="*/ 46 h 79"/>
                <a:gd name="T14" fmla="*/ 68 w 68"/>
                <a:gd name="T15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79">
                  <a:moveTo>
                    <a:pt x="68" y="79"/>
                  </a:moveTo>
                  <a:cubicBezTo>
                    <a:pt x="68" y="79"/>
                    <a:pt x="58" y="71"/>
                    <a:pt x="36" y="69"/>
                  </a:cubicBezTo>
                  <a:cubicBezTo>
                    <a:pt x="14" y="67"/>
                    <a:pt x="3" y="70"/>
                    <a:pt x="3" y="7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79"/>
                    <a:pt x="68" y="79"/>
                    <a:pt x="68" y="7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6B0AD8F7-CB41-4D7D-9B40-735226B1F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1" y="5740400"/>
              <a:ext cx="300038" cy="285750"/>
            </a:xfrm>
            <a:custGeom>
              <a:avLst/>
              <a:gdLst>
                <a:gd name="T0" fmla="*/ 8 w 59"/>
                <a:gd name="T1" fmla="*/ 1 h 56"/>
                <a:gd name="T2" fmla="*/ 2 w 59"/>
                <a:gd name="T3" fmla="*/ 17 h 56"/>
                <a:gd name="T4" fmla="*/ 2 w 59"/>
                <a:gd name="T5" fmla="*/ 29 h 56"/>
                <a:gd name="T6" fmla="*/ 19 w 59"/>
                <a:gd name="T7" fmla="*/ 36 h 56"/>
                <a:gd name="T8" fmla="*/ 40 w 59"/>
                <a:gd name="T9" fmla="*/ 55 h 56"/>
                <a:gd name="T10" fmla="*/ 58 w 59"/>
                <a:gd name="T11" fmla="*/ 53 h 56"/>
                <a:gd name="T12" fmla="*/ 46 w 59"/>
                <a:gd name="T13" fmla="*/ 42 h 56"/>
                <a:gd name="T14" fmla="*/ 25 w 59"/>
                <a:gd name="T15" fmla="*/ 6 h 56"/>
                <a:gd name="T16" fmla="*/ 8 w 59"/>
                <a:gd name="T17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56">
                  <a:moveTo>
                    <a:pt x="8" y="1"/>
                  </a:moveTo>
                  <a:cubicBezTo>
                    <a:pt x="7" y="8"/>
                    <a:pt x="3" y="14"/>
                    <a:pt x="2" y="17"/>
                  </a:cubicBezTo>
                  <a:cubicBezTo>
                    <a:pt x="0" y="21"/>
                    <a:pt x="0" y="27"/>
                    <a:pt x="2" y="29"/>
                  </a:cubicBezTo>
                  <a:cubicBezTo>
                    <a:pt x="7" y="34"/>
                    <a:pt x="13" y="32"/>
                    <a:pt x="19" y="36"/>
                  </a:cubicBezTo>
                  <a:cubicBezTo>
                    <a:pt x="25" y="40"/>
                    <a:pt x="35" y="54"/>
                    <a:pt x="40" y="55"/>
                  </a:cubicBezTo>
                  <a:cubicBezTo>
                    <a:pt x="45" y="56"/>
                    <a:pt x="57" y="56"/>
                    <a:pt x="58" y="53"/>
                  </a:cubicBezTo>
                  <a:cubicBezTo>
                    <a:pt x="59" y="51"/>
                    <a:pt x="46" y="42"/>
                    <a:pt x="46" y="42"/>
                  </a:cubicBezTo>
                  <a:cubicBezTo>
                    <a:pt x="27" y="18"/>
                    <a:pt x="25" y="6"/>
                    <a:pt x="25" y="6"/>
                  </a:cubicBezTo>
                  <a:cubicBezTo>
                    <a:pt x="25" y="6"/>
                    <a:pt x="8" y="0"/>
                    <a:pt x="8" y="1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04372ACC-E26C-4FEA-8931-DF053F170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988" y="5802313"/>
              <a:ext cx="320675" cy="233363"/>
            </a:xfrm>
            <a:custGeom>
              <a:avLst/>
              <a:gdLst>
                <a:gd name="T0" fmla="*/ 47 w 63"/>
                <a:gd name="T1" fmla="*/ 30 h 46"/>
                <a:gd name="T2" fmla="*/ 50 w 63"/>
                <a:gd name="T3" fmla="*/ 33 h 46"/>
                <a:gd name="T4" fmla="*/ 42 w 63"/>
                <a:gd name="T5" fmla="*/ 34 h 46"/>
                <a:gd name="T6" fmla="*/ 9 w 63"/>
                <a:gd name="T7" fmla="*/ 9 h 46"/>
                <a:gd name="T8" fmla="*/ 5 w 63"/>
                <a:gd name="T9" fmla="*/ 0 h 46"/>
                <a:gd name="T10" fmla="*/ 1 w 63"/>
                <a:gd name="T11" fmla="*/ 12 h 46"/>
                <a:gd name="T12" fmla="*/ 3 w 63"/>
                <a:gd name="T13" fmla="*/ 17 h 46"/>
                <a:gd name="T14" fmla="*/ 18 w 63"/>
                <a:gd name="T15" fmla="*/ 26 h 46"/>
                <a:gd name="T16" fmla="*/ 38 w 63"/>
                <a:gd name="T17" fmla="*/ 45 h 46"/>
                <a:gd name="T18" fmla="*/ 62 w 63"/>
                <a:gd name="T19" fmla="*/ 44 h 46"/>
                <a:gd name="T20" fmla="*/ 47 w 63"/>
                <a:gd name="T21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46">
                  <a:moveTo>
                    <a:pt x="47" y="30"/>
                  </a:moveTo>
                  <a:cubicBezTo>
                    <a:pt x="47" y="30"/>
                    <a:pt x="51" y="33"/>
                    <a:pt x="50" y="33"/>
                  </a:cubicBezTo>
                  <a:cubicBezTo>
                    <a:pt x="49" y="35"/>
                    <a:pt x="44" y="34"/>
                    <a:pt x="42" y="34"/>
                  </a:cubicBezTo>
                  <a:cubicBezTo>
                    <a:pt x="30" y="27"/>
                    <a:pt x="13" y="13"/>
                    <a:pt x="9" y="9"/>
                  </a:cubicBezTo>
                  <a:cubicBezTo>
                    <a:pt x="6" y="4"/>
                    <a:pt x="5" y="0"/>
                    <a:pt x="5" y="0"/>
                  </a:cubicBezTo>
                  <a:cubicBezTo>
                    <a:pt x="4" y="0"/>
                    <a:pt x="0" y="7"/>
                    <a:pt x="1" y="12"/>
                  </a:cubicBezTo>
                  <a:cubicBezTo>
                    <a:pt x="1" y="13"/>
                    <a:pt x="2" y="16"/>
                    <a:pt x="3" y="17"/>
                  </a:cubicBezTo>
                  <a:cubicBezTo>
                    <a:pt x="6" y="20"/>
                    <a:pt x="16" y="24"/>
                    <a:pt x="18" y="26"/>
                  </a:cubicBezTo>
                  <a:cubicBezTo>
                    <a:pt x="25" y="30"/>
                    <a:pt x="33" y="44"/>
                    <a:pt x="38" y="45"/>
                  </a:cubicBezTo>
                  <a:cubicBezTo>
                    <a:pt x="44" y="46"/>
                    <a:pt x="61" y="46"/>
                    <a:pt x="62" y="44"/>
                  </a:cubicBezTo>
                  <a:cubicBezTo>
                    <a:pt x="63" y="42"/>
                    <a:pt x="53" y="34"/>
                    <a:pt x="47" y="30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8AE47E8-07BE-49B3-96B7-BB029084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1" y="5857875"/>
              <a:ext cx="106363" cy="152400"/>
            </a:xfrm>
            <a:custGeom>
              <a:avLst/>
              <a:gdLst>
                <a:gd name="T0" fmla="*/ 0 w 21"/>
                <a:gd name="T1" fmla="*/ 0 h 30"/>
                <a:gd name="T2" fmla="*/ 4 w 21"/>
                <a:gd name="T3" fmla="*/ 14 h 30"/>
                <a:gd name="T4" fmla="*/ 7 w 21"/>
                <a:gd name="T5" fmla="*/ 30 h 30"/>
                <a:gd name="T6" fmla="*/ 10 w 21"/>
                <a:gd name="T7" fmla="*/ 29 h 30"/>
                <a:gd name="T8" fmla="*/ 17 w 21"/>
                <a:gd name="T9" fmla="*/ 15 h 30"/>
                <a:gd name="T10" fmla="*/ 0 w 21"/>
                <a:gd name="T1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0">
                  <a:moveTo>
                    <a:pt x="0" y="0"/>
                  </a:moveTo>
                  <a:cubicBezTo>
                    <a:pt x="0" y="0"/>
                    <a:pt x="3" y="10"/>
                    <a:pt x="4" y="14"/>
                  </a:cubicBezTo>
                  <a:cubicBezTo>
                    <a:pt x="6" y="19"/>
                    <a:pt x="7" y="30"/>
                    <a:pt x="7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7" y="9"/>
                    <a:pt x="17" y="15"/>
                  </a:cubicBezTo>
                  <a:cubicBezTo>
                    <a:pt x="21" y="1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B05C0679-DDF3-48CE-9E32-0C39460A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151" y="4973638"/>
              <a:ext cx="417513" cy="819150"/>
            </a:xfrm>
            <a:custGeom>
              <a:avLst/>
              <a:gdLst>
                <a:gd name="T0" fmla="*/ 47 w 82"/>
                <a:gd name="T1" fmla="*/ 6 h 161"/>
                <a:gd name="T2" fmla="*/ 13 w 82"/>
                <a:gd name="T3" fmla="*/ 63 h 161"/>
                <a:gd name="T4" fmla="*/ 2 w 82"/>
                <a:gd name="T5" fmla="*/ 157 h 161"/>
                <a:gd name="T6" fmla="*/ 20 w 82"/>
                <a:gd name="T7" fmla="*/ 159 h 161"/>
                <a:gd name="T8" fmla="*/ 59 w 82"/>
                <a:gd name="T9" fmla="*/ 57 h 161"/>
                <a:gd name="T10" fmla="*/ 77 w 82"/>
                <a:gd name="T11" fmla="*/ 16 h 161"/>
                <a:gd name="T12" fmla="*/ 47 w 82"/>
                <a:gd name="T13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61">
                  <a:moveTo>
                    <a:pt x="47" y="6"/>
                  </a:moveTo>
                  <a:cubicBezTo>
                    <a:pt x="30" y="16"/>
                    <a:pt x="16" y="49"/>
                    <a:pt x="13" y="63"/>
                  </a:cubicBezTo>
                  <a:cubicBezTo>
                    <a:pt x="10" y="76"/>
                    <a:pt x="4" y="152"/>
                    <a:pt x="2" y="157"/>
                  </a:cubicBezTo>
                  <a:cubicBezTo>
                    <a:pt x="0" y="161"/>
                    <a:pt x="19" y="161"/>
                    <a:pt x="20" y="159"/>
                  </a:cubicBezTo>
                  <a:cubicBezTo>
                    <a:pt x="27" y="132"/>
                    <a:pt x="56" y="63"/>
                    <a:pt x="59" y="57"/>
                  </a:cubicBezTo>
                  <a:cubicBezTo>
                    <a:pt x="62" y="50"/>
                    <a:pt x="76" y="19"/>
                    <a:pt x="77" y="16"/>
                  </a:cubicBezTo>
                  <a:cubicBezTo>
                    <a:pt x="82" y="0"/>
                    <a:pt x="57" y="1"/>
                    <a:pt x="47" y="6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AC51062-30D9-4350-8C07-F414EDB6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6863" y="4362450"/>
              <a:ext cx="41275" cy="107950"/>
            </a:xfrm>
            <a:custGeom>
              <a:avLst/>
              <a:gdLst>
                <a:gd name="T0" fmla="*/ 3 w 8"/>
                <a:gd name="T1" fmla="*/ 0 h 21"/>
                <a:gd name="T2" fmla="*/ 3 w 8"/>
                <a:gd name="T3" fmla="*/ 9 h 21"/>
                <a:gd name="T4" fmla="*/ 0 w 8"/>
                <a:gd name="T5" fmla="*/ 15 h 21"/>
                <a:gd name="T6" fmla="*/ 0 w 8"/>
                <a:gd name="T7" fmla="*/ 20 h 21"/>
                <a:gd name="T8" fmla="*/ 4 w 8"/>
                <a:gd name="T9" fmla="*/ 17 h 21"/>
                <a:gd name="T10" fmla="*/ 7 w 8"/>
                <a:gd name="T11" fmla="*/ 11 h 21"/>
                <a:gd name="T12" fmla="*/ 8 w 8"/>
                <a:gd name="T13" fmla="*/ 2 h 21"/>
                <a:gd name="T14" fmla="*/ 3 w 8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1">
                  <a:moveTo>
                    <a:pt x="3" y="0"/>
                  </a:moveTo>
                  <a:cubicBezTo>
                    <a:pt x="3" y="0"/>
                    <a:pt x="3" y="7"/>
                    <a:pt x="3" y="9"/>
                  </a:cubicBezTo>
                  <a:cubicBezTo>
                    <a:pt x="3" y="11"/>
                    <a:pt x="1" y="13"/>
                    <a:pt x="0" y="15"/>
                  </a:cubicBezTo>
                  <a:cubicBezTo>
                    <a:pt x="0" y="17"/>
                    <a:pt x="0" y="20"/>
                    <a:pt x="0" y="20"/>
                  </a:cubicBezTo>
                  <a:cubicBezTo>
                    <a:pt x="2" y="21"/>
                    <a:pt x="3" y="19"/>
                    <a:pt x="4" y="17"/>
                  </a:cubicBezTo>
                  <a:cubicBezTo>
                    <a:pt x="5" y="16"/>
                    <a:pt x="6" y="13"/>
                    <a:pt x="7" y="11"/>
                  </a:cubicBezTo>
                  <a:cubicBezTo>
                    <a:pt x="7" y="8"/>
                    <a:pt x="8" y="3"/>
                    <a:pt x="8" y="2"/>
                  </a:cubicBezTo>
                  <a:cubicBezTo>
                    <a:pt x="8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F337FB32-3A68-4241-BA0A-B15DE5D8F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6701" y="4352925"/>
              <a:ext cx="71438" cy="85725"/>
            </a:xfrm>
            <a:custGeom>
              <a:avLst/>
              <a:gdLst>
                <a:gd name="T0" fmla="*/ 9 w 14"/>
                <a:gd name="T1" fmla="*/ 0 h 17"/>
                <a:gd name="T2" fmla="*/ 7 w 14"/>
                <a:gd name="T3" fmla="*/ 8 h 17"/>
                <a:gd name="T4" fmla="*/ 3 w 14"/>
                <a:gd name="T5" fmla="*/ 11 h 17"/>
                <a:gd name="T6" fmla="*/ 0 w 14"/>
                <a:gd name="T7" fmla="*/ 15 h 17"/>
                <a:gd name="T8" fmla="*/ 4 w 14"/>
                <a:gd name="T9" fmla="*/ 15 h 17"/>
                <a:gd name="T10" fmla="*/ 10 w 14"/>
                <a:gd name="T11" fmla="*/ 10 h 17"/>
                <a:gd name="T12" fmla="*/ 14 w 14"/>
                <a:gd name="T13" fmla="*/ 3 h 17"/>
                <a:gd name="T14" fmla="*/ 9 w 14"/>
                <a:gd name="T1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7">
                  <a:moveTo>
                    <a:pt x="9" y="0"/>
                  </a:moveTo>
                  <a:cubicBezTo>
                    <a:pt x="9" y="0"/>
                    <a:pt x="8" y="6"/>
                    <a:pt x="7" y="8"/>
                  </a:cubicBezTo>
                  <a:cubicBezTo>
                    <a:pt x="6" y="9"/>
                    <a:pt x="5" y="10"/>
                    <a:pt x="3" y="11"/>
                  </a:cubicBezTo>
                  <a:cubicBezTo>
                    <a:pt x="2" y="12"/>
                    <a:pt x="0" y="14"/>
                    <a:pt x="0" y="15"/>
                  </a:cubicBezTo>
                  <a:cubicBezTo>
                    <a:pt x="1" y="17"/>
                    <a:pt x="3" y="15"/>
                    <a:pt x="4" y="15"/>
                  </a:cubicBezTo>
                  <a:cubicBezTo>
                    <a:pt x="6" y="14"/>
                    <a:pt x="9" y="12"/>
                    <a:pt x="10" y="10"/>
                  </a:cubicBezTo>
                  <a:cubicBezTo>
                    <a:pt x="11" y="8"/>
                    <a:pt x="13" y="4"/>
                    <a:pt x="14" y="3"/>
                  </a:cubicBezTo>
                  <a:cubicBezTo>
                    <a:pt x="14" y="1"/>
                    <a:pt x="9" y="0"/>
                    <a:pt x="9" y="0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A14C9C75-2CE2-47AB-8234-0336A771F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938" y="4348163"/>
              <a:ext cx="65088" cy="65088"/>
            </a:xfrm>
            <a:custGeom>
              <a:avLst/>
              <a:gdLst>
                <a:gd name="T0" fmla="*/ 10 w 13"/>
                <a:gd name="T1" fmla="*/ 0 h 13"/>
                <a:gd name="T2" fmla="*/ 7 w 13"/>
                <a:gd name="T3" fmla="*/ 6 h 13"/>
                <a:gd name="T4" fmla="*/ 3 w 13"/>
                <a:gd name="T5" fmla="*/ 8 h 13"/>
                <a:gd name="T6" fmla="*/ 0 w 13"/>
                <a:gd name="T7" fmla="*/ 11 h 13"/>
                <a:gd name="T8" fmla="*/ 4 w 13"/>
                <a:gd name="T9" fmla="*/ 11 h 13"/>
                <a:gd name="T10" fmla="*/ 9 w 13"/>
                <a:gd name="T11" fmla="*/ 8 h 13"/>
                <a:gd name="T12" fmla="*/ 13 w 13"/>
                <a:gd name="T13" fmla="*/ 3 h 13"/>
                <a:gd name="T14" fmla="*/ 10 w 13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3">
                  <a:moveTo>
                    <a:pt x="10" y="0"/>
                  </a:moveTo>
                  <a:cubicBezTo>
                    <a:pt x="10" y="0"/>
                    <a:pt x="8" y="5"/>
                    <a:pt x="7" y="6"/>
                  </a:cubicBezTo>
                  <a:cubicBezTo>
                    <a:pt x="6" y="7"/>
                    <a:pt x="5" y="7"/>
                    <a:pt x="3" y="8"/>
                  </a:cubicBezTo>
                  <a:cubicBezTo>
                    <a:pt x="2" y="9"/>
                    <a:pt x="0" y="10"/>
                    <a:pt x="0" y="11"/>
                  </a:cubicBezTo>
                  <a:cubicBezTo>
                    <a:pt x="0" y="13"/>
                    <a:pt x="3" y="12"/>
                    <a:pt x="4" y="11"/>
                  </a:cubicBezTo>
                  <a:cubicBezTo>
                    <a:pt x="5" y="11"/>
                    <a:pt x="8" y="10"/>
                    <a:pt x="9" y="8"/>
                  </a:cubicBezTo>
                  <a:cubicBezTo>
                    <a:pt x="10" y="7"/>
                    <a:pt x="13" y="4"/>
                    <a:pt x="13" y="3"/>
                  </a:cubicBezTo>
                  <a:cubicBezTo>
                    <a:pt x="13" y="1"/>
                    <a:pt x="10" y="0"/>
                    <a:pt x="10" y="0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E52D53DC-E18F-4D19-BB26-A4074DBD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4175125"/>
              <a:ext cx="177800" cy="314325"/>
            </a:xfrm>
            <a:custGeom>
              <a:avLst/>
              <a:gdLst>
                <a:gd name="T0" fmla="*/ 10 w 35"/>
                <a:gd name="T1" fmla="*/ 50 h 62"/>
                <a:gd name="T2" fmla="*/ 14 w 35"/>
                <a:gd name="T3" fmla="*/ 48 h 62"/>
                <a:gd name="T4" fmla="*/ 15 w 35"/>
                <a:gd name="T5" fmla="*/ 39 h 62"/>
                <a:gd name="T6" fmla="*/ 17 w 35"/>
                <a:gd name="T7" fmla="*/ 33 h 62"/>
                <a:gd name="T8" fmla="*/ 25 w 35"/>
                <a:gd name="T9" fmla="*/ 37 h 62"/>
                <a:gd name="T10" fmla="*/ 29 w 35"/>
                <a:gd name="T11" fmla="*/ 46 h 62"/>
                <a:gd name="T12" fmla="*/ 27 w 35"/>
                <a:gd name="T13" fmla="*/ 54 h 62"/>
                <a:gd name="T14" fmla="*/ 26 w 35"/>
                <a:gd name="T15" fmla="*/ 60 h 62"/>
                <a:gd name="T16" fmla="*/ 28 w 35"/>
                <a:gd name="T17" fmla="*/ 62 h 62"/>
                <a:gd name="T18" fmla="*/ 31 w 35"/>
                <a:gd name="T19" fmla="*/ 57 h 62"/>
                <a:gd name="T20" fmla="*/ 35 w 35"/>
                <a:gd name="T21" fmla="*/ 47 h 62"/>
                <a:gd name="T22" fmla="*/ 33 w 35"/>
                <a:gd name="T23" fmla="*/ 35 h 62"/>
                <a:gd name="T24" fmla="*/ 24 w 35"/>
                <a:gd name="T25" fmla="*/ 20 h 62"/>
                <a:gd name="T26" fmla="*/ 15 w 35"/>
                <a:gd name="T27" fmla="*/ 0 h 62"/>
                <a:gd name="T28" fmla="*/ 0 w 35"/>
                <a:gd name="T29" fmla="*/ 3 h 62"/>
                <a:gd name="T30" fmla="*/ 8 w 35"/>
                <a:gd name="T31" fmla="*/ 19 h 62"/>
                <a:gd name="T32" fmla="*/ 7 w 35"/>
                <a:gd name="T33" fmla="*/ 28 h 62"/>
                <a:gd name="T34" fmla="*/ 10 w 35"/>
                <a:gd name="T35" fmla="*/ 40 h 62"/>
                <a:gd name="T36" fmla="*/ 10 w 35"/>
                <a:gd name="T37" fmla="*/ 5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62">
                  <a:moveTo>
                    <a:pt x="10" y="50"/>
                  </a:moveTo>
                  <a:cubicBezTo>
                    <a:pt x="11" y="51"/>
                    <a:pt x="13" y="50"/>
                    <a:pt x="14" y="48"/>
                  </a:cubicBezTo>
                  <a:cubicBezTo>
                    <a:pt x="16" y="46"/>
                    <a:pt x="16" y="41"/>
                    <a:pt x="15" y="39"/>
                  </a:cubicBezTo>
                  <a:cubicBezTo>
                    <a:pt x="15" y="37"/>
                    <a:pt x="15" y="34"/>
                    <a:pt x="17" y="33"/>
                  </a:cubicBezTo>
                  <a:cubicBezTo>
                    <a:pt x="18" y="33"/>
                    <a:pt x="24" y="36"/>
                    <a:pt x="25" y="37"/>
                  </a:cubicBezTo>
                  <a:cubicBezTo>
                    <a:pt x="27" y="40"/>
                    <a:pt x="29" y="44"/>
                    <a:pt x="29" y="46"/>
                  </a:cubicBezTo>
                  <a:cubicBezTo>
                    <a:pt x="29" y="48"/>
                    <a:pt x="28" y="52"/>
                    <a:pt x="27" y="54"/>
                  </a:cubicBezTo>
                  <a:cubicBezTo>
                    <a:pt x="26" y="56"/>
                    <a:pt x="25" y="59"/>
                    <a:pt x="26" y="60"/>
                  </a:cubicBezTo>
                  <a:cubicBezTo>
                    <a:pt x="26" y="62"/>
                    <a:pt x="27" y="62"/>
                    <a:pt x="28" y="62"/>
                  </a:cubicBezTo>
                  <a:cubicBezTo>
                    <a:pt x="29" y="62"/>
                    <a:pt x="29" y="59"/>
                    <a:pt x="31" y="57"/>
                  </a:cubicBezTo>
                  <a:cubicBezTo>
                    <a:pt x="32" y="54"/>
                    <a:pt x="35" y="48"/>
                    <a:pt x="35" y="47"/>
                  </a:cubicBezTo>
                  <a:cubicBezTo>
                    <a:pt x="35" y="47"/>
                    <a:pt x="34" y="38"/>
                    <a:pt x="33" y="35"/>
                  </a:cubicBezTo>
                  <a:cubicBezTo>
                    <a:pt x="33" y="32"/>
                    <a:pt x="24" y="21"/>
                    <a:pt x="24" y="20"/>
                  </a:cubicBezTo>
                  <a:cubicBezTo>
                    <a:pt x="24" y="19"/>
                    <a:pt x="15" y="0"/>
                    <a:pt x="15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17"/>
                    <a:pt x="8" y="19"/>
                  </a:cubicBezTo>
                  <a:cubicBezTo>
                    <a:pt x="9" y="22"/>
                    <a:pt x="8" y="25"/>
                    <a:pt x="7" y="28"/>
                  </a:cubicBezTo>
                  <a:cubicBezTo>
                    <a:pt x="6" y="32"/>
                    <a:pt x="9" y="38"/>
                    <a:pt x="10" y="40"/>
                  </a:cubicBezTo>
                  <a:cubicBezTo>
                    <a:pt x="11" y="44"/>
                    <a:pt x="9" y="49"/>
                    <a:pt x="10" y="50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A9387FA9-A192-4B0D-A4BD-832E7F610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9438" y="5624513"/>
              <a:ext cx="157163" cy="238125"/>
            </a:xfrm>
            <a:custGeom>
              <a:avLst/>
              <a:gdLst>
                <a:gd name="T0" fmla="*/ 30 w 31"/>
                <a:gd name="T1" fmla="*/ 17 h 47"/>
                <a:gd name="T2" fmla="*/ 29 w 31"/>
                <a:gd name="T3" fmla="*/ 31 h 47"/>
                <a:gd name="T4" fmla="*/ 13 w 31"/>
                <a:gd name="T5" fmla="*/ 46 h 47"/>
                <a:gd name="T6" fmla="*/ 4 w 31"/>
                <a:gd name="T7" fmla="*/ 31 h 47"/>
                <a:gd name="T8" fmla="*/ 8 w 31"/>
                <a:gd name="T9" fmla="*/ 0 h 47"/>
                <a:gd name="T10" fmla="*/ 30 w 31"/>
                <a:gd name="T1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47">
                  <a:moveTo>
                    <a:pt x="30" y="17"/>
                  </a:moveTo>
                  <a:cubicBezTo>
                    <a:pt x="30" y="17"/>
                    <a:pt x="31" y="26"/>
                    <a:pt x="29" y="31"/>
                  </a:cubicBezTo>
                  <a:cubicBezTo>
                    <a:pt x="26" y="36"/>
                    <a:pt x="17" y="47"/>
                    <a:pt x="13" y="46"/>
                  </a:cubicBezTo>
                  <a:cubicBezTo>
                    <a:pt x="9" y="45"/>
                    <a:pt x="4" y="33"/>
                    <a:pt x="4" y="31"/>
                  </a:cubicBezTo>
                  <a:cubicBezTo>
                    <a:pt x="0" y="19"/>
                    <a:pt x="8" y="0"/>
                    <a:pt x="8" y="0"/>
                  </a:cubicBezTo>
                  <a:cubicBezTo>
                    <a:pt x="30" y="17"/>
                    <a:pt x="30" y="17"/>
                    <a:pt x="30" y="17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8" name="Freeform 16">
              <a:extLst>
                <a:ext uri="{FF2B5EF4-FFF2-40B4-BE49-F238E27FC236}">
                  <a16:creationId xmlns:a16="http://schemas.microsoft.com/office/drawing/2014/main" id="{8F0AF9E8-B623-4EF5-BD46-EF4F419B4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151" y="3208338"/>
              <a:ext cx="295275" cy="687388"/>
            </a:xfrm>
            <a:custGeom>
              <a:avLst/>
              <a:gdLst>
                <a:gd name="T0" fmla="*/ 19 w 58"/>
                <a:gd name="T1" fmla="*/ 1 h 135"/>
                <a:gd name="T2" fmla="*/ 42 w 58"/>
                <a:gd name="T3" fmla="*/ 58 h 135"/>
                <a:gd name="T4" fmla="*/ 42 w 58"/>
                <a:gd name="T5" fmla="*/ 132 h 135"/>
                <a:gd name="T6" fmla="*/ 12 w 58"/>
                <a:gd name="T7" fmla="*/ 69 h 135"/>
                <a:gd name="T8" fmla="*/ 19 w 58"/>
                <a:gd name="T9" fmla="*/ 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5">
                  <a:moveTo>
                    <a:pt x="19" y="1"/>
                  </a:moveTo>
                  <a:cubicBezTo>
                    <a:pt x="29" y="0"/>
                    <a:pt x="39" y="28"/>
                    <a:pt x="42" y="58"/>
                  </a:cubicBezTo>
                  <a:cubicBezTo>
                    <a:pt x="48" y="112"/>
                    <a:pt x="58" y="128"/>
                    <a:pt x="42" y="132"/>
                  </a:cubicBezTo>
                  <a:cubicBezTo>
                    <a:pt x="27" y="135"/>
                    <a:pt x="24" y="114"/>
                    <a:pt x="12" y="69"/>
                  </a:cubicBezTo>
                  <a:cubicBezTo>
                    <a:pt x="4" y="34"/>
                    <a:pt x="0" y="4"/>
                    <a:pt x="19" y="1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9" name="Freeform 17">
              <a:extLst>
                <a:ext uri="{FF2B5EF4-FFF2-40B4-BE49-F238E27FC236}">
                  <a16:creationId xmlns:a16="http://schemas.microsoft.com/office/drawing/2014/main" id="{B7B136FA-D610-4835-ABD0-162F00A9D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2763" y="3097213"/>
              <a:ext cx="758825" cy="1311275"/>
            </a:xfrm>
            <a:custGeom>
              <a:avLst/>
              <a:gdLst>
                <a:gd name="T0" fmla="*/ 8 w 149"/>
                <a:gd name="T1" fmla="*/ 9 h 258"/>
                <a:gd name="T2" fmla="*/ 44 w 149"/>
                <a:gd name="T3" fmla="*/ 1 h 258"/>
                <a:gd name="T4" fmla="*/ 77 w 149"/>
                <a:gd name="T5" fmla="*/ 4 h 258"/>
                <a:gd name="T6" fmla="*/ 109 w 149"/>
                <a:gd name="T7" fmla="*/ 13 h 258"/>
                <a:gd name="T8" fmla="*/ 141 w 149"/>
                <a:gd name="T9" fmla="*/ 33 h 258"/>
                <a:gd name="T10" fmla="*/ 112 w 149"/>
                <a:gd name="T11" fmla="*/ 145 h 258"/>
                <a:gd name="T12" fmla="*/ 148 w 149"/>
                <a:gd name="T13" fmla="*/ 209 h 258"/>
                <a:gd name="T14" fmla="*/ 96 w 149"/>
                <a:gd name="T15" fmla="*/ 252 h 258"/>
                <a:gd name="T16" fmla="*/ 93 w 149"/>
                <a:gd name="T17" fmla="*/ 253 h 258"/>
                <a:gd name="T18" fmla="*/ 89 w 149"/>
                <a:gd name="T19" fmla="*/ 253 h 258"/>
                <a:gd name="T20" fmla="*/ 23 w 149"/>
                <a:gd name="T21" fmla="*/ 242 h 258"/>
                <a:gd name="T22" fmla="*/ 28 w 149"/>
                <a:gd name="T23" fmla="*/ 149 h 258"/>
                <a:gd name="T24" fmla="*/ 8 w 149"/>
                <a:gd name="T25" fmla="*/ 9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9" h="258">
                  <a:moveTo>
                    <a:pt x="8" y="9"/>
                  </a:moveTo>
                  <a:cubicBezTo>
                    <a:pt x="12" y="2"/>
                    <a:pt x="35" y="2"/>
                    <a:pt x="44" y="1"/>
                  </a:cubicBezTo>
                  <a:cubicBezTo>
                    <a:pt x="53" y="0"/>
                    <a:pt x="77" y="4"/>
                    <a:pt x="77" y="4"/>
                  </a:cubicBezTo>
                  <a:cubicBezTo>
                    <a:pt x="77" y="4"/>
                    <a:pt x="102" y="9"/>
                    <a:pt x="109" y="13"/>
                  </a:cubicBezTo>
                  <a:cubicBezTo>
                    <a:pt x="117" y="17"/>
                    <a:pt x="138" y="25"/>
                    <a:pt x="141" y="33"/>
                  </a:cubicBezTo>
                  <a:cubicBezTo>
                    <a:pt x="144" y="45"/>
                    <a:pt x="96" y="104"/>
                    <a:pt x="112" y="145"/>
                  </a:cubicBezTo>
                  <a:cubicBezTo>
                    <a:pt x="117" y="158"/>
                    <a:pt x="148" y="194"/>
                    <a:pt x="148" y="209"/>
                  </a:cubicBezTo>
                  <a:cubicBezTo>
                    <a:pt x="149" y="227"/>
                    <a:pt x="96" y="252"/>
                    <a:pt x="96" y="252"/>
                  </a:cubicBezTo>
                  <a:cubicBezTo>
                    <a:pt x="93" y="253"/>
                    <a:pt x="93" y="253"/>
                    <a:pt x="93" y="253"/>
                  </a:cubicBezTo>
                  <a:cubicBezTo>
                    <a:pt x="89" y="253"/>
                    <a:pt x="89" y="253"/>
                    <a:pt x="89" y="253"/>
                  </a:cubicBezTo>
                  <a:cubicBezTo>
                    <a:pt x="89" y="253"/>
                    <a:pt x="31" y="258"/>
                    <a:pt x="23" y="242"/>
                  </a:cubicBezTo>
                  <a:cubicBezTo>
                    <a:pt x="15" y="230"/>
                    <a:pt x="30" y="166"/>
                    <a:pt x="28" y="149"/>
                  </a:cubicBezTo>
                  <a:cubicBezTo>
                    <a:pt x="23" y="104"/>
                    <a:pt x="0" y="20"/>
                    <a:pt x="8" y="9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0" name="Freeform 18">
              <a:extLst>
                <a:ext uri="{FF2B5EF4-FFF2-40B4-BE49-F238E27FC236}">
                  <a16:creationId xmlns:a16="http://schemas.microsoft.com/office/drawing/2014/main" id="{C78DA33F-8C10-4498-955D-54FD06F252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1076" y="4087813"/>
              <a:ext cx="331788" cy="1038225"/>
            </a:xfrm>
            <a:custGeom>
              <a:avLst/>
              <a:gdLst>
                <a:gd name="T0" fmla="*/ 56 w 65"/>
                <a:gd name="T1" fmla="*/ 17 h 204"/>
                <a:gd name="T2" fmla="*/ 64 w 65"/>
                <a:gd name="T3" fmla="*/ 78 h 204"/>
                <a:gd name="T4" fmla="*/ 48 w 65"/>
                <a:gd name="T5" fmla="*/ 178 h 204"/>
                <a:gd name="T6" fmla="*/ 14 w 65"/>
                <a:gd name="T7" fmla="*/ 184 h 204"/>
                <a:gd name="T8" fmla="*/ 0 w 65"/>
                <a:gd name="T9" fmla="*/ 60 h 204"/>
                <a:gd name="T10" fmla="*/ 8 w 65"/>
                <a:gd name="T11" fmla="*/ 11 h 204"/>
                <a:gd name="T12" fmla="*/ 56 w 65"/>
                <a:gd name="T13" fmla="*/ 17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204">
                  <a:moveTo>
                    <a:pt x="56" y="17"/>
                  </a:moveTo>
                  <a:cubicBezTo>
                    <a:pt x="64" y="28"/>
                    <a:pt x="65" y="50"/>
                    <a:pt x="64" y="78"/>
                  </a:cubicBezTo>
                  <a:cubicBezTo>
                    <a:pt x="63" y="116"/>
                    <a:pt x="50" y="172"/>
                    <a:pt x="48" y="178"/>
                  </a:cubicBezTo>
                  <a:cubicBezTo>
                    <a:pt x="43" y="203"/>
                    <a:pt x="19" y="204"/>
                    <a:pt x="14" y="184"/>
                  </a:cubicBezTo>
                  <a:cubicBezTo>
                    <a:pt x="12" y="179"/>
                    <a:pt x="0" y="72"/>
                    <a:pt x="0" y="60"/>
                  </a:cubicBezTo>
                  <a:cubicBezTo>
                    <a:pt x="1" y="47"/>
                    <a:pt x="0" y="25"/>
                    <a:pt x="8" y="11"/>
                  </a:cubicBezTo>
                  <a:cubicBezTo>
                    <a:pt x="14" y="1"/>
                    <a:pt x="45" y="0"/>
                    <a:pt x="56" y="17"/>
                  </a:cubicBezTo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1" name="Freeform 19">
              <a:extLst>
                <a:ext uri="{FF2B5EF4-FFF2-40B4-BE49-F238E27FC236}">
                  <a16:creationId xmlns:a16="http://schemas.microsoft.com/office/drawing/2014/main" id="{E95901FB-7FC2-4FE5-968E-EEE66AB53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6601" y="2878138"/>
              <a:ext cx="331788" cy="284163"/>
            </a:xfrm>
            <a:custGeom>
              <a:avLst/>
              <a:gdLst>
                <a:gd name="T0" fmla="*/ 18 w 65"/>
                <a:gd name="T1" fmla="*/ 31 h 56"/>
                <a:gd name="T2" fmla="*/ 25 w 65"/>
                <a:gd name="T3" fmla="*/ 0 h 56"/>
                <a:gd name="T4" fmla="*/ 41 w 65"/>
                <a:gd name="T5" fmla="*/ 3 h 56"/>
                <a:gd name="T6" fmla="*/ 56 w 65"/>
                <a:gd name="T7" fmla="*/ 6 h 56"/>
                <a:gd name="T8" fmla="*/ 53 w 65"/>
                <a:gd name="T9" fmla="*/ 37 h 56"/>
                <a:gd name="T10" fmla="*/ 65 w 65"/>
                <a:gd name="T11" fmla="*/ 56 h 56"/>
                <a:gd name="T12" fmla="*/ 33 w 65"/>
                <a:gd name="T13" fmla="*/ 50 h 56"/>
                <a:gd name="T14" fmla="*/ 0 w 65"/>
                <a:gd name="T15" fmla="*/ 44 h 56"/>
                <a:gd name="T16" fmla="*/ 18 w 65"/>
                <a:gd name="T17" fmla="*/ 3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5" h="56">
                  <a:moveTo>
                    <a:pt x="18" y="31"/>
                  </a:moveTo>
                  <a:cubicBezTo>
                    <a:pt x="21" y="25"/>
                    <a:pt x="25" y="0"/>
                    <a:pt x="25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2" y="30"/>
                    <a:pt x="53" y="37"/>
                  </a:cubicBezTo>
                  <a:cubicBezTo>
                    <a:pt x="54" y="44"/>
                    <a:pt x="65" y="56"/>
                    <a:pt x="65" y="56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14" y="37"/>
                    <a:pt x="18" y="31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id="{A4E75943-FDFD-41E6-BD30-80EEE9F0B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9513" y="3752850"/>
              <a:ext cx="412750" cy="558800"/>
            </a:xfrm>
            <a:custGeom>
              <a:avLst/>
              <a:gdLst>
                <a:gd name="T0" fmla="*/ 15 w 81"/>
                <a:gd name="T1" fmla="*/ 3 h 110"/>
                <a:gd name="T2" fmla="*/ 50 w 81"/>
                <a:gd name="T3" fmla="*/ 35 h 110"/>
                <a:gd name="T4" fmla="*/ 74 w 81"/>
                <a:gd name="T5" fmla="*/ 109 h 110"/>
                <a:gd name="T6" fmla="*/ 63 w 81"/>
                <a:gd name="T7" fmla="*/ 102 h 110"/>
                <a:gd name="T8" fmla="*/ 28 w 81"/>
                <a:gd name="T9" fmla="*/ 54 h 110"/>
                <a:gd name="T10" fmla="*/ 15 w 81"/>
                <a:gd name="T11" fmla="*/ 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10">
                  <a:moveTo>
                    <a:pt x="15" y="3"/>
                  </a:moveTo>
                  <a:cubicBezTo>
                    <a:pt x="24" y="0"/>
                    <a:pt x="39" y="10"/>
                    <a:pt x="50" y="35"/>
                  </a:cubicBezTo>
                  <a:cubicBezTo>
                    <a:pt x="62" y="64"/>
                    <a:pt x="81" y="106"/>
                    <a:pt x="74" y="109"/>
                  </a:cubicBezTo>
                  <a:cubicBezTo>
                    <a:pt x="71" y="110"/>
                    <a:pt x="66" y="108"/>
                    <a:pt x="63" y="102"/>
                  </a:cubicBezTo>
                  <a:cubicBezTo>
                    <a:pt x="57" y="89"/>
                    <a:pt x="40" y="70"/>
                    <a:pt x="28" y="54"/>
                  </a:cubicBezTo>
                  <a:cubicBezTo>
                    <a:pt x="9" y="28"/>
                    <a:pt x="0" y="9"/>
                    <a:pt x="15" y="3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id="{BA9B2F01-BD8D-44C2-883B-D9E9BD1B1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676" y="2894013"/>
              <a:ext cx="239713" cy="268288"/>
            </a:xfrm>
            <a:custGeom>
              <a:avLst/>
              <a:gdLst>
                <a:gd name="T0" fmla="*/ 0 w 47"/>
                <a:gd name="T1" fmla="*/ 28 h 53"/>
                <a:gd name="T2" fmla="*/ 4 w 47"/>
                <a:gd name="T3" fmla="*/ 14 h 53"/>
                <a:gd name="T4" fmla="*/ 7 w 47"/>
                <a:gd name="T5" fmla="*/ 2 h 53"/>
                <a:gd name="T6" fmla="*/ 7 w 47"/>
                <a:gd name="T7" fmla="*/ 2 h 53"/>
                <a:gd name="T8" fmla="*/ 21 w 47"/>
                <a:gd name="T9" fmla="*/ 0 h 53"/>
                <a:gd name="T10" fmla="*/ 23 w 47"/>
                <a:gd name="T11" fmla="*/ 0 h 53"/>
                <a:gd name="T12" fmla="*/ 38 w 47"/>
                <a:gd name="T13" fmla="*/ 3 h 53"/>
                <a:gd name="T14" fmla="*/ 35 w 47"/>
                <a:gd name="T15" fmla="*/ 34 h 53"/>
                <a:gd name="T16" fmla="*/ 47 w 47"/>
                <a:gd name="T17" fmla="*/ 53 h 53"/>
                <a:gd name="T18" fmla="*/ 23 w 47"/>
                <a:gd name="T19" fmla="*/ 42 h 53"/>
                <a:gd name="T20" fmla="*/ 0 w 47"/>
                <a:gd name="T2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53">
                  <a:moveTo>
                    <a:pt x="0" y="28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5" y="9"/>
                    <a:pt x="6" y="5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4" y="27"/>
                    <a:pt x="35" y="34"/>
                  </a:cubicBezTo>
                  <a:cubicBezTo>
                    <a:pt x="36" y="41"/>
                    <a:pt x="47" y="53"/>
                    <a:pt x="47" y="53"/>
                  </a:cubicBezTo>
                  <a:cubicBezTo>
                    <a:pt x="47" y="53"/>
                    <a:pt x="27" y="44"/>
                    <a:pt x="23" y="42"/>
                  </a:cubicBezTo>
                  <a:cubicBezTo>
                    <a:pt x="20" y="39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4" name="Freeform 22">
              <a:extLst>
                <a:ext uri="{FF2B5EF4-FFF2-40B4-BE49-F238E27FC236}">
                  <a16:creationId xmlns:a16="http://schemas.microsoft.com/office/drawing/2014/main" id="{8DA08A3B-E32F-48C8-AF0E-AE8C15291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3751" y="2573338"/>
              <a:ext cx="360363" cy="457200"/>
            </a:xfrm>
            <a:custGeom>
              <a:avLst/>
              <a:gdLst>
                <a:gd name="T0" fmla="*/ 66 w 71"/>
                <a:gd name="T1" fmla="*/ 50 h 90"/>
                <a:gd name="T2" fmla="*/ 25 w 71"/>
                <a:gd name="T3" fmla="*/ 88 h 90"/>
                <a:gd name="T4" fmla="*/ 2 w 71"/>
                <a:gd name="T5" fmla="*/ 38 h 90"/>
                <a:gd name="T6" fmla="*/ 40 w 71"/>
                <a:gd name="T7" fmla="*/ 3 h 90"/>
                <a:gd name="T8" fmla="*/ 66 w 71"/>
                <a:gd name="T9" fmla="*/ 5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90">
                  <a:moveTo>
                    <a:pt x="66" y="50"/>
                  </a:moveTo>
                  <a:cubicBezTo>
                    <a:pt x="62" y="74"/>
                    <a:pt x="38" y="90"/>
                    <a:pt x="25" y="88"/>
                  </a:cubicBezTo>
                  <a:cubicBezTo>
                    <a:pt x="13" y="86"/>
                    <a:pt x="0" y="63"/>
                    <a:pt x="2" y="38"/>
                  </a:cubicBezTo>
                  <a:cubicBezTo>
                    <a:pt x="4" y="13"/>
                    <a:pt x="22" y="0"/>
                    <a:pt x="40" y="3"/>
                  </a:cubicBezTo>
                  <a:cubicBezTo>
                    <a:pt x="59" y="6"/>
                    <a:pt x="71" y="25"/>
                    <a:pt x="66" y="5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5" name="Freeform 23">
              <a:extLst>
                <a:ext uri="{FF2B5EF4-FFF2-40B4-BE49-F238E27FC236}">
                  <a16:creationId xmlns:a16="http://schemas.microsoft.com/office/drawing/2014/main" id="{B70178EC-BCB1-4253-98AB-939BD464F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9476" y="2517775"/>
              <a:ext cx="336550" cy="554038"/>
            </a:xfrm>
            <a:custGeom>
              <a:avLst/>
              <a:gdLst>
                <a:gd name="T0" fmla="*/ 5 w 66"/>
                <a:gd name="T1" fmla="*/ 31 h 109"/>
                <a:gd name="T2" fmla="*/ 29 w 66"/>
                <a:gd name="T3" fmla="*/ 43 h 109"/>
                <a:gd name="T4" fmla="*/ 46 w 66"/>
                <a:gd name="T5" fmla="*/ 65 h 109"/>
                <a:gd name="T6" fmla="*/ 53 w 66"/>
                <a:gd name="T7" fmla="*/ 109 h 109"/>
                <a:gd name="T8" fmla="*/ 46 w 66"/>
                <a:gd name="T9" fmla="*/ 28 h 109"/>
                <a:gd name="T10" fmla="*/ 1 w 66"/>
                <a:gd name="T11" fmla="*/ 17 h 109"/>
                <a:gd name="T12" fmla="*/ 5 w 66"/>
                <a:gd name="T13" fmla="*/ 3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09">
                  <a:moveTo>
                    <a:pt x="5" y="31"/>
                  </a:moveTo>
                  <a:cubicBezTo>
                    <a:pt x="7" y="38"/>
                    <a:pt x="14" y="42"/>
                    <a:pt x="29" y="43"/>
                  </a:cubicBezTo>
                  <a:cubicBezTo>
                    <a:pt x="39" y="44"/>
                    <a:pt x="46" y="59"/>
                    <a:pt x="46" y="65"/>
                  </a:cubicBezTo>
                  <a:cubicBezTo>
                    <a:pt x="46" y="67"/>
                    <a:pt x="53" y="109"/>
                    <a:pt x="53" y="109"/>
                  </a:cubicBezTo>
                  <a:cubicBezTo>
                    <a:pt x="53" y="109"/>
                    <a:pt x="66" y="56"/>
                    <a:pt x="46" y="28"/>
                  </a:cubicBezTo>
                  <a:cubicBezTo>
                    <a:pt x="26" y="0"/>
                    <a:pt x="1" y="15"/>
                    <a:pt x="1" y="17"/>
                  </a:cubicBezTo>
                  <a:cubicBezTo>
                    <a:pt x="0" y="19"/>
                    <a:pt x="3" y="27"/>
                    <a:pt x="5" y="3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6" name="Freeform 24">
              <a:extLst>
                <a:ext uri="{FF2B5EF4-FFF2-40B4-BE49-F238E27FC236}">
                  <a16:creationId xmlns:a16="http://schemas.microsoft.com/office/drawing/2014/main" id="{F37B700A-FB2B-44BD-A0C2-03FB8D005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7076" y="2578100"/>
              <a:ext cx="244475" cy="447675"/>
            </a:xfrm>
            <a:custGeom>
              <a:avLst/>
              <a:gdLst>
                <a:gd name="T0" fmla="*/ 41 w 48"/>
                <a:gd name="T1" fmla="*/ 13 h 88"/>
                <a:gd name="T2" fmla="*/ 32 w 48"/>
                <a:gd name="T3" fmla="*/ 25 h 88"/>
                <a:gd name="T4" fmla="*/ 18 w 48"/>
                <a:gd name="T5" fmla="*/ 88 h 88"/>
                <a:gd name="T6" fmla="*/ 31 w 48"/>
                <a:gd name="T7" fmla="*/ 5 h 88"/>
                <a:gd name="T8" fmla="*/ 41 w 48"/>
                <a:gd name="T9" fmla="*/ 1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8">
                  <a:moveTo>
                    <a:pt x="41" y="13"/>
                  </a:moveTo>
                  <a:cubicBezTo>
                    <a:pt x="41" y="13"/>
                    <a:pt x="41" y="24"/>
                    <a:pt x="32" y="25"/>
                  </a:cubicBezTo>
                  <a:cubicBezTo>
                    <a:pt x="15" y="29"/>
                    <a:pt x="18" y="88"/>
                    <a:pt x="18" y="88"/>
                  </a:cubicBezTo>
                  <a:cubicBezTo>
                    <a:pt x="18" y="88"/>
                    <a:pt x="0" y="14"/>
                    <a:pt x="31" y="5"/>
                  </a:cubicBezTo>
                  <a:cubicBezTo>
                    <a:pt x="48" y="0"/>
                    <a:pt x="41" y="13"/>
                    <a:pt x="41" y="1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7" name="Freeform 25">
              <a:extLst>
                <a:ext uri="{FF2B5EF4-FFF2-40B4-BE49-F238E27FC236}">
                  <a16:creationId xmlns:a16="http://schemas.microsoft.com/office/drawing/2014/main" id="{9AF3B3E4-0686-44EE-B749-A1228721A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838" y="5507038"/>
              <a:ext cx="142875" cy="285750"/>
            </a:xfrm>
            <a:custGeom>
              <a:avLst/>
              <a:gdLst>
                <a:gd name="T0" fmla="*/ 28 w 28"/>
                <a:gd name="T1" fmla="*/ 14 h 56"/>
                <a:gd name="T2" fmla="*/ 24 w 28"/>
                <a:gd name="T3" fmla="*/ 44 h 56"/>
                <a:gd name="T4" fmla="*/ 12 w 28"/>
                <a:gd name="T5" fmla="*/ 54 h 56"/>
                <a:gd name="T6" fmla="*/ 4 w 28"/>
                <a:gd name="T7" fmla="*/ 21 h 56"/>
                <a:gd name="T8" fmla="*/ 9 w 28"/>
                <a:gd name="T9" fmla="*/ 10 h 56"/>
                <a:gd name="T10" fmla="*/ 16 w 28"/>
                <a:gd name="T11" fmla="*/ 0 h 56"/>
                <a:gd name="T12" fmla="*/ 28 w 28"/>
                <a:gd name="T13" fmla="*/ 1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56">
                  <a:moveTo>
                    <a:pt x="28" y="14"/>
                  </a:moveTo>
                  <a:cubicBezTo>
                    <a:pt x="28" y="14"/>
                    <a:pt x="25" y="41"/>
                    <a:pt x="24" y="44"/>
                  </a:cubicBezTo>
                  <a:cubicBezTo>
                    <a:pt x="23" y="46"/>
                    <a:pt x="16" y="56"/>
                    <a:pt x="12" y="54"/>
                  </a:cubicBezTo>
                  <a:cubicBezTo>
                    <a:pt x="1" y="50"/>
                    <a:pt x="0" y="27"/>
                    <a:pt x="4" y="21"/>
                  </a:cubicBezTo>
                  <a:cubicBezTo>
                    <a:pt x="5" y="17"/>
                    <a:pt x="7" y="13"/>
                    <a:pt x="9" y="10"/>
                  </a:cubicBezTo>
                  <a:cubicBezTo>
                    <a:pt x="13" y="3"/>
                    <a:pt x="16" y="0"/>
                    <a:pt x="16" y="0"/>
                  </a:cubicBezTo>
                  <a:cubicBezTo>
                    <a:pt x="28" y="14"/>
                    <a:pt x="28" y="14"/>
                    <a:pt x="28" y="14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617DA085-0BD9-435B-B30B-6DF5923D4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876" y="4856163"/>
              <a:ext cx="484188" cy="757238"/>
            </a:xfrm>
            <a:custGeom>
              <a:avLst/>
              <a:gdLst>
                <a:gd name="T0" fmla="*/ 84 w 95"/>
                <a:gd name="T1" fmla="*/ 15 h 149"/>
                <a:gd name="T2" fmla="*/ 80 w 95"/>
                <a:gd name="T3" fmla="*/ 59 h 149"/>
                <a:gd name="T4" fmla="*/ 15 w 95"/>
                <a:gd name="T5" fmla="*/ 146 h 149"/>
                <a:gd name="T6" fmla="*/ 6 w 95"/>
                <a:gd name="T7" fmla="*/ 127 h 149"/>
                <a:gd name="T8" fmla="*/ 17 w 95"/>
                <a:gd name="T9" fmla="*/ 98 h 149"/>
                <a:gd name="T10" fmla="*/ 42 w 95"/>
                <a:gd name="T11" fmla="*/ 36 h 149"/>
                <a:gd name="T12" fmla="*/ 84 w 95"/>
                <a:gd name="T13" fmla="*/ 1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49">
                  <a:moveTo>
                    <a:pt x="84" y="15"/>
                  </a:moveTo>
                  <a:cubicBezTo>
                    <a:pt x="94" y="25"/>
                    <a:pt x="95" y="33"/>
                    <a:pt x="80" y="59"/>
                  </a:cubicBezTo>
                  <a:cubicBezTo>
                    <a:pt x="65" y="84"/>
                    <a:pt x="18" y="149"/>
                    <a:pt x="15" y="146"/>
                  </a:cubicBezTo>
                  <a:cubicBezTo>
                    <a:pt x="12" y="144"/>
                    <a:pt x="0" y="135"/>
                    <a:pt x="6" y="127"/>
                  </a:cubicBezTo>
                  <a:cubicBezTo>
                    <a:pt x="10" y="122"/>
                    <a:pt x="11" y="113"/>
                    <a:pt x="17" y="98"/>
                  </a:cubicBezTo>
                  <a:cubicBezTo>
                    <a:pt x="26" y="73"/>
                    <a:pt x="39" y="41"/>
                    <a:pt x="42" y="36"/>
                  </a:cubicBezTo>
                  <a:cubicBezTo>
                    <a:pt x="47" y="27"/>
                    <a:pt x="67" y="0"/>
                    <a:pt x="84" y="15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3F524BCA-F642-4B08-8D35-3DCA6E732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4838" y="4103688"/>
              <a:ext cx="530225" cy="1011238"/>
            </a:xfrm>
            <a:custGeom>
              <a:avLst/>
              <a:gdLst>
                <a:gd name="T0" fmla="*/ 3 w 104"/>
                <a:gd name="T1" fmla="*/ 30 h 199"/>
                <a:gd name="T2" fmla="*/ 17 w 104"/>
                <a:gd name="T3" fmla="*/ 89 h 199"/>
                <a:gd name="T4" fmla="*/ 67 w 104"/>
                <a:gd name="T5" fmla="*/ 178 h 199"/>
                <a:gd name="T6" fmla="*/ 102 w 104"/>
                <a:gd name="T7" fmla="*/ 172 h 199"/>
                <a:gd name="T8" fmla="*/ 71 w 104"/>
                <a:gd name="T9" fmla="*/ 50 h 199"/>
                <a:gd name="T10" fmla="*/ 47 w 104"/>
                <a:gd name="T11" fmla="*/ 7 h 199"/>
                <a:gd name="T12" fmla="*/ 3 w 104"/>
                <a:gd name="T13" fmla="*/ 3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4" h="199">
                  <a:moveTo>
                    <a:pt x="3" y="30"/>
                  </a:moveTo>
                  <a:cubicBezTo>
                    <a:pt x="0" y="43"/>
                    <a:pt x="7" y="63"/>
                    <a:pt x="17" y="89"/>
                  </a:cubicBezTo>
                  <a:cubicBezTo>
                    <a:pt x="32" y="124"/>
                    <a:pt x="64" y="173"/>
                    <a:pt x="67" y="178"/>
                  </a:cubicBezTo>
                  <a:cubicBezTo>
                    <a:pt x="81" y="199"/>
                    <a:pt x="104" y="191"/>
                    <a:pt x="102" y="172"/>
                  </a:cubicBezTo>
                  <a:cubicBezTo>
                    <a:pt x="102" y="166"/>
                    <a:pt x="76" y="61"/>
                    <a:pt x="71" y="50"/>
                  </a:cubicBezTo>
                  <a:cubicBezTo>
                    <a:pt x="66" y="39"/>
                    <a:pt x="59" y="18"/>
                    <a:pt x="47" y="7"/>
                  </a:cubicBezTo>
                  <a:cubicBezTo>
                    <a:pt x="38" y="0"/>
                    <a:pt x="8" y="10"/>
                    <a:pt x="3" y="30"/>
                  </a:cubicBezTo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05AD633B-6322-427D-B77C-FDF3D7317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13" y="3122613"/>
              <a:ext cx="788988" cy="1708150"/>
            </a:xfrm>
            <a:custGeom>
              <a:avLst/>
              <a:gdLst>
                <a:gd name="T0" fmla="*/ 111 w 155"/>
                <a:gd name="T1" fmla="*/ 13 h 336"/>
                <a:gd name="T2" fmla="*/ 111 w 155"/>
                <a:gd name="T3" fmla="*/ 72 h 336"/>
                <a:gd name="T4" fmla="*/ 103 w 155"/>
                <a:gd name="T5" fmla="*/ 132 h 336"/>
                <a:gd name="T6" fmla="*/ 142 w 155"/>
                <a:gd name="T7" fmla="*/ 202 h 336"/>
                <a:gd name="T8" fmla="*/ 142 w 155"/>
                <a:gd name="T9" fmla="*/ 320 h 336"/>
                <a:gd name="T10" fmla="*/ 98 w 155"/>
                <a:gd name="T11" fmla="*/ 319 h 336"/>
                <a:gd name="T12" fmla="*/ 66 w 155"/>
                <a:gd name="T13" fmla="*/ 317 h 336"/>
                <a:gd name="T14" fmla="*/ 44 w 155"/>
                <a:gd name="T15" fmla="*/ 336 h 336"/>
                <a:gd name="T16" fmla="*/ 7 w 155"/>
                <a:gd name="T17" fmla="*/ 241 h 336"/>
                <a:gd name="T18" fmla="*/ 13 w 155"/>
                <a:gd name="T19" fmla="*/ 140 h 336"/>
                <a:gd name="T20" fmla="*/ 0 w 155"/>
                <a:gd name="T21" fmla="*/ 46 h 336"/>
                <a:gd name="T22" fmla="*/ 33 w 155"/>
                <a:gd name="T23" fmla="*/ 49 h 336"/>
                <a:gd name="T24" fmla="*/ 30 w 155"/>
                <a:gd name="T25" fmla="*/ 24 h 336"/>
                <a:gd name="T26" fmla="*/ 27 w 155"/>
                <a:gd name="T27" fmla="*/ 0 h 336"/>
                <a:gd name="T28" fmla="*/ 75 w 155"/>
                <a:gd name="T29" fmla="*/ 46 h 336"/>
                <a:gd name="T30" fmla="*/ 97 w 155"/>
                <a:gd name="T31" fmla="*/ 6 h 336"/>
                <a:gd name="T32" fmla="*/ 111 w 155"/>
                <a:gd name="T33" fmla="*/ 1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5" h="336">
                  <a:moveTo>
                    <a:pt x="111" y="13"/>
                  </a:moveTo>
                  <a:cubicBezTo>
                    <a:pt x="111" y="72"/>
                    <a:pt x="111" y="72"/>
                    <a:pt x="111" y="72"/>
                  </a:cubicBezTo>
                  <a:cubicBezTo>
                    <a:pt x="111" y="72"/>
                    <a:pt x="98" y="112"/>
                    <a:pt x="103" y="132"/>
                  </a:cubicBezTo>
                  <a:cubicBezTo>
                    <a:pt x="108" y="152"/>
                    <a:pt x="130" y="174"/>
                    <a:pt x="142" y="202"/>
                  </a:cubicBezTo>
                  <a:cubicBezTo>
                    <a:pt x="155" y="229"/>
                    <a:pt x="142" y="320"/>
                    <a:pt x="142" y="320"/>
                  </a:cubicBezTo>
                  <a:cubicBezTo>
                    <a:pt x="142" y="320"/>
                    <a:pt x="109" y="330"/>
                    <a:pt x="98" y="319"/>
                  </a:cubicBezTo>
                  <a:cubicBezTo>
                    <a:pt x="88" y="308"/>
                    <a:pt x="72" y="312"/>
                    <a:pt x="66" y="317"/>
                  </a:cubicBezTo>
                  <a:cubicBezTo>
                    <a:pt x="60" y="321"/>
                    <a:pt x="44" y="336"/>
                    <a:pt x="44" y="336"/>
                  </a:cubicBezTo>
                  <a:cubicBezTo>
                    <a:pt x="44" y="336"/>
                    <a:pt x="14" y="287"/>
                    <a:pt x="7" y="241"/>
                  </a:cubicBezTo>
                  <a:cubicBezTo>
                    <a:pt x="2" y="205"/>
                    <a:pt x="16" y="159"/>
                    <a:pt x="13" y="140"/>
                  </a:cubicBezTo>
                  <a:cubicBezTo>
                    <a:pt x="11" y="121"/>
                    <a:pt x="0" y="46"/>
                    <a:pt x="0" y="46"/>
                  </a:cubicBezTo>
                  <a:cubicBezTo>
                    <a:pt x="0" y="46"/>
                    <a:pt x="15" y="48"/>
                    <a:pt x="33" y="49"/>
                  </a:cubicBezTo>
                  <a:cubicBezTo>
                    <a:pt x="35" y="49"/>
                    <a:pt x="33" y="37"/>
                    <a:pt x="30" y="24"/>
                  </a:cubicBezTo>
                  <a:cubicBezTo>
                    <a:pt x="28" y="12"/>
                    <a:pt x="25" y="0"/>
                    <a:pt x="27" y="0"/>
                  </a:cubicBezTo>
                  <a:cubicBezTo>
                    <a:pt x="40" y="0"/>
                    <a:pt x="44" y="53"/>
                    <a:pt x="75" y="46"/>
                  </a:cubicBezTo>
                  <a:cubicBezTo>
                    <a:pt x="97" y="41"/>
                    <a:pt x="97" y="6"/>
                    <a:pt x="97" y="6"/>
                  </a:cubicBezTo>
                  <a:cubicBezTo>
                    <a:pt x="111" y="13"/>
                    <a:pt x="111" y="13"/>
                    <a:pt x="111" y="13"/>
                  </a:cubicBezTo>
                </a:path>
              </a:pathLst>
            </a:custGeom>
            <a:solidFill>
              <a:srgbClr val="F7969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0DDD6E55-0BD8-4FF0-A285-61F32811F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401" y="3498850"/>
              <a:ext cx="698500" cy="1301750"/>
            </a:xfrm>
            <a:custGeom>
              <a:avLst/>
              <a:gdLst>
                <a:gd name="T0" fmla="*/ 7 w 137"/>
                <a:gd name="T1" fmla="*/ 14 h 256"/>
                <a:gd name="T2" fmla="*/ 37 w 137"/>
                <a:gd name="T3" fmla="*/ 17 h 256"/>
                <a:gd name="T4" fmla="*/ 72 w 137"/>
                <a:gd name="T5" fmla="*/ 20 h 256"/>
                <a:gd name="T6" fmla="*/ 93 w 137"/>
                <a:gd name="T7" fmla="*/ 0 h 256"/>
                <a:gd name="T8" fmla="*/ 85 w 137"/>
                <a:gd name="T9" fmla="*/ 58 h 256"/>
                <a:gd name="T10" fmla="*/ 124 w 137"/>
                <a:gd name="T11" fmla="*/ 128 h 256"/>
                <a:gd name="T12" fmla="*/ 124 w 137"/>
                <a:gd name="T13" fmla="*/ 246 h 256"/>
                <a:gd name="T14" fmla="*/ 80 w 137"/>
                <a:gd name="T15" fmla="*/ 245 h 256"/>
                <a:gd name="T16" fmla="*/ 80 w 137"/>
                <a:gd name="T17" fmla="*/ 245 h 256"/>
                <a:gd name="T18" fmla="*/ 61 w 137"/>
                <a:gd name="T19" fmla="*/ 189 h 256"/>
                <a:gd name="T20" fmla="*/ 91 w 137"/>
                <a:gd name="T21" fmla="*/ 171 h 256"/>
                <a:gd name="T22" fmla="*/ 57 w 137"/>
                <a:gd name="T23" fmla="*/ 68 h 256"/>
                <a:gd name="T24" fmla="*/ 7 w 137"/>
                <a:gd name="T25" fmla="*/ 14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" h="256">
                  <a:moveTo>
                    <a:pt x="7" y="14"/>
                  </a:moveTo>
                  <a:cubicBezTo>
                    <a:pt x="10" y="12"/>
                    <a:pt x="23" y="14"/>
                    <a:pt x="37" y="17"/>
                  </a:cubicBezTo>
                  <a:cubicBezTo>
                    <a:pt x="50" y="19"/>
                    <a:pt x="64" y="22"/>
                    <a:pt x="72" y="20"/>
                  </a:cubicBezTo>
                  <a:cubicBezTo>
                    <a:pt x="85" y="17"/>
                    <a:pt x="91" y="5"/>
                    <a:pt x="93" y="0"/>
                  </a:cubicBezTo>
                  <a:cubicBezTo>
                    <a:pt x="90" y="8"/>
                    <a:pt x="80" y="41"/>
                    <a:pt x="85" y="58"/>
                  </a:cubicBezTo>
                  <a:cubicBezTo>
                    <a:pt x="90" y="78"/>
                    <a:pt x="112" y="100"/>
                    <a:pt x="124" y="128"/>
                  </a:cubicBezTo>
                  <a:cubicBezTo>
                    <a:pt x="137" y="155"/>
                    <a:pt x="124" y="246"/>
                    <a:pt x="124" y="246"/>
                  </a:cubicBezTo>
                  <a:cubicBezTo>
                    <a:pt x="124" y="246"/>
                    <a:pt x="91" y="256"/>
                    <a:pt x="80" y="245"/>
                  </a:cubicBezTo>
                  <a:cubicBezTo>
                    <a:pt x="80" y="245"/>
                    <a:pt x="80" y="245"/>
                    <a:pt x="80" y="245"/>
                  </a:cubicBezTo>
                  <a:cubicBezTo>
                    <a:pt x="61" y="189"/>
                    <a:pt x="61" y="189"/>
                    <a:pt x="61" y="189"/>
                  </a:cubicBezTo>
                  <a:cubicBezTo>
                    <a:pt x="61" y="189"/>
                    <a:pt x="92" y="198"/>
                    <a:pt x="91" y="171"/>
                  </a:cubicBezTo>
                  <a:cubicBezTo>
                    <a:pt x="91" y="144"/>
                    <a:pt x="64" y="84"/>
                    <a:pt x="57" y="68"/>
                  </a:cubicBezTo>
                  <a:cubicBezTo>
                    <a:pt x="49" y="52"/>
                    <a:pt x="0" y="18"/>
                    <a:pt x="7" y="14"/>
                  </a:cubicBezTo>
                </a:path>
              </a:pathLst>
            </a:custGeom>
            <a:solidFill>
              <a:srgbClr val="F576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4A0880C9-11C7-415B-BA62-286D038C3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9113" y="3097213"/>
              <a:ext cx="288925" cy="1423988"/>
            </a:xfrm>
            <a:custGeom>
              <a:avLst/>
              <a:gdLst>
                <a:gd name="T0" fmla="*/ 43 w 57"/>
                <a:gd name="T1" fmla="*/ 1 h 280"/>
                <a:gd name="T2" fmla="*/ 54 w 57"/>
                <a:gd name="T3" fmla="*/ 40 h 280"/>
                <a:gd name="T4" fmla="*/ 24 w 57"/>
                <a:gd name="T5" fmla="*/ 212 h 280"/>
                <a:gd name="T6" fmla="*/ 21 w 57"/>
                <a:gd name="T7" fmla="*/ 280 h 280"/>
                <a:gd name="T8" fmla="*/ 5 w 57"/>
                <a:gd name="T9" fmla="*/ 264 h 280"/>
                <a:gd name="T10" fmla="*/ 15 w 57"/>
                <a:gd name="T11" fmla="*/ 157 h 280"/>
                <a:gd name="T12" fmla="*/ 3 w 57"/>
                <a:gd name="T13" fmla="*/ 13 h 280"/>
                <a:gd name="T14" fmla="*/ 43 w 57"/>
                <a:gd name="T15" fmla="*/ 1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80">
                  <a:moveTo>
                    <a:pt x="43" y="1"/>
                  </a:moveTo>
                  <a:cubicBezTo>
                    <a:pt x="43" y="1"/>
                    <a:pt x="51" y="24"/>
                    <a:pt x="54" y="40"/>
                  </a:cubicBezTo>
                  <a:cubicBezTo>
                    <a:pt x="57" y="56"/>
                    <a:pt x="28" y="185"/>
                    <a:pt x="24" y="212"/>
                  </a:cubicBezTo>
                  <a:cubicBezTo>
                    <a:pt x="19" y="238"/>
                    <a:pt x="21" y="280"/>
                    <a:pt x="21" y="280"/>
                  </a:cubicBezTo>
                  <a:cubicBezTo>
                    <a:pt x="5" y="264"/>
                    <a:pt x="5" y="264"/>
                    <a:pt x="5" y="264"/>
                  </a:cubicBezTo>
                  <a:cubicBezTo>
                    <a:pt x="5" y="264"/>
                    <a:pt x="16" y="195"/>
                    <a:pt x="15" y="157"/>
                  </a:cubicBezTo>
                  <a:cubicBezTo>
                    <a:pt x="15" y="118"/>
                    <a:pt x="0" y="25"/>
                    <a:pt x="3" y="13"/>
                  </a:cubicBezTo>
                  <a:cubicBezTo>
                    <a:pt x="6" y="0"/>
                    <a:pt x="43" y="1"/>
                    <a:pt x="43" y="1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E58F009C-D428-4410-B3F3-E22ED3B59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676" y="3162300"/>
              <a:ext cx="163513" cy="768350"/>
            </a:xfrm>
            <a:custGeom>
              <a:avLst/>
              <a:gdLst>
                <a:gd name="T0" fmla="*/ 0 w 32"/>
                <a:gd name="T1" fmla="*/ 0 h 151"/>
                <a:gd name="T2" fmla="*/ 7 w 32"/>
                <a:gd name="T3" fmla="*/ 75 h 151"/>
                <a:gd name="T4" fmla="*/ 16 w 32"/>
                <a:gd name="T5" fmla="*/ 151 h 151"/>
                <a:gd name="T6" fmla="*/ 30 w 32"/>
                <a:gd name="T7" fmla="*/ 21 h 151"/>
                <a:gd name="T8" fmla="*/ 0 w 32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51">
                  <a:moveTo>
                    <a:pt x="0" y="0"/>
                  </a:moveTo>
                  <a:cubicBezTo>
                    <a:pt x="0" y="0"/>
                    <a:pt x="8" y="59"/>
                    <a:pt x="7" y="75"/>
                  </a:cubicBezTo>
                  <a:cubicBezTo>
                    <a:pt x="6" y="90"/>
                    <a:pt x="16" y="151"/>
                    <a:pt x="16" y="151"/>
                  </a:cubicBezTo>
                  <a:cubicBezTo>
                    <a:pt x="16" y="151"/>
                    <a:pt x="32" y="29"/>
                    <a:pt x="30" y="21"/>
                  </a:cubicBezTo>
                  <a:cubicBezTo>
                    <a:pt x="28" y="1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76B729CF-A2E9-4C7B-8437-152E0B0C5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763" y="3122613"/>
              <a:ext cx="295275" cy="690563"/>
            </a:xfrm>
            <a:custGeom>
              <a:avLst/>
              <a:gdLst>
                <a:gd name="T0" fmla="*/ 39 w 58"/>
                <a:gd name="T1" fmla="*/ 1 h 136"/>
                <a:gd name="T2" fmla="*/ 16 w 58"/>
                <a:gd name="T3" fmla="*/ 59 h 136"/>
                <a:gd name="T4" fmla="*/ 17 w 58"/>
                <a:gd name="T5" fmla="*/ 132 h 136"/>
                <a:gd name="T6" fmla="*/ 46 w 58"/>
                <a:gd name="T7" fmla="*/ 69 h 136"/>
                <a:gd name="T8" fmla="*/ 39 w 58"/>
                <a:gd name="T9" fmla="*/ 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136">
                  <a:moveTo>
                    <a:pt x="39" y="1"/>
                  </a:moveTo>
                  <a:cubicBezTo>
                    <a:pt x="30" y="0"/>
                    <a:pt x="19" y="28"/>
                    <a:pt x="16" y="59"/>
                  </a:cubicBezTo>
                  <a:cubicBezTo>
                    <a:pt x="10" y="112"/>
                    <a:pt x="0" y="129"/>
                    <a:pt x="17" y="132"/>
                  </a:cubicBezTo>
                  <a:cubicBezTo>
                    <a:pt x="31" y="136"/>
                    <a:pt x="35" y="114"/>
                    <a:pt x="46" y="69"/>
                  </a:cubicBezTo>
                  <a:cubicBezTo>
                    <a:pt x="54" y="34"/>
                    <a:pt x="58" y="4"/>
                    <a:pt x="39" y="1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9A42FC43-4E43-441F-A350-C7BA75B20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763" y="3671888"/>
              <a:ext cx="523875" cy="482600"/>
            </a:xfrm>
            <a:custGeom>
              <a:avLst/>
              <a:gdLst>
                <a:gd name="T0" fmla="*/ 14 w 103"/>
                <a:gd name="T1" fmla="*/ 5 h 95"/>
                <a:gd name="T2" fmla="*/ 55 w 103"/>
                <a:gd name="T3" fmla="*/ 27 h 95"/>
                <a:gd name="T4" fmla="*/ 97 w 103"/>
                <a:gd name="T5" fmla="*/ 93 h 95"/>
                <a:gd name="T6" fmla="*/ 85 w 103"/>
                <a:gd name="T7" fmla="*/ 88 h 95"/>
                <a:gd name="T8" fmla="*/ 38 w 103"/>
                <a:gd name="T9" fmla="*/ 51 h 95"/>
                <a:gd name="T10" fmla="*/ 14 w 103"/>
                <a:gd name="T11" fmla="*/ 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95">
                  <a:moveTo>
                    <a:pt x="14" y="5"/>
                  </a:moveTo>
                  <a:cubicBezTo>
                    <a:pt x="21" y="0"/>
                    <a:pt x="38" y="6"/>
                    <a:pt x="55" y="27"/>
                  </a:cubicBezTo>
                  <a:cubicBezTo>
                    <a:pt x="74" y="52"/>
                    <a:pt x="103" y="88"/>
                    <a:pt x="97" y="93"/>
                  </a:cubicBezTo>
                  <a:cubicBezTo>
                    <a:pt x="94" y="95"/>
                    <a:pt x="89" y="93"/>
                    <a:pt x="85" y="88"/>
                  </a:cubicBezTo>
                  <a:cubicBezTo>
                    <a:pt x="75" y="77"/>
                    <a:pt x="54" y="64"/>
                    <a:pt x="38" y="51"/>
                  </a:cubicBezTo>
                  <a:cubicBezTo>
                    <a:pt x="13" y="31"/>
                    <a:pt x="0" y="14"/>
                    <a:pt x="14" y="5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939A82F5-A072-411D-8385-787F5E8A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8988" y="4022725"/>
              <a:ext cx="242888" cy="131763"/>
            </a:xfrm>
            <a:custGeom>
              <a:avLst/>
              <a:gdLst>
                <a:gd name="T0" fmla="*/ 48 w 48"/>
                <a:gd name="T1" fmla="*/ 12 h 26"/>
                <a:gd name="T2" fmla="*/ 3 w 48"/>
                <a:gd name="T3" fmla="*/ 13 h 26"/>
                <a:gd name="T4" fmla="*/ 14 w 48"/>
                <a:gd name="T5" fmla="*/ 25 h 26"/>
                <a:gd name="T6" fmla="*/ 23 w 48"/>
                <a:gd name="T7" fmla="*/ 24 h 26"/>
                <a:gd name="T8" fmla="*/ 48 w 48"/>
                <a:gd name="T9" fmla="*/ 1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6">
                  <a:moveTo>
                    <a:pt x="48" y="12"/>
                  </a:moveTo>
                  <a:cubicBezTo>
                    <a:pt x="48" y="10"/>
                    <a:pt x="19" y="0"/>
                    <a:pt x="3" y="13"/>
                  </a:cubicBezTo>
                  <a:cubicBezTo>
                    <a:pt x="0" y="16"/>
                    <a:pt x="9" y="24"/>
                    <a:pt x="14" y="25"/>
                  </a:cubicBezTo>
                  <a:cubicBezTo>
                    <a:pt x="16" y="26"/>
                    <a:pt x="20" y="26"/>
                    <a:pt x="23" y="24"/>
                  </a:cubicBezTo>
                  <a:cubicBezTo>
                    <a:pt x="36" y="12"/>
                    <a:pt x="47" y="18"/>
                    <a:pt x="48" y="12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51F808EC-8C1B-48B0-AA10-0E310BB9F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5188" y="4068763"/>
              <a:ext cx="228600" cy="101600"/>
            </a:xfrm>
            <a:custGeom>
              <a:avLst/>
              <a:gdLst>
                <a:gd name="T0" fmla="*/ 0 w 45"/>
                <a:gd name="T1" fmla="*/ 4 h 20"/>
                <a:gd name="T2" fmla="*/ 13 w 45"/>
                <a:gd name="T3" fmla="*/ 1 h 20"/>
                <a:gd name="T4" fmla="*/ 15 w 45"/>
                <a:gd name="T5" fmla="*/ 1 h 20"/>
                <a:gd name="T6" fmla="*/ 18 w 45"/>
                <a:gd name="T7" fmla="*/ 1 h 20"/>
                <a:gd name="T8" fmla="*/ 20 w 45"/>
                <a:gd name="T9" fmla="*/ 0 h 20"/>
                <a:gd name="T10" fmla="*/ 22 w 45"/>
                <a:gd name="T11" fmla="*/ 1 h 20"/>
                <a:gd name="T12" fmla="*/ 24 w 45"/>
                <a:gd name="T13" fmla="*/ 0 h 20"/>
                <a:gd name="T14" fmla="*/ 27 w 45"/>
                <a:gd name="T15" fmla="*/ 1 h 20"/>
                <a:gd name="T16" fmla="*/ 31 w 45"/>
                <a:gd name="T17" fmla="*/ 1 h 20"/>
                <a:gd name="T18" fmla="*/ 39 w 45"/>
                <a:gd name="T19" fmla="*/ 9 h 20"/>
                <a:gd name="T20" fmla="*/ 44 w 45"/>
                <a:gd name="T21" fmla="*/ 18 h 20"/>
                <a:gd name="T22" fmla="*/ 37 w 45"/>
                <a:gd name="T23" fmla="*/ 16 h 20"/>
                <a:gd name="T24" fmla="*/ 31 w 45"/>
                <a:gd name="T25" fmla="*/ 10 h 20"/>
                <a:gd name="T26" fmla="*/ 33 w 45"/>
                <a:gd name="T27" fmla="*/ 19 h 20"/>
                <a:gd name="T28" fmla="*/ 30 w 45"/>
                <a:gd name="T29" fmla="*/ 20 h 20"/>
                <a:gd name="T30" fmla="*/ 27 w 45"/>
                <a:gd name="T31" fmla="*/ 17 h 20"/>
                <a:gd name="T32" fmla="*/ 25 w 45"/>
                <a:gd name="T33" fmla="*/ 19 h 20"/>
                <a:gd name="T34" fmla="*/ 21 w 45"/>
                <a:gd name="T35" fmla="*/ 15 h 20"/>
                <a:gd name="T36" fmla="*/ 19 w 45"/>
                <a:gd name="T37" fmla="*/ 18 h 20"/>
                <a:gd name="T38" fmla="*/ 11 w 45"/>
                <a:gd name="T39" fmla="*/ 10 h 20"/>
                <a:gd name="T40" fmla="*/ 0 w 45"/>
                <a:gd name="T4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" h="20">
                  <a:moveTo>
                    <a:pt x="0" y="4"/>
                  </a:moveTo>
                  <a:cubicBezTo>
                    <a:pt x="0" y="4"/>
                    <a:pt x="5" y="2"/>
                    <a:pt x="13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7" y="0"/>
                    <a:pt x="27" y="1"/>
                    <a:pt x="27" y="1"/>
                  </a:cubicBezTo>
                  <a:cubicBezTo>
                    <a:pt x="30" y="1"/>
                    <a:pt x="30" y="1"/>
                    <a:pt x="31" y="1"/>
                  </a:cubicBezTo>
                  <a:cubicBezTo>
                    <a:pt x="33" y="2"/>
                    <a:pt x="39" y="8"/>
                    <a:pt x="39" y="9"/>
                  </a:cubicBezTo>
                  <a:cubicBezTo>
                    <a:pt x="40" y="11"/>
                    <a:pt x="45" y="17"/>
                    <a:pt x="44" y="18"/>
                  </a:cubicBezTo>
                  <a:cubicBezTo>
                    <a:pt x="44" y="18"/>
                    <a:pt x="41" y="19"/>
                    <a:pt x="37" y="16"/>
                  </a:cubicBezTo>
                  <a:cubicBezTo>
                    <a:pt x="34" y="13"/>
                    <a:pt x="30" y="9"/>
                    <a:pt x="31" y="10"/>
                  </a:cubicBezTo>
                  <a:cubicBezTo>
                    <a:pt x="31" y="11"/>
                    <a:pt x="33" y="16"/>
                    <a:pt x="33" y="19"/>
                  </a:cubicBezTo>
                  <a:cubicBezTo>
                    <a:pt x="33" y="20"/>
                    <a:pt x="31" y="20"/>
                    <a:pt x="30" y="20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2" y="19"/>
                    <a:pt x="21" y="16"/>
                    <a:pt x="21" y="15"/>
                  </a:cubicBezTo>
                  <a:cubicBezTo>
                    <a:pt x="20" y="15"/>
                    <a:pt x="20" y="18"/>
                    <a:pt x="19" y="18"/>
                  </a:cubicBezTo>
                  <a:cubicBezTo>
                    <a:pt x="15" y="17"/>
                    <a:pt x="14" y="9"/>
                    <a:pt x="11" y="10"/>
                  </a:cubicBezTo>
                  <a:cubicBezTo>
                    <a:pt x="9" y="10"/>
                    <a:pt x="1" y="9"/>
                    <a:pt x="0" y="4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3B04EF69-E468-4712-ADC0-E17443A52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2536825"/>
              <a:ext cx="228600" cy="458788"/>
            </a:xfrm>
            <a:custGeom>
              <a:avLst/>
              <a:gdLst>
                <a:gd name="T0" fmla="*/ 8 w 45"/>
                <a:gd name="T1" fmla="*/ 17 h 90"/>
                <a:gd name="T2" fmla="*/ 32 w 45"/>
                <a:gd name="T3" fmla="*/ 10 h 90"/>
                <a:gd name="T4" fmla="*/ 38 w 45"/>
                <a:gd name="T5" fmla="*/ 48 h 90"/>
                <a:gd name="T6" fmla="*/ 23 w 45"/>
                <a:gd name="T7" fmla="*/ 84 h 90"/>
                <a:gd name="T8" fmla="*/ 18 w 45"/>
                <a:gd name="T9" fmla="*/ 89 h 90"/>
                <a:gd name="T10" fmla="*/ 5 w 45"/>
                <a:gd name="T11" fmla="*/ 68 h 90"/>
                <a:gd name="T12" fmla="*/ 6 w 45"/>
                <a:gd name="T13" fmla="*/ 42 h 90"/>
                <a:gd name="T14" fmla="*/ 8 w 45"/>
                <a:gd name="T15" fmla="*/ 17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90">
                  <a:moveTo>
                    <a:pt x="8" y="17"/>
                  </a:moveTo>
                  <a:cubicBezTo>
                    <a:pt x="8" y="17"/>
                    <a:pt x="19" y="0"/>
                    <a:pt x="32" y="10"/>
                  </a:cubicBezTo>
                  <a:cubicBezTo>
                    <a:pt x="45" y="20"/>
                    <a:pt x="44" y="41"/>
                    <a:pt x="38" y="48"/>
                  </a:cubicBezTo>
                  <a:cubicBezTo>
                    <a:pt x="31" y="55"/>
                    <a:pt x="21" y="84"/>
                    <a:pt x="23" y="84"/>
                  </a:cubicBezTo>
                  <a:cubicBezTo>
                    <a:pt x="25" y="85"/>
                    <a:pt x="22" y="90"/>
                    <a:pt x="18" y="89"/>
                  </a:cubicBezTo>
                  <a:cubicBezTo>
                    <a:pt x="13" y="88"/>
                    <a:pt x="0" y="82"/>
                    <a:pt x="5" y="68"/>
                  </a:cubicBezTo>
                  <a:cubicBezTo>
                    <a:pt x="9" y="53"/>
                    <a:pt x="6" y="42"/>
                    <a:pt x="6" y="42"/>
                  </a:cubicBezTo>
                  <a:cubicBezTo>
                    <a:pt x="8" y="17"/>
                    <a:pt x="8" y="17"/>
                    <a:pt x="8" y="17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ECA113D6-D98D-4288-A14F-900673E75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5715000"/>
              <a:ext cx="315913" cy="320675"/>
            </a:xfrm>
            <a:custGeom>
              <a:avLst/>
              <a:gdLst>
                <a:gd name="T0" fmla="*/ 54 w 62"/>
                <a:gd name="T1" fmla="*/ 1 h 63"/>
                <a:gd name="T2" fmla="*/ 60 w 62"/>
                <a:gd name="T3" fmla="*/ 16 h 63"/>
                <a:gd name="T4" fmla="*/ 60 w 62"/>
                <a:gd name="T5" fmla="*/ 29 h 63"/>
                <a:gd name="T6" fmla="*/ 42 w 62"/>
                <a:gd name="T7" fmla="*/ 38 h 63"/>
                <a:gd name="T8" fmla="*/ 20 w 62"/>
                <a:gd name="T9" fmla="*/ 61 h 63"/>
                <a:gd name="T10" fmla="*/ 1 w 62"/>
                <a:gd name="T11" fmla="*/ 60 h 63"/>
                <a:gd name="T12" fmla="*/ 13 w 62"/>
                <a:gd name="T13" fmla="*/ 46 h 63"/>
                <a:gd name="T14" fmla="*/ 33 w 62"/>
                <a:gd name="T15" fmla="*/ 8 h 63"/>
                <a:gd name="T16" fmla="*/ 54 w 62"/>
                <a:gd name="T17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63">
                  <a:moveTo>
                    <a:pt x="54" y="1"/>
                  </a:moveTo>
                  <a:cubicBezTo>
                    <a:pt x="55" y="8"/>
                    <a:pt x="58" y="13"/>
                    <a:pt x="60" y="16"/>
                  </a:cubicBezTo>
                  <a:cubicBezTo>
                    <a:pt x="62" y="20"/>
                    <a:pt x="62" y="27"/>
                    <a:pt x="60" y="29"/>
                  </a:cubicBezTo>
                  <a:cubicBezTo>
                    <a:pt x="55" y="35"/>
                    <a:pt x="48" y="34"/>
                    <a:pt x="42" y="38"/>
                  </a:cubicBezTo>
                  <a:cubicBezTo>
                    <a:pt x="35" y="43"/>
                    <a:pt x="26" y="59"/>
                    <a:pt x="20" y="61"/>
                  </a:cubicBezTo>
                  <a:cubicBezTo>
                    <a:pt x="15" y="63"/>
                    <a:pt x="2" y="63"/>
                    <a:pt x="1" y="60"/>
                  </a:cubicBezTo>
                  <a:cubicBezTo>
                    <a:pt x="0" y="57"/>
                    <a:pt x="13" y="46"/>
                    <a:pt x="13" y="46"/>
                  </a:cubicBezTo>
                  <a:cubicBezTo>
                    <a:pt x="32" y="20"/>
                    <a:pt x="33" y="8"/>
                    <a:pt x="33" y="8"/>
                  </a:cubicBezTo>
                  <a:cubicBezTo>
                    <a:pt x="33" y="8"/>
                    <a:pt x="54" y="0"/>
                    <a:pt x="54" y="1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0D610633-653D-4E6D-B2A4-06E6A2C5F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5767388"/>
              <a:ext cx="339725" cy="284163"/>
            </a:xfrm>
            <a:custGeom>
              <a:avLst/>
              <a:gdLst>
                <a:gd name="T0" fmla="*/ 17 w 67"/>
                <a:gd name="T1" fmla="*/ 36 h 56"/>
                <a:gd name="T2" fmla="*/ 14 w 67"/>
                <a:gd name="T3" fmla="*/ 41 h 56"/>
                <a:gd name="T4" fmla="*/ 22 w 67"/>
                <a:gd name="T5" fmla="*/ 41 h 56"/>
                <a:gd name="T6" fmla="*/ 57 w 67"/>
                <a:gd name="T7" fmla="*/ 11 h 56"/>
                <a:gd name="T8" fmla="*/ 61 w 67"/>
                <a:gd name="T9" fmla="*/ 0 h 56"/>
                <a:gd name="T10" fmla="*/ 66 w 67"/>
                <a:gd name="T11" fmla="*/ 14 h 56"/>
                <a:gd name="T12" fmla="*/ 64 w 67"/>
                <a:gd name="T13" fmla="*/ 19 h 56"/>
                <a:gd name="T14" fmla="*/ 48 w 67"/>
                <a:gd name="T15" fmla="*/ 31 h 56"/>
                <a:gd name="T16" fmla="*/ 27 w 67"/>
                <a:gd name="T17" fmla="*/ 53 h 56"/>
                <a:gd name="T18" fmla="*/ 1 w 67"/>
                <a:gd name="T19" fmla="*/ 53 h 56"/>
                <a:gd name="T20" fmla="*/ 17 w 67"/>
                <a:gd name="T21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7" h="56">
                  <a:moveTo>
                    <a:pt x="17" y="36"/>
                  </a:moveTo>
                  <a:cubicBezTo>
                    <a:pt x="17" y="36"/>
                    <a:pt x="13" y="40"/>
                    <a:pt x="14" y="41"/>
                  </a:cubicBezTo>
                  <a:cubicBezTo>
                    <a:pt x="15" y="42"/>
                    <a:pt x="21" y="41"/>
                    <a:pt x="22" y="41"/>
                  </a:cubicBezTo>
                  <a:cubicBezTo>
                    <a:pt x="36" y="33"/>
                    <a:pt x="53" y="16"/>
                    <a:pt x="57" y="11"/>
                  </a:cubicBezTo>
                  <a:cubicBezTo>
                    <a:pt x="60" y="6"/>
                    <a:pt x="61" y="0"/>
                    <a:pt x="61" y="0"/>
                  </a:cubicBezTo>
                  <a:cubicBezTo>
                    <a:pt x="62" y="0"/>
                    <a:pt x="67" y="8"/>
                    <a:pt x="66" y="14"/>
                  </a:cubicBezTo>
                  <a:cubicBezTo>
                    <a:pt x="66" y="15"/>
                    <a:pt x="65" y="19"/>
                    <a:pt x="64" y="19"/>
                  </a:cubicBezTo>
                  <a:cubicBezTo>
                    <a:pt x="61" y="23"/>
                    <a:pt x="51" y="29"/>
                    <a:pt x="48" y="31"/>
                  </a:cubicBezTo>
                  <a:cubicBezTo>
                    <a:pt x="42" y="35"/>
                    <a:pt x="33" y="51"/>
                    <a:pt x="27" y="53"/>
                  </a:cubicBezTo>
                  <a:cubicBezTo>
                    <a:pt x="22" y="55"/>
                    <a:pt x="2" y="56"/>
                    <a:pt x="1" y="53"/>
                  </a:cubicBezTo>
                  <a:cubicBezTo>
                    <a:pt x="0" y="51"/>
                    <a:pt x="11" y="41"/>
                    <a:pt x="17" y="36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D7B9A7FA-26F6-48C2-BE37-FFD1BB815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813" y="5832475"/>
              <a:ext cx="115888" cy="168275"/>
            </a:xfrm>
            <a:custGeom>
              <a:avLst/>
              <a:gdLst>
                <a:gd name="T0" fmla="*/ 23 w 23"/>
                <a:gd name="T1" fmla="*/ 0 h 33"/>
                <a:gd name="T2" fmla="*/ 18 w 23"/>
                <a:gd name="T3" fmla="*/ 15 h 33"/>
                <a:gd name="T4" fmla="*/ 16 w 23"/>
                <a:gd name="T5" fmla="*/ 33 h 33"/>
                <a:gd name="T6" fmla="*/ 14 w 23"/>
                <a:gd name="T7" fmla="*/ 33 h 33"/>
                <a:gd name="T8" fmla="*/ 4 w 23"/>
                <a:gd name="T9" fmla="*/ 18 h 33"/>
                <a:gd name="T10" fmla="*/ 23 w 23"/>
                <a:gd name="T11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3">
                  <a:moveTo>
                    <a:pt x="23" y="0"/>
                  </a:moveTo>
                  <a:cubicBezTo>
                    <a:pt x="23" y="0"/>
                    <a:pt x="19" y="11"/>
                    <a:pt x="18" y="15"/>
                  </a:cubicBezTo>
                  <a:cubicBezTo>
                    <a:pt x="17" y="21"/>
                    <a:pt x="16" y="33"/>
                    <a:pt x="16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3"/>
                    <a:pt x="16" y="10"/>
                    <a:pt x="4" y="18"/>
                  </a:cubicBezTo>
                  <a:cubicBezTo>
                    <a:pt x="0" y="20"/>
                    <a:pt x="23" y="0"/>
                    <a:pt x="23" y="0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104B1CAA-4FEB-4725-A7DB-E2DE34A3D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4800600"/>
              <a:ext cx="269875" cy="992188"/>
            </a:xfrm>
            <a:custGeom>
              <a:avLst/>
              <a:gdLst>
                <a:gd name="T0" fmla="*/ 34 w 53"/>
                <a:gd name="T1" fmla="*/ 18 h 195"/>
                <a:gd name="T2" fmla="*/ 53 w 53"/>
                <a:gd name="T3" fmla="*/ 88 h 195"/>
                <a:gd name="T4" fmla="*/ 34 w 53"/>
                <a:gd name="T5" fmla="*/ 189 h 195"/>
                <a:gd name="T6" fmla="*/ 14 w 53"/>
                <a:gd name="T7" fmla="*/ 188 h 195"/>
                <a:gd name="T8" fmla="*/ 6 w 53"/>
                <a:gd name="T9" fmla="*/ 67 h 195"/>
                <a:gd name="T10" fmla="*/ 0 w 53"/>
                <a:gd name="T11" fmla="*/ 19 h 195"/>
                <a:gd name="T12" fmla="*/ 34 w 53"/>
                <a:gd name="T13" fmla="*/ 18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195">
                  <a:moveTo>
                    <a:pt x="34" y="18"/>
                  </a:moveTo>
                  <a:cubicBezTo>
                    <a:pt x="50" y="33"/>
                    <a:pt x="53" y="73"/>
                    <a:pt x="53" y="88"/>
                  </a:cubicBezTo>
                  <a:cubicBezTo>
                    <a:pt x="52" y="104"/>
                    <a:pt x="34" y="184"/>
                    <a:pt x="34" y="189"/>
                  </a:cubicBezTo>
                  <a:cubicBezTo>
                    <a:pt x="35" y="195"/>
                    <a:pt x="14" y="191"/>
                    <a:pt x="14" y="188"/>
                  </a:cubicBezTo>
                  <a:cubicBezTo>
                    <a:pt x="16" y="157"/>
                    <a:pt x="7" y="75"/>
                    <a:pt x="6" y="67"/>
                  </a:cubicBezTo>
                  <a:cubicBezTo>
                    <a:pt x="5" y="59"/>
                    <a:pt x="0" y="22"/>
                    <a:pt x="0" y="19"/>
                  </a:cubicBezTo>
                  <a:cubicBezTo>
                    <a:pt x="0" y="0"/>
                    <a:pt x="25" y="9"/>
                    <a:pt x="34" y="18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5B5EC444-F53F-48BF-AE50-54CBF9B83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1251" y="5878513"/>
              <a:ext cx="147638" cy="219075"/>
            </a:xfrm>
            <a:custGeom>
              <a:avLst/>
              <a:gdLst>
                <a:gd name="T0" fmla="*/ 20 w 29"/>
                <a:gd name="T1" fmla="*/ 0 h 43"/>
                <a:gd name="T2" fmla="*/ 28 w 29"/>
                <a:gd name="T3" fmla="*/ 25 h 43"/>
                <a:gd name="T4" fmla="*/ 22 w 29"/>
                <a:gd name="T5" fmla="*/ 43 h 43"/>
                <a:gd name="T6" fmla="*/ 7 w 29"/>
                <a:gd name="T7" fmla="*/ 33 h 43"/>
                <a:gd name="T8" fmla="*/ 0 w 29"/>
                <a:gd name="T9" fmla="*/ 7 h 43"/>
                <a:gd name="T10" fmla="*/ 20 w 29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43">
                  <a:moveTo>
                    <a:pt x="20" y="0"/>
                  </a:moveTo>
                  <a:cubicBezTo>
                    <a:pt x="20" y="0"/>
                    <a:pt x="29" y="20"/>
                    <a:pt x="28" y="25"/>
                  </a:cubicBezTo>
                  <a:cubicBezTo>
                    <a:pt x="28" y="30"/>
                    <a:pt x="26" y="42"/>
                    <a:pt x="22" y="43"/>
                  </a:cubicBezTo>
                  <a:cubicBezTo>
                    <a:pt x="18" y="43"/>
                    <a:pt x="8" y="34"/>
                    <a:pt x="7" y="33"/>
                  </a:cubicBezTo>
                  <a:cubicBezTo>
                    <a:pt x="0" y="24"/>
                    <a:pt x="0" y="7"/>
                    <a:pt x="0" y="7"/>
                  </a:cubicBezTo>
                  <a:cubicBezTo>
                    <a:pt x="20" y="0"/>
                    <a:pt x="20" y="0"/>
                    <a:pt x="20" y="0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EA28AA79-6073-40F7-A28A-260CEDF5F8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5822950"/>
              <a:ext cx="127000" cy="207963"/>
            </a:xfrm>
            <a:custGeom>
              <a:avLst/>
              <a:gdLst>
                <a:gd name="T0" fmla="*/ 17 w 25"/>
                <a:gd name="T1" fmla="*/ 0 h 41"/>
                <a:gd name="T2" fmla="*/ 25 w 25"/>
                <a:gd name="T3" fmla="*/ 27 h 41"/>
                <a:gd name="T4" fmla="*/ 20 w 25"/>
                <a:gd name="T5" fmla="*/ 40 h 41"/>
                <a:gd name="T6" fmla="*/ 1 w 25"/>
                <a:gd name="T7" fmla="*/ 16 h 41"/>
                <a:gd name="T8" fmla="*/ 1 w 25"/>
                <a:gd name="T9" fmla="*/ 2 h 41"/>
                <a:gd name="T10" fmla="*/ 17 w 25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1">
                  <a:moveTo>
                    <a:pt x="17" y="0"/>
                  </a:moveTo>
                  <a:cubicBezTo>
                    <a:pt x="17" y="0"/>
                    <a:pt x="24" y="15"/>
                    <a:pt x="25" y="27"/>
                  </a:cubicBezTo>
                  <a:cubicBezTo>
                    <a:pt x="25" y="29"/>
                    <a:pt x="23" y="40"/>
                    <a:pt x="20" y="40"/>
                  </a:cubicBezTo>
                  <a:cubicBezTo>
                    <a:pt x="9" y="41"/>
                    <a:pt x="0" y="22"/>
                    <a:pt x="1" y="16"/>
                  </a:cubicBezTo>
                  <a:cubicBezTo>
                    <a:pt x="1" y="9"/>
                    <a:pt x="1" y="2"/>
                    <a:pt x="1" y="2"/>
                  </a:cubicBezTo>
                  <a:cubicBezTo>
                    <a:pt x="17" y="0"/>
                    <a:pt x="17" y="0"/>
                    <a:pt x="17" y="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0ED1A0D4-588A-494F-8E1F-54A47E603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3288" y="4860925"/>
              <a:ext cx="309563" cy="1058863"/>
            </a:xfrm>
            <a:custGeom>
              <a:avLst/>
              <a:gdLst>
                <a:gd name="T0" fmla="*/ 18 w 61"/>
                <a:gd name="T1" fmla="*/ 4 h 208"/>
                <a:gd name="T2" fmla="*/ 7 w 61"/>
                <a:gd name="T3" fmla="*/ 57 h 208"/>
                <a:gd name="T4" fmla="*/ 41 w 61"/>
                <a:gd name="T5" fmla="*/ 191 h 208"/>
                <a:gd name="T6" fmla="*/ 44 w 61"/>
                <a:gd name="T7" fmla="*/ 208 h 208"/>
                <a:gd name="T8" fmla="*/ 61 w 61"/>
                <a:gd name="T9" fmla="*/ 199 h 208"/>
                <a:gd name="T10" fmla="*/ 56 w 61"/>
                <a:gd name="T11" fmla="*/ 185 h 208"/>
                <a:gd name="T12" fmla="*/ 54 w 61"/>
                <a:gd name="T13" fmla="*/ 60 h 208"/>
                <a:gd name="T14" fmla="*/ 18 w 61"/>
                <a:gd name="T15" fmla="*/ 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208">
                  <a:moveTo>
                    <a:pt x="18" y="4"/>
                  </a:moveTo>
                  <a:cubicBezTo>
                    <a:pt x="4" y="7"/>
                    <a:pt x="0" y="16"/>
                    <a:pt x="7" y="57"/>
                  </a:cubicBezTo>
                  <a:cubicBezTo>
                    <a:pt x="12" y="88"/>
                    <a:pt x="32" y="159"/>
                    <a:pt x="41" y="191"/>
                  </a:cubicBezTo>
                  <a:cubicBezTo>
                    <a:pt x="44" y="202"/>
                    <a:pt x="43" y="208"/>
                    <a:pt x="44" y="208"/>
                  </a:cubicBezTo>
                  <a:cubicBezTo>
                    <a:pt x="48" y="208"/>
                    <a:pt x="60" y="208"/>
                    <a:pt x="61" y="199"/>
                  </a:cubicBezTo>
                  <a:cubicBezTo>
                    <a:pt x="61" y="197"/>
                    <a:pt x="57" y="190"/>
                    <a:pt x="56" y="185"/>
                  </a:cubicBezTo>
                  <a:cubicBezTo>
                    <a:pt x="56" y="153"/>
                    <a:pt x="56" y="71"/>
                    <a:pt x="54" y="60"/>
                  </a:cubicBezTo>
                  <a:cubicBezTo>
                    <a:pt x="52" y="47"/>
                    <a:pt x="40" y="0"/>
                    <a:pt x="18" y="4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6" name="Freeform 44">
              <a:extLst>
                <a:ext uri="{FF2B5EF4-FFF2-40B4-BE49-F238E27FC236}">
                  <a16:creationId xmlns:a16="http://schemas.microsoft.com/office/drawing/2014/main" id="{FB163470-7E07-40AD-8171-EF25B25D0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5738" y="3092450"/>
              <a:ext cx="427038" cy="685800"/>
            </a:xfrm>
            <a:custGeom>
              <a:avLst/>
              <a:gdLst>
                <a:gd name="T0" fmla="*/ 66 w 84"/>
                <a:gd name="T1" fmla="*/ 3 h 135"/>
                <a:gd name="T2" fmla="*/ 32 w 84"/>
                <a:gd name="T3" fmla="*/ 54 h 135"/>
                <a:gd name="T4" fmla="*/ 18 w 84"/>
                <a:gd name="T5" fmla="*/ 123 h 135"/>
                <a:gd name="T6" fmla="*/ 59 w 84"/>
                <a:gd name="T7" fmla="*/ 70 h 135"/>
                <a:gd name="T8" fmla="*/ 66 w 84"/>
                <a:gd name="T9" fmla="*/ 3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35">
                  <a:moveTo>
                    <a:pt x="66" y="3"/>
                  </a:moveTo>
                  <a:cubicBezTo>
                    <a:pt x="57" y="0"/>
                    <a:pt x="41" y="25"/>
                    <a:pt x="32" y="54"/>
                  </a:cubicBezTo>
                  <a:cubicBezTo>
                    <a:pt x="16" y="106"/>
                    <a:pt x="0" y="114"/>
                    <a:pt x="18" y="123"/>
                  </a:cubicBezTo>
                  <a:cubicBezTo>
                    <a:pt x="39" y="135"/>
                    <a:pt x="40" y="112"/>
                    <a:pt x="59" y="70"/>
                  </a:cubicBezTo>
                  <a:cubicBezTo>
                    <a:pt x="75" y="38"/>
                    <a:pt x="84" y="9"/>
                    <a:pt x="66" y="3"/>
                  </a:cubicBezTo>
                  <a:close/>
                </a:path>
              </a:pathLst>
            </a:custGeom>
            <a:solidFill>
              <a:srgbClr val="D0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7" name="Freeform 45">
              <a:extLst>
                <a:ext uri="{FF2B5EF4-FFF2-40B4-BE49-F238E27FC236}">
                  <a16:creationId xmlns:a16="http://schemas.microsoft.com/office/drawing/2014/main" id="{AA3D4001-8CE2-4BF0-BD99-1C1792BFD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4043363"/>
              <a:ext cx="334963" cy="1046163"/>
            </a:xfrm>
            <a:custGeom>
              <a:avLst/>
              <a:gdLst>
                <a:gd name="T0" fmla="*/ 7 w 66"/>
                <a:gd name="T1" fmla="*/ 17 h 206"/>
                <a:gd name="T2" fmla="*/ 4 w 66"/>
                <a:gd name="T3" fmla="*/ 78 h 206"/>
                <a:gd name="T4" fmla="*/ 22 w 66"/>
                <a:gd name="T5" fmla="*/ 182 h 206"/>
                <a:gd name="T6" fmla="*/ 57 w 66"/>
                <a:gd name="T7" fmla="*/ 186 h 206"/>
                <a:gd name="T8" fmla="*/ 65 w 66"/>
                <a:gd name="T9" fmla="*/ 59 h 206"/>
                <a:gd name="T10" fmla="*/ 48 w 66"/>
                <a:gd name="T11" fmla="*/ 12 h 206"/>
                <a:gd name="T12" fmla="*/ 7 w 66"/>
                <a:gd name="T13" fmla="*/ 17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206">
                  <a:moveTo>
                    <a:pt x="7" y="17"/>
                  </a:moveTo>
                  <a:cubicBezTo>
                    <a:pt x="0" y="29"/>
                    <a:pt x="1" y="50"/>
                    <a:pt x="4" y="78"/>
                  </a:cubicBezTo>
                  <a:cubicBezTo>
                    <a:pt x="8" y="116"/>
                    <a:pt x="21" y="176"/>
                    <a:pt x="22" y="182"/>
                  </a:cubicBezTo>
                  <a:cubicBezTo>
                    <a:pt x="29" y="206"/>
                    <a:pt x="53" y="205"/>
                    <a:pt x="57" y="186"/>
                  </a:cubicBezTo>
                  <a:cubicBezTo>
                    <a:pt x="58" y="180"/>
                    <a:pt x="66" y="72"/>
                    <a:pt x="65" y="59"/>
                  </a:cubicBezTo>
                  <a:cubicBezTo>
                    <a:pt x="64" y="47"/>
                    <a:pt x="57" y="25"/>
                    <a:pt x="48" y="12"/>
                  </a:cubicBezTo>
                  <a:cubicBezTo>
                    <a:pt x="42" y="2"/>
                    <a:pt x="17" y="0"/>
                    <a:pt x="7" y="17"/>
                  </a:cubicBezTo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8" name="Freeform 46">
              <a:extLst>
                <a:ext uri="{FF2B5EF4-FFF2-40B4-BE49-F238E27FC236}">
                  <a16:creationId xmlns:a16="http://schemas.microsoft.com/office/drawing/2014/main" id="{27813EBE-BB62-4CA0-A675-8305212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057650"/>
              <a:ext cx="371475" cy="1042988"/>
            </a:xfrm>
            <a:custGeom>
              <a:avLst/>
              <a:gdLst>
                <a:gd name="T0" fmla="*/ 54 w 73"/>
                <a:gd name="T1" fmla="*/ 15 h 205"/>
                <a:gd name="T2" fmla="*/ 69 w 73"/>
                <a:gd name="T3" fmla="*/ 74 h 205"/>
                <a:gd name="T4" fmla="*/ 71 w 73"/>
                <a:gd name="T5" fmla="*/ 175 h 205"/>
                <a:gd name="T6" fmla="*/ 33 w 73"/>
                <a:gd name="T7" fmla="*/ 186 h 205"/>
                <a:gd name="T8" fmla="*/ 4 w 73"/>
                <a:gd name="T9" fmla="*/ 64 h 205"/>
                <a:gd name="T10" fmla="*/ 6 w 73"/>
                <a:gd name="T11" fmla="*/ 15 h 205"/>
                <a:gd name="T12" fmla="*/ 54 w 73"/>
                <a:gd name="T13" fmla="*/ 1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205">
                  <a:moveTo>
                    <a:pt x="54" y="15"/>
                  </a:moveTo>
                  <a:cubicBezTo>
                    <a:pt x="63" y="25"/>
                    <a:pt x="67" y="46"/>
                    <a:pt x="69" y="74"/>
                  </a:cubicBezTo>
                  <a:cubicBezTo>
                    <a:pt x="73" y="112"/>
                    <a:pt x="71" y="169"/>
                    <a:pt x="71" y="175"/>
                  </a:cubicBezTo>
                  <a:cubicBezTo>
                    <a:pt x="69" y="200"/>
                    <a:pt x="40" y="205"/>
                    <a:pt x="33" y="186"/>
                  </a:cubicBezTo>
                  <a:cubicBezTo>
                    <a:pt x="30" y="181"/>
                    <a:pt x="5" y="76"/>
                    <a:pt x="4" y="64"/>
                  </a:cubicBezTo>
                  <a:cubicBezTo>
                    <a:pt x="3" y="52"/>
                    <a:pt x="0" y="30"/>
                    <a:pt x="6" y="15"/>
                  </a:cubicBezTo>
                  <a:cubicBezTo>
                    <a:pt x="10" y="4"/>
                    <a:pt x="41" y="0"/>
                    <a:pt x="54" y="15"/>
                  </a:cubicBezTo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59" name="Freeform 47">
              <a:extLst>
                <a:ext uri="{FF2B5EF4-FFF2-40B4-BE49-F238E27FC236}">
                  <a16:creationId xmlns:a16="http://schemas.microsoft.com/office/drawing/2014/main" id="{FBE2DFE5-EAF2-450F-8E01-F067B23CB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4043363"/>
              <a:ext cx="306388" cy="300038"/>
            </a:xfrm>
            <a:custGeom>
              <a:avLst/>
              <a:gdLst>
                <a:gd name="T0" fmla="*/ 8 w 60"/>
                <a:gd name="T1" fmla="*/ 0 h 59"/>
                <a:gd name="T2" fmla="*/ 2 w 60"/>
                <a:gd name="T3" fmla="*/ 28 h 59"/>
                <a:gd name="T4" fmla="*/ 57 w 60"/>
                <a:gd name="T5" fmla="*/ 59 h 59"/>
                <a:gd name="T6" fmla="*/ 60 w 60"/>
                <a:gd name="T7" fmla="*/ 59 h 59"/>
                <a:gd name="T8" fmla="*/ 60 w 60"/>
                <a:gd name="T9" fmla="*/ 4 h 59"/>
                <a:gd name="T10" fmla="*/ 8 w 60"/>
                <a:gd name="T1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59">
                  <a:moveTo>
                    <a:pt x="8" y="0"/>
                  </a:moveTo>
                  <a:cubicBezTo>
                    <a:pt x="3" y="11"/>
                    <a:pt x="0" y="22"/>
                    <a:pt x="2" y="28"/>
                  </a:cubicBezTo>
                  <a:cubicBezTo>
                    <a:pt x="6" y="45"/>
                    <a:pt x="57" y="59"/>
                    <a:pt x="57" y="59"/>
                  </a:cubicBezTo>
                  <a:cubicBezTo>
                    <a:pt x="60" y="59"/>
                    <a:pt x="60" y="59"/>
                    <a:pt x="60" y="59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41" y="4"/>
                    <a:pt x="27" y="0"/>
                    <a:pt x="8" y="0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0" name="Freeform 48">
              <a:extLst>
                <a:ext uri="{FF2B5EF4-FFF2-40B4-BE49-F238E27FC236}">
                  <a16:creationId xmlns:a16="http://schemas.microsoft.com/office/drawing/2014/main" id="{7AAEBF5C-F14E-4CF9-82B3-BF51C96C6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1" y="3086100"/>
              <a:ext cx="712788" cy="976313"/>
            </a:xfrm>
            <a:custGeom>
              <a:avLst/>
              <a:gdLst>
                <a:gd name="T0" fmla="*/ 135 w 140"/>
                <a:gd name="T1" fmla="*/ 17 h 192"/>
                <a:gd name="T2" fmla="*/ 105 w 140"/>
                <a:gd name="T3" fmla="*/ 4 h 192"/>
                <a:gd name="T4" fmla="*/ 72 w 140"/>
                <a:gd name="T5" fmla="*/ 0 h 192"/>
                <a:gd name="T6" fmla="*/ 24 w 140"/>
                <a:gd name="T7" fmla="*/ 4 h 192"/>
                <a:gd name="T8" fmla="*/ 17 w 140"/>
                <a:gd name="T9" fmla="*/ 20 h 192"/>
                <a:gd name="T10" fmla="*/ 19 w 140"/>
                <a:gd name="T11" fmla="*/ 82 h 192"/>
                <a:gd name="T12" fmla="*/ 27 w 140"/>
                <a:gd name="T13" fmla="*/ 150 h 192"/>
                <a:gd name="T14" fmla="*/ 20 w 140"/>
                <a:gd name="T15" fmla="*/ 188 h 192"/>
                <a:gd name="T16" fmla="*/ 72 w 140"/>
                <a:gd name="T17" fmla="*/ 192 h 192"/>
                <a:gd name="T18" fmla="*/ 131 w 140"/>
                <a:gd name="T19" fmla="*/ 192 h 192"/>
                <a:gd name="T20" fmla="*/ 117 w 140"/>
                <a:gd name="T21" fmla="*/ 150 h 192"/>
                <a:gd name="T22" fmla="*/ 135 w 140"/>
                <a:gd name="T23" fmla="*/ 1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0" h="192">
                  <a:moveTo>
                    <a:pt x="135" y="17"/>
                  </a:moveTo>
                  <a:cubicBezTo>
                    <a:pt x="132" y="9"/>
                    <a:pt x="114" y="6"/>
                    <a:pt x="105" y="4"/>
                  </a:cubicBezTo>
                  <a:cubicBezTo>
                    <a:pt x="97" y="1"/>
                    <a:pt x="72" y="0"/>
                    <a:pt x="72" y="0"/>
                  </a:cubicBezTo>
                  <a:cubicBezTo>
                    <a:pt x="72" y="0"/>
                    <a:pt x="33" y="4"/>
                    <a:pt x="24" y="4"/>
                  </a:cubicBezTo>
                  <a:cubicBezTo>
                    <a:pt x="21" y="4"/>
                    <a:pt x="18" y="17"/>
                    <a:pt x="17" y="20"/>
                  </a:cubicBezTo>
                  <a:cubicBezTo>
                    <a:pt x="9" y="41"/>
                    <a:pt x="0" y="65"/>
                    <a:pt x="19" y="82"/>
                  </a:cubicBezTo>
                  <a:cubicBezTo>
                    <a:pt x="24" y="86"/>
                    <a:pt x="27" y="130"/>
                    <a:pt x="27" y="150"/>
                  </a:cubicBezTo>
                  <a:cubicBezTo>
                    <a:pt x="27" y="158"/>
                    <a:pt x="26" y="172"/>
                    <a:pt x="20" y="188"/>
                  </a:cubicBezTo>
                  <a:cubicBezTo>
                    <a:pt x="39" y="188"/>
                    <a:pt x="53" y="192"/>
                    <a:pt x="72" y="192"/>
                  </a:cubicBezTo>
                  <a:cubicBezTo>
                    <a:pt x="92" y="192"/>
                    <a:pt x="111" y="192"/>
                    <a:pt x="131" y="192"/>
                  </a:cubicBezTo>
                  <a:cubicBezTo>
                    <a:pt x="125" y="176"/>
                    <a:pt x="118" y="158"/>
                    <a:pt x="117" y="150"/>
                  </a:cubicBezTo>
                  <a:cubicBezTo>
                    <a:pt x="105" y="88"/>
                    <a:pt x="140" y="29"/>
                    <a:pt x="135" y="17"/>
                  </a:cubicBezTo>
                  <a:close/>
                </a:path>
              </a:pathLst>
            </a:custGeom>
            <a:solidFill>
              <a:srgbClr val="D0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1" name="Freeform 49">
              <a:extLst>
                <a:ext uri="{FF2B5EF4-FFF2-40B4-BE49-F238E27FC236}">
                  <a16:creationId xmlns:a16="http://schemas.microsoft.com/office/drawing/2014/main" id="{E236433C-322F-4880-9EF1-239C87134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413" y="4062413"/>
              <a:ext cx="341313" cy="280988"/>
            </a:xfrm>
            <a:custGeom>
              <a:avLst/>
              <a:gdLst>
                <a:gd name="T0" fmla="*/ 0 w 67"/>
                <a:gd name="T1" fmla="*/ 0 h 55"/>
                <a:gd name="T2" fmla="*/ 0 w 67"/>
                <a:gd name="T3" fmla="*/ 55 h 55"/>
                <a:gd name="T4" fmla="*/ 4 w 67"/>
                <a:gd name="T5" fmla="*/ 55 h 55"/>
                <a:gd name="T6" fmla="*/ 65 w 67"/>
                <a:gd name="T7" fmla="*/ 28 h 55"/>
                <a:gd name="T8" fmla="*/ 59 w 67"/>
                <a:gd name="T9" fmla="*/ 0 h 55"/>
                <a:gd name="T10" fmla="*/ 0 w 67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55">
                  <a:moveTo>
                    <a:pt x="0" y="0"/>
                  </a:moveTo>
                  <a:cubicBezTo>
                    <a:pt x="0" y="55"/>
                    <a:pt x="0" y="55"/>
                    <a:pt x="0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4" y="55"/>
                    <a:pt x="61" y="45"/>
                    <a:pt x="65" y="28"/>
                  </a:cubicBezTo>
                  <a:cubicBezTo>
                    <a:pt x="67" y="22"/>
                    <a:pt x="63" y="11"/>
                    <a:pt x="59" y="0"/>
                  </a:cubicBezTo>
                  <a:cubicBezTo>
                    <a:pt x="39" y="0"/>
                    <a:pt x="20" y="0"/>
                    <a:pt x="0" y="0"/>
                  </a:cubicBezTo>
                  <a:close/>
                </a:path>
              </a:pathLst>
            </a:custGeom>
            <a:solidFill>
              <a:srgbClr val="2755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2" name="Freeform 50">
              <a:extLst>
                <a:ext uri="{FF2B5EF4-FFF2-40B4-BE49-F238E27FC236}">
                  <a16:creationId xmlns:a16="http://schemas.microsoft.com/office/drawing/2014/main" id="{5FEC4734-2343-443E-A362-D8C3463BA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2862263"/>
              <a:ext cx="284163" cy="290513"/>
            </a:xfrm>
            <a:custGeom>
              <a:avLst/>
              <a:gdLst>
                <a:gd name="T0" fmla="*/ 48 w 56"/>
                <a:gd name="T1" fmla="*/ 31 h 57"/>
                <a:gd name="T2" fmla="*/ 46 w 56"/>
                <a:gd name="T3" fmla="*/ 0 h 57"/>
                <a:gd name="T4" fmla="*/ 30 w 56"/>
                <a:gd name="T5" fmla="*/ 0 h 57"/>
                <a:gd name="T6" fmla="*/ 14 w 56"/>
                <a:gd name="T7" fmla="*/ 0 h 57"/>
                <a:gd name="T8" fmla="*/ 12 w 56"/>
                <a:gd name="T9" fmla="*/ 31 h 57"/>
                <a:gd name="T10" fmla="*/ 0 w 56"/>
                <a:gd name="T11" fmla="*/ 46 h 57"/>
                <a:gd name="T12" fmla="*/ 23 w 56"/>
                <a:gd name="T13" fmla="*/ 57 h 57"/>
                <a:gd name="T14" fmla="*/ 56 w 56"/>
                <a:gd name="T15" fmla="*/ 44 h 57"/>
                <a:gd name="T16" fmla="*/ 48 w 56"/>
                <a:gd name="T17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48" y="31"/>
                  </a:moveTo>
                  <a:cubicBezTo>
                    <a:pt x="46" y="25"/>
                    <a:pt x="46" y="0"/>
                    <a:pt x="4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25"/>
                    <a:pt x="12" y="31"/>
                  </a:cubicBezTo>
                  <a:cubicBezTo>
                    <a:pt x="10" y="38"/>
                    <a:pt x="0" y="46"/>
                    <a:pt x="0" y="4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56" y="44"/>
                    <a:pt x="51" y="38"/>
                    <a:pt x="48" y="31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3" name="Freeform 51">
              <a:extLst>
                <a:ext uri="{FF2B5EF4-FFF2-40B4-BE49-F238E27FC236}">
                  <a16:creationId xmlns:a16="http://schemas.microsoft.com/office/drawing/2014/main" id="{6B9D797D-D4D3-404F-9F67-E4384C460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138" y="2862263"/>
              <a:ext cx="249238" cy="244475"/>
            </a:xfrm>
            <a:custGeom>
              <a:avLst/>
              <a:gdLst>
                <a:gd name="T0" fmla="*/ 49 w 49"/>
                <a:gd name="T1" fmla="*/ 12 h 48"/>
                <a:gd name="T2" fmla="*/ 49 w 49"/>
                <a:gd name="T3" fmla="*/ 0 h 48"/>
                <a:gd name="T4" fmla="*/ 33 w 49"/>
                <a:gd name="T5" fmla="*/ 0 h 48"/>
                <a:gd name="T6" fmla="*/ 17 w 49"/>
                <a:gd name="T7" fmla="*/ 0 h 48"/>
                <a:gd name="T8" fmla="*/ 15 w 49"/>
                <a:gd name="T9" fmla="*/ 31 h 48"/>
                <a:gd name="T10" fmla="*/ 0 w 49"/>
                <a:gd name="T11" fmla="*/ 48 h 48"/>
                <a:gd name="T12" fmla="*/ 49 w 49"/>
                <a:gd name="T13" fmla="*/ 12 h 48"/>
                <a:gd name="T14" fmla="*/ 49 w 49"/>
                <a:gd name="T15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48">
                  <a:moveTo>
                    <a:pt x="49" y="12"/>
                  </a:moveTo>
                  <a:cubicBezTo>
                    <a:pt x="49" y="6"/>
                    <a:pt x="49" y="0"/>
                    <a:pt x="49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25"/>
                    <a:pt x="15" y="31"/>
                  </a:cubicBezTo>
                  <a:cubicBezTo>
                    <a:pt x="13" y="38"/>
                    <a:pt x="0" y="48"/>
                    <a:pt x="0" y="4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49" y="12"/>
                    <a:pt x="49" y="12"/>
                    <a:pt x="49" y="12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4" name="Freeform 52">
              <a:extLst>
                <a:ext uri="{FF2B5EF4-FFF2-40B4-BE49-F238E27FC236}">
                  <a16:creationId xmlns:a16="http://schemas.microsoft.com/office/drawing/2014/main" id="{D2C0986C-8878-4DCE-A7F6-938776949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1976" y="2536825"/>
              <a:ext cx="376238" cy="463550"/>
            </a:xfrm>
            <a:custGeom>
              <a:avLst/>
              <a:gdLst>
                <a:gd name="T0" fmla="*/ 67 w 74"/>
                <a:gd name="T1" fmla="*/ 54 h 91"/>
                <a:gd name="T2" fmla="*/ 22 w 74"/>
                <a:gd name="T3" fmla="*/ 87 h 91"/>
                <a:gd name="T4" fmla="*/ 5 w 74"/>
                <a:gd name="T5" fmla="*/ 35 h 91"/>
                <a:gd name="T6" fmla="*/ 46 w 74"/>
                <a:gd name="T7" fmla="*/ 5 h 91"/>
                <a:gd name="T8" fmla="*/ 67 w 74"/>
                <a:gd name="T9" fmla="*/ 54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91">
                  <a:moveTo>
                    <a:pt x="67" y="54"/>
                  </a:moveTo>
                  <a:cubicBezTo>
                    <a:pt x="60" y="78"/>
                    <a:pt x="34" y="91"/>
                    <a:pt x="22" y="87"/>
                  </a:cubicBezTo>
                  <a:cubicBezTo>
                    <a:pt x="10" y="84"/>
                    <a:pt x="0" y="59"/>
                    <a:pt x="5" y="35"/>
                  </a:cubicBezTo>
                  <a:cubicBezTo>
                    <a:pt x="10" y="11"/>
                    <a:pt x="29" y="0"/>
                    <a:pt x="46" y="5"/>
                  </a:cubicBezTo>
                  <a:cubicBezTo>
                    <a:pt x="64" y="11"/>
                    <a:pt x="74" y="31"/>
                    <a:pt x="67" y="54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5" name="Freeform 53">
              <a:extLst>
                <a:ext uri="{FF2B5EF4-FFF2-40B4-BE49-F238E27FC236}">
                  <a16:creationId xmlns:a16="http://schemas.microsoft.com/office/drawing/2014/main" id="{691BEBE8-592C-4187-A98C-CEB23E5C7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1" y="2492375"/>
              <a:ext cx="309563" cy="406400"/>
            </a:xfrm>
            <a:custGeom>
              <a:avLst/>
              <a:gdLst>
                <a:gd name="T0" fmla="*/ 3 w 61"/>
                <a:gd name="T1" fmla="*/ 28 h 80"/>
                <a:gd name="T2" fmla="*/ 25 w 61"/>
                <a:gd name="T3" fmla="*/ 44 h 80"/>
                <a:gd name="T4" fmla="*/ 40 w 61"/>
                <a:gd name="T5" fmla="*/ 67 h 80"/>
                <a:gd name="T6" fmla="*/ 35 w 61"/>
                <a:gd name="T7" fmla="*/ 80 h 80"/>
                <a:gd name="T8" fmla="*/ 44 w 61"/>
                <a:gd name="T9" fmla="*/ 31 h 80"/>
                <a:gd name="T10" fmla="*/ 0 w 61"/>
                <a:gd name="T11" fmla="*/ 14 h 80"/>
                <a:gd name="T12" fmla="*/ 3 w 61"/>
                <a:gd name="T13" fmla="*/ 2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80">
                  <a:moveTo>
                    <a:pt x="3" y="28"/>
                  </a:moveTo>
                  <a:cubicBezTo>
                    <a:pt x="5" y="36"/>
                    <a:pt x="11" y="41"/>
                    <a:pt x="25" y="44"/>
                  </a:cubicBezTo>
                  <a:cubicBezTo>
                    <a:pt x="36" y="46"/>
                    <a:pt x="40" y="62"/>
                    <a:pt x="40" y="67"/>
                  </a:cubicBezTo>
                  <a:cubicBezTo>
                    <a:pt x="39" y="70"/>
                    <a:pt x="35" y="80"/>
                    <a:pt x="35" y="80"/>
                  </a:cubicBezTo>
                  <a:cubicBezTo>
                    <a:pt x="35" y="80"/>
                    <a:pt x="61" y="61"/>
                    <a:pt x="44" y="31"/>
                  </a:cubicBezTo>
                  <a:cubicBezTo>
                    <a:pt x="28" y="0"/>
                    <a:pt x="1" y="12"/>
                    <a:pt x="0" y="14"/>
                  </a:cubicBezTo>
                  <a:cubicBezTo>
                    <a:pt x="0" y="17"/>
                    <a:pt x="2" y="25"/>
                    <a:pt x="3" y="28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6" name="Freeform 54">
              <a:extLst>
                <a:ext uri="{FF2B5EF4-FFF2-40B4-BE49-F238E27FC236}">
                  <a16:creationId xmlns:a16="http://schemas.microsoft.com/office/drawing/2014/main" id="{53B1A143-13D5-413E-854D-F908E41DC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2552700"/>
              <a:ext cx="187325" cy="147638"/>
            </a:xfrm>
            <a:custGeom>
              <a:avLst/>
              <a:gdLst>
                <a:gd name="T0" fmla="*/ 29 w 37"/>
                <a:gd name="T1" fmla="*/ 12 h 29"/>
                <a:gd name="T2" fmla="*/ 18 w 37"/>
                <a:gd name="T3" fmla="*/ 23 h 29"/>
                <a:gd name="T4" fmla="*/ 0 w 37"/>
                <a:gd name="T5" fmla="*/ 29 h 29"/>
                <a:gd name="T6" fmla="*/ 19 w 37"/>
                <a:gd name="T7" fmla="*/ 2 h 29"/>
                <a:gd name="T8" fmla="*/ 29 w 37"/>
                <a:gd name="T9" fmla="*/ 1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9">
                  <a:moveTo>
                    <a:pt x="29" y="12"/>
                  </a:moveTo>
                  <a:cubicBezTo>
                    <a:pt x="29" y="12"/>
                    <a:pt x="27" y="22"/>
                    <a:pt x="18" y="23"/>
                  </a:cubicBezTo>
                  <a:cubicBezTo>
                    <a:pt x="9" y="23"/>
                    <a:pt x="0" y="29"/>
                    <a:pt x="0" y="29"/>
                  </a:cubicBezTo>
                  <a:cubicBezTo>
                    <a:pt x="0" y="29"/>
                    <a:pt x="2" y="5"/>
                    <a:pt x="19" y="2"/>
                  </a:cubicBezTo>
                  <a:cubicBezTo>
                    <a:pt x="37" y="0"/>
                    <a:pt x="29" y="12"/>
                    <a:pt x="29" y="1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179F0055-B950-4B49-A4EA-CCBFFD04F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101" y="3279775"/>
              <a:ext cx="585788" cy="773113"/>
            </a:xfrm>
            <a:custGeom>
              <a:avLst/>
              <a:gdLst>
                <a:gd name="T0" fmla="*/ 84 w 115"/>
                <a:gd name="T1" fmla="*/ 50 h 152"/>
                <a:gd name="T2" fmla="*/ 40 w 115"/>
                <a:gd name="T3" fmla="*/ 47 h 152"/>
                <a:gd name="T4" fmla="*/ 6 w 115"/>
                <a:gd name="T5" fmla="*/ 26 h 152"/>
                <a:gd name="T6" fmla="*/ 6 w 115"/>
                <a:gd name="T7" fmla="*/ 0 h 152"/>
                <a:gd name="T8" fmla="*/ 14 w 115"/>
                <a:gd name="T9" fmla="*/ 44 h 152"/>
                <a:gd name="T10" fmla="*/ 22 w 115"/>
                <a:gd name="T11" fmla="*/ 112 h 152"/>
                <a:gd name="T12" fmla="*/ 15 w 115"/>
                <a:gd name="T13" fmla="*/ 150 h 152"/>
                <a:gd name="T14" fmla="*/ 48 w 115"/>
                <a:gd name="T15" fmla="*/ 152 h 152"/>
                <a:gd name="T16" fmla="*/ 44 w 115"/>
                <a:gd name="T17" fmla="*/ 130 h 152"/>
                <a:gd name="T18" fmla="*/ 109 w 115"/>
                <a:gd name="T19" fmla="*/ 109 h 152"/>
                <a:gd name="T20" fmla="*/ 89 w 115"/>
                <a:gd name="T21" fmla="*/ 61 h 152"/>
                <a:gd name="T22" fmla="*/ 84 w 115"/>
                <a:gd name="T23" fmla="*/ 5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52">
                  <a:moveTo>
                    <a:pt x="84" y="50"/>
                  </a:moveTo>
                  <a:cubicBezTo>
                    <a:pt x="79" y="47"/>
                    <a:pt x="67" y="48"/>
                    <a:pt x="40" y="47"/>
                  </a:cubicBezTo>
                  <a:cubicBezTo>
                    <a:pt x="13" y="45"/>
                    <a:pt x="10" y="32"/>
                    <a:pt x="6" y="26"/>
                  </a:cubicBezTo>
                  <a:cubicBezTo>
                    <a:pt x="2" y="20"/>
                    <a:pt x="5" y="1"/>
                    <a:pt x="6" y="0"/>
                  </a:cubicBezTo>
                  <a:cubicBezTo>
                    <a:pt x="1" y="16"/>
                    <a:pt x="0" y="32"/>
                    <a:pt x="14" y="44"/>
                  </a:cubicBezTo>
                  <a:cubicBezTo>
                    <a:pt x="19" y="48"/>
                    <a:pt x="22" y="92"/>
                    <a:pt x="22" y="112"/>
                  </a:cubicBezTo>
                  <a:cubicBezTo>
                    <a:pt x="22" y="120"/>
                    <a:pt x="21" y="134"/>
                    <a:pt x="15" y="150"/>
                  </a:cubicBezTo>
                  <a:cubicBezTo>
                    <a:pt x="27" y="150"/>
                    <a:pt x="37" y="151"/>
                    <a:pt x="48" y="152"/>
                  </a:cubicBezTo>
                  <a:cubicBezTo>
                    <a:pt x="48" y="152"/>
                    <a:pt x="44" y="138"/>
                    <a:pt x="44" y="130"/>
                  </a:cubicBezTo>
                  <a:cubicBezTo>
                    <a:pt x="44" y="101"/>
                    <a:pt x="102" y="121"/>
                    <a:pt x="109" y="109"/>
                  </a:cubicBezTo>
                  <a:cubicBezTo>
                    <a:pt x="115" y="96"/>
                    <a:pt x="86" y="66"/>
                    <a:pt x="89" y="61"/>
                  </a:cubicBezTo>
                  <a:cubicBezTo>
                    <a:pt x="92" y="57"/>
                    <a:pt x="89" y="52"/>
                    <a:pt x="84" y="50"/>
                  </a:cubicBezTo>
                  <a:close/>
                </a:path>
              </a:pathLst>
            </a:custGeom>
            <a:solidFill>
              <a:srgbClr val="BC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8" name="Freeform 56">
              <a:extLst>
                <a:ext uri="{FF2B5EF4-FFF2-40B4-BE49-F238E27FC236}">
                  <a16:creationId xmlns:a16="http://schemas.microsoft.com/office/drawing/2014/main" id="{DAFD7CB3-62DF-4900-BF10-1D4E26A8C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7701" y="3106738"/>
              <a:ext cx="76200" cy="46038"/>
            </a:xfrm>
            <a:custGeom>
              <a:avLst/>
              <a:gdLst>
                <a:gd name="T0" fmla="*/ 39 w 48"/>
                <a:gd name="T1" fmla="*/ 0 h 29"/>
                <a:gd name="T2" fmla="*/ 48 w 48"/>
                <a:gd name="T3" fmla="*/ 29 h 29"/>
                <a:gd name="T4" fmla="*/ 0 w 48"/>
                <a:gd name="T5" fmla="*/ 7 h 29"/>
                <a:gd name="T6" fmla="*/ 39 w 48"/>
                <a:gd name="T7" fmla="*/ 0 h 29"/>
                <a:gd name="T8" fmla="*/ 39 w 48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9">
                  <a:moveTo>
                    <a:pt x="39" y="0"/>
                  </a:moveTo>
                  <a:lnTo>
                    <a:pt x="48" y="29"/>
                  </a:lnTo>
                  <a:lnTo>
                    <a:pt x="0" y="7"/>
                  </a:lnTo>
                  <a:lnTo>
                    <a:pt x="39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BC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9" name="Freeform 57">
              <a:extLst>
                <a:ext uri="{FF2B5EF4-FFF2-40B4-BE49-F238E27FC236}">
                  <a16:creationId xmlns:a16="http://schemas.microsoft.com/office/drawing/2014/main" id="{E7EBBFBD-8505-4468-978B-B989D4538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1" y="3106738"/>
              <a:ext cx="61913" cy="46038"/>
            </a:xfrm>
            <a:custGeom>
              <a:avLst/>
              <a:gdLst>
                <a:gd name="T0" fmla="*/ 0 w 39"/>
                <a:gd name="T1" fmla="*/ 29 h 29"/>
                <a:gd name="T2" fmla="*/ 10 w 39"/>
                <a:gd name="T3" fmla="*/ 0 h 29"/>
                <a:gd name="T4" fmla="*/ 39 w 39"/>
                <a:gd name="T5" fmla="*/ 13 h 29"/>
                <a:gd name="T6" fmla="*/ 0 w 39"/>
                <a:gd name="T7" fmla="*/ 29 h 29"/>
                <a:gd name="T8" fmla="*/ 0 w 39"/>
                <a:gd name="T9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29">
                  <a:moveTo>
                    <a:pt x="0" y="29"/>
                  </a:moveTo>
                  <a:lnTo>
                    <a:pt x="10" y="0"/>
                  </a:lnTo>
                  <a:lnTo>
                    <a:pt x="39" y="13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C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0" name="Freeform 58">
              <a:extLst>
                <a:ext uri="{FF2B5EF4-FFF2-40B4-BE49-F238E27FC236}">
                  <a16:creationId xmlns:a16="http://schemas.microsoft.com/office/drawing/2014/main" id="{A4E9AF51-F94C-4398-9BA0-B5B4281C4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4043363"/>
              <a:ext cx="706438" cy="960438"/>
            </a:xfrm>
            <a:custGeom>
              <a:avLst/>
              <a:gdLst>
                <a:gd name="T0" fmla="*/ 12 w 139"/>
                <a:gd name="T1" fmla="*/ 0 h 189"/>
                <a:gd name="T2" fmla="*/ 1 w 139"/>
                <a:gd name="T3" fmla="*/ 40 h 189"/>
                <a:gd name="T4" fmla="*/ 18 w 139"/>
                <a:gd name="T5" fmla="*/ 186 h 189"/>
                <a:gd name="T6" fmla="*/ 70 w 139"/>
                <a:gd name="T7" fmla="*/ 189 h 189"/>
                <a:gd name="T8" fmla="*/ 139 w 139"/>
                <a:gd name="T9" fmla="*/ 184 h 189"/>
                <a:gd name="T10" fmla="*/ 134 w 139"/>
                <a:gd name="T11" fmla="*/ 41 h 189"/>
                <a:gd name="T12" fmla="*/ 122 w 139"/>
                <a:gd name="T13" fmla="*/ 0 h 189"/>
                <a:gd name="T14" fmla="*/ 59 w 139"/>
                <a:gd name="T15" fmla="*/ 3 h 189"/>
                <a:gd name="T16" fmla="*/ 12 w 139"/>
                <a:gd name="T17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9" h="189">
                  <a:moveTo>
                    <a:pt x="12" y="0"/>
                  </a:moveTo>
                  <a:cubicBezTo>
                    <a:pt x="12" y="0"/>
                    <a:pt x="3" y="14"/>
                    <a:pt x="1" y="40"/>
                  </a:cubicBezTo>
                  <a:cubicBezTo>
                    <a:pt x="0" y="66"/>
                    <a:pt x="18" y="186"/>
                    <a:pt x="18" y="186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139" y="184"/>
                    <a:pt x="139" y="184"/>
                    <a:pt x="139" y="184"/>
                  </a:cubicBezTo>
                  <a:cubicBezTo>
                    <a:pt x="139" y="184"/>
                    <a:pt x="137" y="74"/>
                    <a:pt x="134" y="41"/>
                  </a:cubicBezTo>
                  <a:cubicBezTo>
                    <a:pt x="131" y="9"/>
                    <a:pt x="122" y="0"/>
                    <a:pt x="122" y="0"/>
                  </a:cubicBezTo>
                  <a:cubicBezTo>
                    <a:pt x="59" y="3"/>
                    <a:pt x="59" y="3"/>
                    <a:pt x="59" y="3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F5767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1" name="Freeform 59">
              <a:extLst>
                <a:ext uri="{FF2B5EF4-FFF2-40B4-BE49-F238E27FC236}">
                  <a16:creationId xmlns:a16="http://schemas.microsoft.com/office/drawing/2014/main" id="{6C5F43DB-7D29-49DE-986D-77F2DEEB4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776" y="3035300"/>
              <a:ext cx="188913" cy="147638"/>
            </a:xfrm>
            <a:custGeom>
              <a:avLst/>
              <a:gdLst>
                <a:gd name="T0" fmla="*/ 0 w 119"/>
                <a:gd name="T1" fmla="*/ 45 h 93"/>
                <a:gd name="T2" fmla="*/ 29 w 119"/>
                <a:gd name="T3" fmla="*/ 93 h 93"/>
                <a:gd name="T4" fmla="*/ 119 w 119"/>
                <a:gd name="T5" fmla="*/ 45 h 93"/>
                <a:gd name="T6" fmla="*/ 87 w 119"/>
                <a:gd name="T7" fmla="*/ 0 h 93"/>
                <a:gd name="T8" fmla="*/ 0 w 119"/>
                <a:gd name="T9" fmla="*/ 45 h 93"/>
                <a:gd name="T10" fmla="*/ 0 w 119"/>
                <a:gd name="T11" fmla="*/ 45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9" h="93">
                  <a:moveTo>
                    <a:pt x="0" y="45"/>
                  </a:moveTo>
                  <a:lnTo>
                    <a:pt x="29" y="93"/>
                  </a:lnTo>
                  <a:lnTo>
                    <a:pt x="119" y="45"/>
                  </a:lnTo>
                  <a:lnTo>
                    <a:pt x="87" y="0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E1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2" name="Freeform 60">
              <a:extLst>
                <a:ext uri="{FF2B5EF4-FFF2-40B4-BE49-F238E27FC236}">
                  <a16:creationId xmlns:a16="http://schemas.microsoft.com/office/drawing/2014/main" id="{4C7C7B27-F5BB-4EFD-A75A-BEC7AB18A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501" y="3046413"/>
              <a:ext cx="138113" cy="127000"/>
            </a:xfrm>
            <a:custGeom>
              <a:avLst/>
              <a:gdLst>
                <a:gd name="T0" fmla="*/ 0 w 87"/>
                <a:gd name="T1" fmla="*/ 38 h 80"/>
                <a:gd name="T2" fmla="*/ 39 w 87"/>
                <a:gd name="T3" fmla="*/ 0 h 80"/>
                <a:gd name="T4" fmla="*/ 87 w 87"/>
                <a:gd name="T5" fmla="*/ 38 h 80"/>
                <a:gd name="T6" fmla="*/ 51 w 87"/>
                <a:gd name="T7" fmla="*/ 80 h 80"/>
                <a:gd name="T8" fmla="*/ 0 w 87"/>
                <a:gd name="T9" fmla="*/ 38 h 80"/>
                <a:gd name="T10" fmla="*/ 0 w 87"/>
                <a:gd name="T11" fmla="*/ 3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0">
                  <a:moveTo>
                    <a:pt x="0" y="38"/>
                  </a:moveTo>
                  <a:lnTo>
                    <a:pt x="39" y="0"/>
                  </a:lnTo>
                  <a:lnTo>
                    <a:pt x="87" y="38"/>
                  </a:lnTo>
                  <a:lnTo>
                    <a:pt x="51" y="8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1F2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3" name="Freeform 61">
              <a:extLst>
                <a:ext uri="{FF2B5EF4-FFF2-40B4-BE49-F238E27FC236}">
                  <a16:creationId xmlns:a16="http://schemas.microsoft.com/office/drawing/2014/main" id="{A8C03EA3-2320-45C6-878B-55B4E00F7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4043363"/>
              <a:ext cx="411163" cy="960438"/>
            </a:xfrm>
            <a:custGeom>
              <a:avLst/>
              <a:gdLst>
                <a:gd name="T0" fmla="*/ 57 w 81"/>
                <a:gd name="T1" fmla="*/ 111 h 189"/>
                <a:gd name="T2" fmla="*/ 49 w 81"/>
                <a:gd name="T3" fmla="*/ 154 h 189"/>
                <a:gd name="T4" fmla="*/ 29 w 81"/>
                <a:gd name="T5" fmla="*/ 149 h 189"/>
                <a:gd name="T6" fmla="*/ 21 w 81"/>
                <a:gd name="T7" fmla="*/ 27 h 189"/>
                <a:gd name="T8" fmla="*/ 45 w 81"/>
                <a:gd name="T9" fmla="*/ 2 h 189"/>
                <a:gd name="T10" fmla="*/ 43 w 81"/>
                <a:gd name="T11" fmla="*/ 2 h 189"/>
                <a:gd name="T12" fmla="*/ 12 w 81"/>
                <a:gd name="T13" fmla="*/ 0 h 189"/>
                <a:gd name="T14" fmla="*/ 1 w 81"/>
                <a:gd name="T15" fmla="*/ 40 h 189"/>
                <a:gd name="T16" fmla="*/ 18 w 81"/>
                <a:gd name="T17" fmla="*/ 186 h 189"/>
                <a:gd name="T18" fmla="*/ 70 w 81"/>
                <a:gd name="T19" fmla="*/ 189 h 189"/>
                <a:gd name="T20" fmla="*/ 81 w 81"/>
                <a:gd name="T21" fmla="*/ 189 h 189"/>
                <a:gd name="T22" fmla="*/ 67 w 81"/>
                <a:gd name="T23" fmla="*/ 175 h 189"/>
                <a:gd name="T24" fmla="*/ 57 w 81"/>
                <a:gd name="T25" fmla="*/ 11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89">
                  <a:moveTo>
                    <a:pt x="57" y="111"/>
                  </a:moveTo>
                  <a:cubicBezTo>
                    <a:pt x="53" y="115"/>
                    <a:pt x="54" y="148"/>
                    <a:pt x="49" y="154"/>
                  </a:cubicBezTo>
                  <a:cubicBezTo>
                    <a:pt x="43" y="161"/>
                    <a:pt x="34" y="160"/>
                    <a:pt x="29" y="149"/>
                  </a:cubicBezTo>
                  <a:cubicBezTo>
                    <a:pt x="24" y="137"/>
                    <a:pt x="10" y="56"/>
                    <a:pt x="21" y="27"/>
                  </a:cubicBezTo>
                  <a:cubicBezTo>
                    <a:pt x="29" y="7"/>
                    <a:pt x="45" y="2"/>
                    <a:pt x="45" y="2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0"/>
                    <a:pt x="3" y="14"/>
                    <a:pt x="1" y="40"/>
                  </a:cubicBezTo>
                  <a:cubicBezTo>
                    <a:pt x="0" y="66"/>
                    <a:pt x="18" y="186"/>
                    <a:pt x="18" y="186"/>
                  </a:cubicBezTo>
                  <a:cubicBezTo>
                    <a:pt x="70" y="189"/>
                    <a:pt x="70" y="189"/>
                    <a:pt x="70" y="189"/>
                  </a:cubicBezTo>
                  <a:cubicBezTo>
                    <a:pt x="81" y="189"/>
                    <a:pt x="81" y="189"/>
                    <a:pt x="81" y="189"/>
                  </a:cubicBezTo>
                  <a:cubicBezTo>
                    <a:pt x="81" y="189"/>
                    <a:pt x="69" y="186"/>
                    <a:pt x="67" y="175"/>
                  </a:cubicBezTo>
                  <a:cubicBezTo>
                    <a:pt x="63" y="152"/>
                    <a:pt x="60" y="107"/>
                    <a:pt x="57" y="111"/>
                  </a:cubicBezTo>
                </a:path>
              </a:pathLst>
            </a:custGeom>
            <a:solidFill>
              <a:srgbClr val="F254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4" name="Freeform 62">
              <a:extLst>
                <a:ext uri="{FF2B5EF4-FFF2-40B4-BE49-F238E27FC236}">
                  <a16:creationId xmlns:a16="http://schemas.microsoft.com/office/drawing/2014/main" id="{F4C34A6D-2E43-496E-85A6-8334CC2E3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2813" y="3132138"/>
              <a:ext cx="207963" cy="681038"/>
            </a:xfrm>
            <a:custGeom>
              <a:avLst/>
              <a:gdLst>
                <a:gd name="T0" fmla="*/ 26 w 41"/>
                <a:gd name="T1" fmla="*/ 2 h 134"/>
                <a:gd name="T2" fmla="*/ 37 w 41"/>
                <a:gd name="T3" fmla="*/ 63 h 134"/>
                <a:gd name="T4" fmla="*/ 17 w 41"/>
                <a:gd name="T5" fmla="*/ 133 h 134"/>
                <a:gd name="T6" fmla="*/ 1 w 41"/>
                <a:gd name="T7" fmla="*/ 65 h 134"/>
                <a:gd name="T8" fmla="*/ 26 w 41"/>
                <a:gd name="T9" fmla="*/ 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34">
                  <a:moveTo>
                    <a:pt x="26" y="2"/>
                  </a:moveTo>
                  <a:cubicBezTo>
                    <a:pt x="37" y="4"/>
                    <a:pt x="41" y="33"/>
                    <a:pt x="37" y="63"/>
                  </a:cubicBezTo>
                  <a:cubicBezTo>
                    <a:pt x="29" y="116"/>
                    <a:pt x="36" y="134"/>
                    <a:pt x="17" y="133"/>
                  </a:cubicBezTo>
                  <a:cubicBezTo>
                    <a:pt x="0" y="132"/>
                    <a:pt x="2" y="111"/>
                    <a:pt x="1" y="65"/>
                  </a:cubicBezTo>
                  <a:cubicBezTo>
                    <a:pt x="1" y="30"/>
                    <a:pt x="5" y="0"/>
                    <a:pt x="26" y="2"/>
                  </a:cubicBezTo>
                  <a:close/>
                </a:path>
              </a:pathLst>
            </a:custGeom>
            <a:solidFill>
              <a:srgbClr val="D0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5" name="Freeform 63">
              <a:extLst>
                <a:ext uri="{FF2B5EF4-FFF2-40B4-BE49-F238E27FC236}">
                  <a16:creationId xmlns:a16="http://schemas.microsoft.com/office/drawing/2014/main" id="{66181F44-C6D2-4865-BBEC-F9CC68842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3265488"/>
              <a:ext cx="412750" cy="538163"/>
            </a:xfrm>
            <a:custGeom>
              <a:avLst/>
              <a:gdLst>
                <a:gd name="T0" fmla="*/ 260 w 260"/>
                <a:gd name="T1" fmla="*/ 336 h 339"/>
                <a:gd name="T2" fmla="*/ 7 w 260"/>
                <a:gd name="T3" fmla="*/ 339 h 339"/>
                <a:gd name="T4" fmla="*/ 0 w 260"/>
                <a:gd name="T5" fmla="*/ 3 h 339"/>
                <a:gd name="T6" fmla="*/ 254 w 260"/>
                <a:gd name="T7" fmla="*/ 0 h 339"/>
                <a:gd name="T8" fmla="*/ 260 w 260"/>
                <a:gd name="T9" fmla="*/ 336 h 339"/>
                <a:gd name="T10" fmla="*/ 260 w 260"/>
                <a:gd name="T11" fmla="*/ 336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0" h="339">
                  <a:moveTo>
                    <a:pt x="260" y="336"/>
                  </a:moveTo>
                  <a:lnTo>
                    <a:pt x="7" y="339"/>
                  </a:lnTo>
                  <a:lnTo>
                    <a:pt x="0" y="3"/>
                  </a:lnTo>
                  <a:lnTo>
                    <a:pt x="254" y="0"/>
                  </a:lnTo>
                  <a:lnTo>
                    <a:pt x="260" y="336"/>
                  </a:lnTo>
                  <a:lnTo>
                    <a:pt x="260" y="336"/>
                  </a:ln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3471107F-55E8-4545-B35C-1928B8ABB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6" y="3270250"/>
              <a:ext cx="412750" cy="533400"/>
            </a:xfrm>
            <a:custGeom>
              <a:avLst/>
              <a:gdLst>
                <a:gd name="T0" fmla="*/ 13 w 81"/>
                <a:gd name="T1" fmla="*/ 0 h 105"/>
                <a:gd name="T2" fmla="*/ 32 w 81"/>
                <a:gd name="T3" fmla="*/ 53 h 105"/>
                <a:gd name="T4" fmla="*/ 80 w 81"/>
                <a:gd name="T5" fmla="*/ 75 h 105"/>
                <a:gd name="T6" fmla="*/ 81 w 81"/>
                <a:gd name="T7" fmla="*/ 104 h 105"/>
                <a:gd name="T8" fmla="*/ 2 w 81"/>
                <a:gd name="T9" fmla="*/ 105 h 105"/>
                <a:gd name="T10" fmla="*/ 0 w 81"/>
                <a:gd name="T11" fmla="*/ 0 h 105"/>
                <a:gd name="T12" fmla="*/ 13 w 8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105">
                  <a:moveTo>
                    <a:pt x="13" y="0"/>
                  </a:moveTo>
                  <a:cubicBezTo>
                    <a:pt x="13" y="0"/>
                    <a:pt x="18" y="36"/>
                    <a:pt x="32" y="53"/>
                  </a:cubicBezTo>
                  <a:cubicBezTo>
                    <a:pt x="45" y="70"/>
                    <a:pt x="80" y="75"/>
                    <a:pt x="80" y="75"/>
                  </a:cubicBezTo>
                  <a:cubicBezTo>
                    <a:pt x="81" y="104"/>
                    <a:pt x="81" y="104"/>
                    <a:pt x="81" y="104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02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7" name="Freeform 65">
              <a:extLst>
                <a:ext uri="{FF2B5EF4-FFF2-40B4-BE49-F238E27FC236}">
                  <a16:creationId xmlns:a16="http://schemas.microsoft.com/office/drawing/2014/main" id="{361D661A-DC79-45A1-90AB-DFC14F722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0151" y="3270250"/>
              <a:ext cx="468313" cy="498475"/>
            </a:xfrm>
            <a:custGeom>
              <a:avLst/>
              <a:gdLst>
                <a:gd name="T0" fmla="*/ 86 w 92"/>
                <a:gd name="T1" fmla="*/ 84 h 98"/>
                <a:gd name="T2" fmla="*/ 67 w 92"/>
                <a:gd name="T3" fmla="*/ 47 h 98"/>
                <a:gd name="T4" fmla="*/ 6 w 92"/>
                <a:gd name="T5" fmla="*/ 6 h 98"/>
                <a:gd name="T6" fmla="*/ 44 w 92"/>
                <a:gd name="T7" fmla="*/ 65 h 98"/>
                <a:gd name="T8" fmla="*/ 86 w 92"/>
                <a:gd name="T9" fmla="*/ 8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8">
                  <a:moveTo>
                    <a:pt x="86" y="84"/>
                  </a:moveTo>
                  <a:cubicBezTo>
                    <a:pt x="92" y="78"/>
                    <a:pt x="87" y="64"/>
                    <a:pt x="67" y="47"/>
                  </a:cubicBezTo>
                  <a:cubicBezTo>
                    <a:pt x="44" y="28"/>
                    <a:pt x="11" y="0"/>
                    <a:pt x="6" y="6"/>
                  </a:cubicBezTo>
                  <a:cubicBezTo>
                    <a:pt x="0" y="14"/>
                    <a:pt x="26" y="40"/>
                    <a:pt x="44" y="65"/>
                  </a:cubicBezTo>
                  <a:cubicBezTo>
                    <a:pt x="63" y="90"/>
                    <a:pt x="75" y="98"/>
                    <a:pt x="86" y="84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20536161-F583-480B-B510-3A076786E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176" y="3519488"/>
              <a:ext cx="565150" cy="330200"/>
            </a:xfrm>
            <a:custGeom>
              <a:avLst/>
              <a:gdLst>
                <a:gd name="T0" fmla="*/ 109 w 111"/>
                <a:gd name="T1" fmla="*/ 48 h 65"/>
                <a:gd name="T2" fmla="*/ 71 w 111"/>
                <a:gd name="T3" fmla="*/ 19 h 65"/>
                <a:gd name="T4" fmla="*/ 2 w 111"/>
                <a:gd name="T5" fmla="*/ 7 h 65"/>
                <a:gd name="T6" fmla="*/ 59 w 111"/>
                <a:gd name="T7" fmla="*/ 44 h 65"/>
                <a:gd name="T8" fmla="*/ 109 w 111"/>
                <a:gd name="T9" fmla="*/ 48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5">
                  <a:moveTo>
                    <a:pt x="109" y="48"/>
                  </a:moveTo>
                  <a:cubicBezTo>
                    <a:pt x="111" y="40"/>
                    <a:pt x="96" y="26"/>
                    <a:pt x="71" y="19"/>
                  </a:cubicBezTo>
                  <a:cubicBezTo>
                    <a:pt x="44" y="12"/>
                    <a:pt x="4" y="0"/>
                    <a:pt x="2" y="7"/>
                  </a:cubicBezTo>
                  <a:cubicBezTo>
                    <a:pt x="0" y="17"/>
                    <a:pt x="34" y="30"/>
                    <a:pt x="59" y="44"/>
                  </a:cubicBezTo>
                  <a:cubicBezTo>
                    <a:pt x="85" y="59"/>
                    <a:pt x="105" y="65"/>
                    <a:pt x="109" y="48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A088B69A-679D-4955-A3BE-B843A10AA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863" y="3549650"/>
              <a:ext cx="82550" cy="46038"/>
            </a:xfrm>
            <a:custGeom>
              <a:avLst/>
              <a:gdLst>
                <a:gd name="T0" fmla="*/ 0 w 16"/>
                <a:gd name="T1" fmla="*/ 3 h 9"/>
                <a:gd name="T2" fmla="*/ 0 w 16"/>
                <a:gd name="T3" fmla="*/ 3 h 9"/>
                <a:gd name="T4" fmla="*/ 3 w 16"/>
                <a:gd name="T5" fmla="*/ 1 h 9"/>
                <a:gd name="T6" fmla="*/ 14 w 16"/>
                <a:gd name="T7" fmla="*/ 4 h 9"/>
                <a:gd name="T8" fmla="*/ 15 w 16"/>
                <a:gd name="T9" fmla="*/ 7 h 9"/>
                <a:gd name="T10" fmla="*/ 15 w 16"/>
                <a:gd name="T11" fmla="*/ 7 h 9"/>
                <a:gd name="T12" fmla="*/ 12 w 16"/>
                <a:gd name="T13" fmla="*/ 8 h 9"/>
                <a:gd name="T14" fmla="*/ 2 w 16"/>
                <a:gd name="T15" fmla="*/ 6 h 9"/>
                <a:gd name="T16" fmla="*/ 0 w 16"/>
                <a:gd name="T1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5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8"/>
                    <a:pt x="14" y="9"/>
                    <a:pt x="12" y="8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5"/>
                    <a:pt x="0" y="4"/>
                    <a:pt x="0" y="3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0" name="Freeform 68">
              <a:extLst>
                <a:ext uri="{FF2B5EF4-FFF2-40B4-BE49-F238E27FC236}">
                  <a16:creationId xmlns:a16="http://schemas.microsoft.com/office/drawing/2014/main" id="{6EF15B66-54F2-4396-B9F9-851705AA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8626" y="3529013"/>
              <a:ext cx="77788" cy="41275"/>
            </a:xfrm>
            <a:custGeom>
              <a:avLst/>
              <a:gdLst>
                <a:gd name="T0" fmla="*/ 0 w 15"/>
                <a:gd name="T1" fmla="*/ 2 h 8"/>
                <a:gd name="T2" fmla="*/ 0 w 15"/>
                <a:gd name="T3" fmla="*/ 2 h 8"/>
                <a:gd name="T4" fmla="*/ 3 w 15"/>
                <a:gd name="T5" fmla="*/ 0 h 8"/>
                <a:gd name="T6" fmla="*/ 13 w 15"/>
                <a:gd name="T7" fmla="*/ 3 h 8"/>
                <a:gd name="T8" fmla="*/ 15 w 15"/>
                <a:gd name="T9" fmla="*/ 6 h 8"/>
                <a:gd name="T10" fmla="*/ 15 w 15"/>
                <a:gd name="T11" fmla="*/ 6 h 8"/>
                <a:gd name="T12" fmla="*/ 12 w 15"/>
                <a:gd name="T13" fmla="*/ 8 h 8"/>
                <a:gd name="T14" fmla="*/ 2 w 15"/>
                <a:gd name="T15" fmla="*/ 5 h 8"/>
                <a:gd name="T16" fmla="*/ 0 w 15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5" y="3"/>
                    <a:pt x="15" y="5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3" y="8"/>
                    <a:pt x="12" y="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1F4E64E1-EEAB-4AE4-B55C-3B2E01B19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3508375"/>
              <a:ext cx="76200" cy="41275"/>
            </a:xfrm>
            <a:custGeom>
              <a:avLst/>
              <a:gdLst>
                <a:gd name="T0" fmla="*/ 0 w 15"/>
                <a:gd name="T1" fmla="*/ 2 h 8"/>
                <a:gd name="T2" fmla="*/ 0 w 15"/>
                <a:gd name="T3" fmla="*/ 2 h 8"/>
                <a:gd name="T4" fmla="*/ 3 w 15"/>
                <a:gd name="T5" fmla="*/ 0 h 8"/>
                <a:gd name="T6" fmla="*/ 13 w 15"/>
                <a:gd name="T7" fmla="*/ 3 h 8"/>
                <a:gd name="T8" fmla="*/ 15 w 15"/>
                <a:gd name="T9" fmla="*/ 6 h 8"/>
                <a:gd name="T10" fmla="*/ 15 w 15"/>
                <a:gd name="T11" fmla="*/ 6 h 8"/>
                <a:gd name="T12" fmla="*/ 12 w 15"/>
                <a:gd name="T13" fmla="*/ 7 h 8"/>
                <a:gd name="T14" fmla="*/ 2 w 15"/>
                <a:gd name="T15" fmla="*/ 5 h 8"/>
                <a:gd name="T16" fmla="*/ 0 w 15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8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5" y="3"/>
                    <a:pt x="15" y="4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7"/>
                    <a:pt x="13" y="8"/>
                    <a:pt x="12" y="7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2" name="Freeform 70">
              <a:extLst>
                <a:ext uri="{FF2B5EF4-FFF2-40B4-BE49-F238E27FC236}">
                  <a16:creationId xmlns:a16="http://schemas.microsoft.com/office/drawing/2014/main" id="{EBE7E523-327E-4087-826B-40FADC8DF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738" y="3482975"/>
              <a:ext cx="80963" cy="46038"/>
            </a:xfrm>
            <a:custGeom>
              <a:avLst/>
              <a:gdLst>
                <a:gd name="T0" fmla="*/ 1 w 16"/>
                <a:gd name="T1" fmla="*/ 2 h 9"/>
                <a:gd name="T2" fmla="*/ 1 w 16"/>
                <a:gd name="T3" fmla="*/ 2 h 9"/>
                <a:gd name="T4" fmla="*/ 4 w 16"/>
                <a:gd name="T5" fmla="*/ 1 h 9"/>
                <a:gd name="T6" fmla="*/ 14 w 16"/>
                <a:gd name="T7" fmla="*/ 3 h 9"/>
                <a:gd name="T8" fmla="*/ 16 w 16"/>
                <a:gd name="T9" fmla="*/ 7 h 9"/>
                <a:gd name="T10" fmla="*/ 16 w 16"/>
                <a:gd name="T11" fmla="*/ 7 h 9"/>
                <a:gd name="T12" fmla="*/ 13 w 16"/>
                <a:gd name="T13" fmla="*/ 8 h 9"/>
                <a:gd name="T14" fmla="*/ 2 w 16"/>
                <a:gd name="T15" fmla="*/ 5 h 9"/>
                <a:gd name="T16" fmla="*/ 1 w 16"/>
                <a:gd name="T17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9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2" y="0"/>
                    <a:pt x="4" y="1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5" y="4"/>
                    <a:pt x="16" y="5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5" y="8"/>
                    <a:pt x="14" y="9"/>
                    <a:pt x="13" y="8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1" y="2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3" name="Freeform 71">
              <a:extLst>
                <a:ext uri="{FF2B5EF4-FFF2-40B4-BE49-F238E27FC236}">
                  <a16:creationId xmlns:a16="http://schemas.microsoft.com/office/drawing/2014/main" id="{8AB954EB-B3D4-45A0-A2DF-27B916C89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976" y="3487738"/>
              <a:ext cx="177800" cy="133350"/>
            </a:xfrm>
            <a:custGeom>
              <a:avLst/>
              <a:gdLst>
                <a:gd name="T0" fmla="*/ 35 w 35"/>
                <a:gd name="T1" fmla="*/ 13 h 26"/>
                <a:gd name="T2" fmla="*/ 20 w 35"/>
                <a:gd name="T3" fmla="*/ 2 h 26"/>
                <a:gd name="T4" fmla="*/ 4 w 35"/>
                <a:gd name="T5" fmla="*/ 0 h 26"/>
                <a:gd name="T6" fmla="*/ 5 w 35"/>
                <a:gd name="T7" fmla="*/ 8 h 26"/>
                <a:gd name="T8" fmla="*/ 0 w 35"/>
                <a:gd name="T9" fmla="*/ 18 h 26"/>
                <a:gd name="T10" fmla="*/ 15 w 35"/>
                <a:gd name="T11" fmla="*/ 23 h 26"/>
                <a:gd name="T12" fmla="*/ 27 w 35"/>
                <a:gd name="T13" fmla="*/ 26 h 26"/>
                <a:gd name="T14" fmla="*/ 35 w 35"/>
                <a:gd name="T15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6">
                  <a:moveTo>
                    <a:pt x="35" y="13"/>
                  </a:moveTo>
                  <a:cubicBezTo>
                    <a:pt x="35" y="13"/>
                    <a:pt x="23" y="3"/>
                    <a:pt x="20" y="2"/>
                  </a:cubicBezTo>
                  <a:cubicBezTo>
                    <a:pt x="17" y="1"/>
                    <a:pt x="4" y="0"/>
                    <a:pt x="4" y="0"/>
                  </a:cubicBezTo>
                  <a:cubicBezTo>
                    <a:pt x="4" y="0"/>
                    <a:pt x="6" y="5"/>
                    <a:pt x="5" y="8"/>
                  </a:cubicBezTo>
                  <a:cubicBezTo>
                    <a:pt x="4" y="11"/>
                    <a:pt x="0" y="18"/>
                    <a:pt x="0" y="18"/>
                  </a:cubicBezTo>
                  <a:cubicBezTo>
                    <a:pt x="0" y="18"/>
                    <a:pt x="10" y="22"/>
                    <a:pt x="15" y="23"/>
                  </a:cubicBezTo>
                  <a:cubicBezTo>
                    <a:pt x="23" y="25"/>
                    <a:pt x="27" y="26"/>
                    <a:pt x="27" y="26"/>
                  </a:cubicBezTo>
                  <a:cubicBezTo>
                    <a:pt x="35" y="13"/>
                    <a:pt x="35" y="13"/>
                    <a:pt x="35" y="13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4" name="Freeform 72">
              <a:extLst>
                <a:ext uri="{FF2B5EF4-FFF2-40B4-BE49-F238E27FC236}">
                  <a16:creationId xmlns:a16="http://schemas.microsoft.com/office/drawing/2014/main" id="{0F143AB5-5FC1-4136-912D-F6A0015D0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6788" y="3270250"/>
              <a:ext cx="350838" cy="122238"/>
            </a:xfrm>
            <a:custGeom>
              <a:avLst/>
              <a:gdLst>
                <a:gd name="T0" fmla="*/ 69 w 69"/>
                <a:gd name="T1" fmla="*/ 13 h 24"/>
                <a:gd name="T2" fmla="*/ 54 w 69"/>
                <a:gd name="T3" fmla="*/ 0 h 24"/>
                <a:gd name="T4" fmla="*/ 35 w 69"/>
                <a:gd name="T5" fmla="*/ 10 h 24"/>
                <a:gd name="T6" fmla="*/ 6 w 69"/>
                <a:gd name="T7" fmla="*/ 14 h 24"/>
                <a:gd name="T8" fmla="*/ 3 w 69"/>
                <a:gd name="T9" fmla="*/ 21 h 24"/>
                <a:gd name="T10" fmla="*/ 32 w 69"/>
                <a:gd name="T11" fmla="*/ 22 h 24"/>
                <a:gd name="T12" fmla="*/ 61 w 69"/>
                <a:gd name="T13" fmla="*/ 23 h 24"/>
                <a:gd name="T14" fmla="*/ 69 w 69"/>
                <a:gd name="T15" fmla="*/ 1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" h="24">
                  <a:moveTo>
                    <a:pt x="69" y="13"/>
                  </a:moveTo>
                  <a:cubicBezTo>
                    <a:pt x="69" y="13"/>
                    <a:pt x="63" y="0"/>
                    <a:pt x="54" y="0"/>
                  </a:cubicBezTo>
                  <a:cubicBezTo>
                    <a:pt x="45" y="0"/>
                    <a:pt x="37" y="9"/>
                    <a:pt x="35" y="10"/>
                  </a:cubicBezTo>
                  <a:cubicBezTo>
                    <a:pt x="26" y="16"/>
                    <a:pt x="12" y="12"/>
                    <a:pt x="6" y="14"/>
                  </a:cubicBezTo>
                  <a:cubicBezTo>
                    <a:pt x="0" y="17"/>
                    <a:pt x="1" y="21"/>
                    <a:pt x="3" y="21"/>
                  </a:cubicBezTo>
                  <a:cubicBezTo>
                    <a:pt x="17" y="20"/>
                    <a:pt x="26" y="24"/>
                    <a:pt x="32" y="22"/>
                  </a:cubicBezTo>
                  <a:cubicBezTo>
                    <a:pt x="38" y="21"/>
                    <a:pt x="61" y="23"/>
                    <a:pt x="61" y="23"/>
                  </a:cubicBezTo>
                  <a:cubicBezTo>
                    <a:pt x="69" y="13"/>
                    <a:pt x="69" y="13"/>
                    <a:pt x="69" y="13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5" name="Freeform 73">
              <a:extLst>
                <a:ext uri="{FF2B5EF4-FFF2-40B4-BE49-F238E27FC236}">
                  <a16:creationId xmlns:a16="http://schemas.microsoft.com/office/drawing/2014/main" id="{C57D3E9D-2586-4D0B-932F-A9A90C8AC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663" y="3254375"/>
              <a:ext cx="177800" cy="87313"/>
            </a:xfrm>
            <a:custGeom>
              <a:avLst/>
              <a:gdLst>
                <a:gd name="T0" fmla="*/ 35 w 35"/>
                <a:gd name="T1" fmla="*/ 8 h 17"/>
                <a:gd name="T2" fmla="*/ 22 w 35"/>
                <a:gd name="T3" fmla="*/ 0 h 17"/>
                <a:gd name="T4" fmla="*/ 5 w 35"/>
                <a:gd name="T5" fmla="*/ 6 h 17"/>
                <a:gd name="T6" fmla="*/ 2 w 35"/>
                <a:gd name="T7" fmla="*/ 9 h 17"/>
                <a:gd name="T8" fmla="*/ 12 w 35"/>
                <a:gd name="T9" fmla="*/ 10 h 17"/>
                <a:gd name="T10" fmla="*/ 35 w 35"/>
                <a:gd name="T11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7">
                  <a:moveTo>
                    <a:pt x="35" y="8"/>
                  </a:moveTo>
                  <a:cubicBezTo>
                    <a:pt x="35" y="8"/>
                    <a:pt x="28" y="1"/>
                    <a:pt x="22" y="0"/>
                  </a:cubicBezTo>
                  <a:cubicBezTo>
                    <a:pt x="16" y="0"/>
                    <a:pt x="10" y="6"/>
                    <a:pt x="5" y="6"/>
                  </a:cubicBezTo>
                  <a:cubicBezTo>
                    <a:pt x="0" y="6"/>
                    <a:pt x="2" y="9"/>
                    <a:pt x="2" y="9"/>
                  </a:cubicBezTo>
                  <a:cubicBezTo>
                    <a:pt x="3" y="10"/>
                    <a:pt x="9" y="10"/>
                    <a:pt x="12" y="10"/>
                  </a:cubicBezTo>
                  <a:cubicBezTo>
                    <a:pt x="15" y="10"/>
                    <a:pt x="27" y="17"/>
                    <a:pt x="35" y="8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6" name="Freeform 74">
              <a:extLst>
                <a:ext uri="{FF2B5EF4-FFF2-40B4-BE49-F238E27FC236}">
                  <a16:creationId xmlns:a16="http://schemas.microsoft.com/office/drawing/2014/main" id="{2A1ED8FB-76FA-4554-925A-202322A9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163" y="3067050"/>
              <a:ext cx="401638" cy="655638"/>
            </a:xfrm>
            <a:custGeom>
              <a:avLst/>
              <a:gdLst>
                <a:gd name="T0" fmla="*/ 16 w 79"/>
                <a:gd name="T1" fmla="*/ 120 h 129"/>
                <a:gd name="T2" fmla="*/ 56 w 79"/>
                <a:gd name="T3" fmla="*/ 78 h 129"/>
                <a:gd name="T4" fmla="*/ 79 w 79"/>
                <a:gd name="T5" fmla="*/ 9 h 129"/>
                <a:gd name="T6" fmla="*/ 61 w 79"/>
                <a:gd name="T7" fmla="*/ 0 h 129"/>
                <a:gd name="T8" fmla="*/ 8 w 79"/>
                <a:gd name="T9" fmla="*/ 85 h 129"/>
                <a:gd name="T10" fmla="*/ 16 w 79"/>
                <a:gd name="T11" fmla="*/ 12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129">
                  <a:moveTo>
                    <a:pt x="16" y="120"/>
                  </a:moveTo>
                  <a:cubicBezTo>
                    <a:pt x="32" y="129"/>
                    <a:pt x="49" y="95"/>
                    <a:pt x="56" y="78"/>
                  </a:cubicBezTo>
                  <a:cubicBezTo>
                    <a:pt x="63" y="61"/>
                    <a:pt x="79" y="9"/>
                    <a:pt x="79" y="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30" y="39"/>
                    <a:pt x="8" y="85"/>
                  </a:cubicBezTo>
                  <a:cubicBezTo>
                    <a:pt x="5" y="90"/>
                    <a:pt x="0" y="110"/>
                    <a:pt x="16" y="12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7" name="Freeform 75">
              <a:extLst>
                <a:ext uri="{FF2B5EF4-FFF2-40B4-BE49-F238E27FC236}">
                  <a16:creationId xmlns:a16="http://schemas.microsoft.com/office/drawing/2014/main" id="{B6D31711-8AE5-4473-A68C-ED0E5E93A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63" y="6086475"/>
              <a:ext cx="269875" cy="228600"/>
            </a:xfrm>
            <a:custGeom>
              <a:avLst/>
              <a:gdLst>
                <a:gd name="T0" fmla="*/ 41 w 53"/>
                <a:gd name="T1" fmla="*/ 8 h 45"/>
                <a:gd name="T2" fmla="*/ 51 w 53"/>
                <a:gd name="T3" fmla="*/ 34 h 45"/>
                <a:gd name="T4" fmla="*/ 29 w 53"/>
                <a:gd name="T5" fmla="*/ 43 h 45"/>
                <a:gd name="T6" fmla="*/ 5 w 53"/>
                <a:gd name="T7" fmla="*/ 29 h 45"/>
                <a:gd name="T8" fmla="*/ 6 w 53"/>
                <a:gd name="T9" fmla="*/ 0 h 45"/>
                <a:gd name="T10" fmla="*/ 41 w 53"/>
                <a:gd name="T11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5">
                  <a:moveTo>
                    <a:pt x="41" y="8"/>
                  </a:moveTo>
                  <a:cubicBezTo>
                    <a:pt x="41" y="8"/>
                    <a:pt x="53" y="29"/>
                    <a:pt x="51" y="34"/>
                  </a:cubicBezTo>
                  <a:cubicBezTo>
                    <a:pt x="50" y="36"/>
                    <a:pt x="41" y="45"/>
                    <a:pt x="29" y="43"/>
                  </a:cubicBezTo>
                  <a:cubicBezTo>
                    <a:pt x="20" y="41"/>
                    <a:pt x="8" y="30"/>
                    <a:pt x="5" y="29"/>
                  </a:cubicBezTo>
                  <a:cubicBezTo>
                    <a:pt x="0" y="28"/>
                    <a:pt x="6" y="0"/>
                    <a:pt x="6" y="0"/>
                  </a:cubicBezTo>
                  <a:cubicBezTo>
                    <a:pt x="41" y="8"/>
                    <a:pt x="41" y="8"/>
                    <a:pt x="41" y="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8" name="Freeform 76">
              <a:extLst>
                <a:ext uri="{FF2B5EF4-FFF2-40B4-BE49-F238E27FC236}">
                  <a16:creationId xmlns:a16="http://schemas.microsoft.com/office/drawing/2014/main" id="{6405F6AB-56E4-4C6E-A372-CC25175F3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776" y="3097213"/>
              <a:ext cx="622300" cy="579438"/>
            </a:xfrm>
            <a:custGeom>
              <a:avLst/>
              <a:gdLst>
                <a:gd name="T0" fmla="*/ 13 w 122"/>
                <a:gd name="T1" fmla="*/ 12 h 114"/>
                <a:gd name="T2" fmla="*/ 15 w 122"/>
                <a:gd name="T3" fmla="*/ 49 h 114"/>
                <a:gd name="T4" fmla="*/ 100 w 122"/>
                <a:gd name="T5" fmla="*/ 113 h 114"/>
                <a:gd name="T6" fmla="*/ 120 w 122"/>
                <a:gd name="T7" fmla="*/ 89 h 114"/>
                <a:gd name="T8" fmla="*/ 55 w 122"/>
                <a:gd name="T9" fmla="*/ 20 h 114"/>
                <a:gd name="T10" fmla="*/ 13 w 122"/>
                <a:gd name="T11" fmla="*/ 1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2" h="114">
                  <a:moveTo>
                    <a:pt x="13" y="12"/>
                  </a:moveTo>
                  <a:cubicBezTo>
                    <a:pt x="0" y="23"/>
                    <a:pt x="4" y="37"/>
                    <a:pt x="15" y="49"/>
                  </a:cubicBezTo>
                  <a:cubicBezTo>
                    <a:pt x="26" y="62"/>
                    <a:pt x="95" y="114"/>
                    <a:pt x="100" y="113"/>
                  </a:cubicBezTo>
                  <a:cubicBezTo>
                    <a:pt x="105" y="113"/>
                    <a:pt x="122" y="96"/>
                    <a:pt x="120" y="89"/>
                  </a:cubicBezTo>
                  <a:cubicBezTo>
                    <a:pt x="117" y="82"/>
                    <a:pt x="66" y="28"/>
                    <a:pt x="55" y="20"/>
                  </a:cubicBezTo>
                  <a:cubicBezTo>
                    <a:pt x="44" y="11"/>
                    <a:pt x="29" y="0"/>
                    <a:pt x="13" y="12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89" name="Freeform 77">
              <a:extLst>
                <a:ext uri="{FF2B5EF4-FFF2-40B4-BE49-F238E27FC236}">
                  <a16:creationId xmlns:a16="http://schemas.microsoft.com/office/drawing/2014/main" id="{15751AF6-F1B7-470E-8EDC-8581F2A56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288" y="3132138"/>
              <a:ext cx="482600" cy="468313"/>
            </a:xfrm>
            <a:custGeom>
              <a:avLst/>
              <a:gdLst>
                <a:gd name="T0" fmla="*/ 20 w 95"/>
                <a:gd name="T1" fmla="*/ 0 h 92"/>
                <a:gd name="T2" fmla="*/ 60 w 95"/>
                <a:gd name="T3" fmla="*/ 19 h 92"/>
                <a:gd name="T4" fmla="*/ 95 w 95"/>
                <a:gd name="T5" fmla="*/ 55 h 92"/>
                <a:gd name="T6" fmla="*/ 80 w 95"/>
                <a:gd name="T7" fmla="*/ 78 h 92"/>
                <a:gd name="T8" fmla="*/ 54 w 95"/>
                <a:gd name="T9" fmla="*/ 92 h 92"/>
                <a:gd name="T10" fmla="*/ 2 w 95"/>
                <a:gd name="T11" fmla="*/ 29 h 92"/>
                <a:gd name="T12" fmla="*/ 20 w 95"/>
                <a:gd name="T1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92">
                  <a:moveTo>
                    <a:pt x="20" y="0"/>
                  </a:moveTo>
                  <a:cubicBezTo>
                    <a:pt x="26" y="0"/>
                    <a:pt x="42" y="1"/>
                    <a:pt x="60" y="19"/>
                  </a:cubicBezTo>
                  <a:cubicBezTo>
                    <a:pt x="72" y="32"/>
                    <a:pt x="95" y="55"/>
                    <a:pt x="95" y="55"/>
                  </a:cubicBezTo>
                  <a:cubicBezTo>
                    <a:pt x="95" y="55"/>
                    <a:pt x="91" y="68"/>
                    <a:pt x="80" y="78"/>
                  </a:cubicBezTo>
                  <a:cubicBezTo>
                    <a:pt x="66" y="90"/>
                    <a:pt x="54" y="92"/>
                    <a:pt x="54" y="92"/>
                  </a:cubicBezTo>
                  <a:cubicBezTo>
                    <a:pt x="54" y="92"/>
                    <a:pt x="5" y="43"/>
                    <a:pt x="2" y="29"/>
                  </a:cubicBezTo>
                  <a:cubicBezTo>
                    <a:pt x="0" y="25"/>
                    <a:pt x="2" y="1"/>
                    <a:pt x="2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0" name="Freeform 78">
              <a:extLst>
                <a:ext uri="{FF2B5EF4-FFF2-40B4-BE49-F238E27FC236}">
                  <a16:creationId xmlns:a16="http://schemas.microsoft.com/office/drawing/2014/main" id="{2C8C1A8E-5F7F-4F76-95F2-FF6350943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1" y="2806700"/>
              <a:ext cx="727075" cy="1597025"/>
            </a:xfrm>
            <a:custGeom>
              <a:avLst/>
              <a:gdLst>
                <a:gd name="T0" fmla="*/ 58 w 143"/>
                <a:gd name="T1" fmla="*/ 0 h 314"/>
                <a:gd name="T2" fmla="*/ 53 w 143"/>
                <a:gd name="T3" fmla="*/ 50 h 314"/>
                <a:gd name="T4" fmla="*/ 7 w 143"/>
                <a:gd name="T5" fmla="*/ 77 h 314"/>
                <a:gd name="T6" fmla="*/ 44 w 143"/>
                <a:gd name="T7" fmla="*/ 184 h 314"/>
                <a:gd name="T8" fmla="*/ 35 w 143"/>
                <a:gd name="T9" fmla="*/ 264 h 314"/>
                <a:gd name="T10" fmla="*/ 104 w 143"/>
                <a:gd name="T11" fmla="*/ 314 h 314"/>
                <a:gd name="T12" fmla="*/ 134 w 143"/>
                <a:gd name="T13" fmla="*/ 286 h 314"/>
                <a:gd name="T14" fmla="*/ 134 w 143"/>
                <a:gd name="T15" fmla="*/ 206 h 314"/>
                <a:gd name="T16" fmla="*/ 138 w 143"/>
                <a:gd name="T17" fmla="*/ 137 h 314"/>
                <a:gd name="T18" fmla="*/ 136 w 143"/>
                <a:gd name="T19" fmla="*/ 92 h 314"/>
                <a:gd name="T20" fmla="*/ 133 w 143"/>
                <a:gd name="T21" fmla="*/ 76 h 314"/>
                <a:gd name="T22" fmla="*/ 102 w 143"/>
                <a:gd name="T23" fmla="*/ 59 h 314"/>
                <a:gd name="T24" fmla="*/ 98 w 143"/>
                <a:gd name="T25" fmla="*/ 14 h 314"/>
                <a:gd name="T26" fmla="*/ 58 w 143"/>
                <a:gd name="T27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" h="314">
                  <a:moveTo>
                    <a:pt x="58" y="0"/>
                  </a:moveTo>
                  <a:cubicBezTo>
                    <a:pt x="58" y="0"/>
                    <a:pt x="56" y="48"/>
                    <a:pt x="53" y="50"/>
                  </a:cubicBezTo>
                  <a:cubicBezTo>
                    <a:pt x="45" y="58"/>
                    <a:pt x="13" y="64"/>
                    <a:pt x="7" y="77"/>
                  </a:cubicBezTo>
                  <a:cubicBezTo>
                    <a:pt x="0" y="92"/>
                    <a:pt x="39" y="161"/>
                    <a:pt x="44" y="184"/>
                  </a:cubicBezTo>
                  <a:cubicBezTo>
                    <a:pt x="49" y="207"/>
                    <a:pt x="38" y="242"/>
                    <a:pt x="35" y="264"/>
                  </a:cubicBezTo>
                  <a:cubicBezTo>
                    <a:pt x="31" y="287"/>
                    <a:pt x="102" y="314"/>
                    <a:pt x="104" y="314"/>
                  </a:cubicBezTo>
                  <a:cubicBezTo>
                    <a:pt x="107" y="314"/>
                    <a:pt x="130" y="293"/>
                    <a:pt x="134" y="286"/>
                  </a:cubicBezTo>
                  <a:cubicBezTo>
                    <a:pt x="138" y="278"/>
                    <a:pt x="134" y="221"/>
                    <a:pt x="134" y="206"/>
                  </a:cubicBezTo>
                  <a:cubicBezTo>
                    <a:pt x="134" y="192"/>
                    <a:pt x="138" y="140"/>
                    <a:pt x="138" y="137"/>
                  </a:cubicBezTo>
                  <a:cubicBezTo>
                    <a:pt x="143" y="115"/>
                    <a:pt x="137" y="97"/>
                    <a:pt x="136" y="92"/>
                  </a:cubicBezTo>
                  <a:cubicBezTo>
                    <a:pt x="135" y="87"/>
                    <a:pt x="136" y="80"/>
                    <a:pt x="133" y="76"/>
                  </a:cubicBezTo>
                  <a:cubicBezTo>
                    <a:pt x="129" y="70"/>
                    <a:pt x="102" y="62"/>
                    <a:pt x="102" y="59"/>
                  </a:cubicBezTo>
                  <a:cubicBezTo>
                    <a:pt x="101" y="56"/>
                    <a:pt x="98" y="14"/>
                    <a:pt x="98" y="14"/>
                  </a:cubicBezTo>
                  <a:cubicBezTo>
                    <a:pt x="58" y="0"/>
                    <a:pt x="58" y="0"/>
                    <a:pt x="58" y="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1" name="Freeform 79">
              <a:extLst>
                <a:ext uri="{FF2B5EF4-FFF2-40B4-BE49-F238E27FC236}">
                  <a16:creationId xmlns:a16="http://schemas.microsoft.com/office/drawing/2014/main" id="{6718556E-E1AB-4A80-BB76-C1B531629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8" y="3060700"/>
              <a:ext cx="708025" cy="1022350"/>
            </a:xfrm>
            <a:custGeom>
              <a:avLst/>
              <a:gdLst>
                <a:gd name="T0" fmla="*/ 50 w 139"/>
                <a:gd name="T1" fmla="*/ 0 h 201"/>
                <a:gd name="T2" fmla="*/ 93 w 139"/>
                <a:gd name="T3" fmla="*/ 26 h 201"/>
                <a:gd name="T4" fmla="*/ 99 w 139"/>
                <a:gd name="T5" fmla="*/ 9 h 201"/>
                <a:gd name="T6" fmla="*/ 130 w 139"/>
                <a:gd name="T7" fmla="*/ 24 h 201"/>
                <a:gd name="T8" fmla="*/ 137 w 139"/>
                <a:gd name="T9" fmla="*/ 50 h 201"/>
                <a:gd name="T10" fmla="*/ 137 w 139"/>
                <a:gd name="T11" fmla="*/ 97 h 201"/>
                <a:gd name="T12" fmla="*/ 134 w 139"/>
                <a:gd name="T13" fmla="*/ 143 h 201"/>
                <a:gd name="T14" fmla="*/ 134 w 139"/>
                <a:gd name="T15" fmla="*/ 201 h 201"/>
                <a:gd name="T16" fmla="*/ 94 w 139"/>
                <a:gd name="T17" fmla="*/ 200 h 201"/>
                <a:gd name="T18" fmla="*/ 36 w 139"/>
                <a:gd name="T19" fmla="*/ 193 h 201"/>
                <a:gd name="T20" fmla="*/ 37 w 139"/>
                <a:gd name="T21" fmla="*/ 140 h 201"/>
                <a:gd name="T22" fmla="*/ 1 w 139"/>
                <a:gd name="T23" fmla="*/ 40 h 201"/>
                <a:gd name="T24" fmla="*/ 14 w 139"/>
                <a:gd name="T25" fmla="*/ 17 h 201"/>
                <a:gd name="T26" fmla="*/ 50 w 139"/>
                <a:gd name="T27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9" h="201">
                  <a:moveTo>
                    <a:pt x="50" y="0"/>
                  </a:moveTo>
                  <a:cubicBezTo>
                    <a:pt x="93" y="26"/>
                    <a:pt x="93" y="26"/>
                    <a:pt x="93" y="26"/>
                  </a:cubicBezTo>
                  <a:cubicBezTo>
                    <a:pt x="99" y="9"/>
                    <a:pt x="99" y="9"/>
                    <a:pt x="99" y="9"/>
                  </a:cubicBezTo>
                  <a:cubicBezTo>
                    <a:pt x="99" y="9"/>
                    <a:pt x="127" y="18"/>
                    <a:pt x="130" y="24"/>
                  </a:cubicBezTo>
                  <a:cubicBezTo>
                    <a:pt x="134" y="30"/>
                    <a:pt x="136" y="46"/>
                    <a:pt x="137" y="50"/>
                  </a:cubicBezTo>
                  <a:cubicBezTo>
                    <a:pt x="138" y="55"/>
                    <a:pt x="139" y="78"/>
                    <a:pt x="137" y="97"/>
                  </a:cubicBezTo>
                  <a:cubicBezTo>
                    <a:pt x="136" y="109"/>
                    <a:pt x="136" y="124"/>
                    <a:pt x="134" y="143"/>
                  </a:cubicBezTo>
                  <a:cubicBezTo>
                    <a:pt x="133" y="159"/>
                    <a:pt x="134" y="201"/>
                    <a:pt x="134" y="201"/>
                  </a:cubicBezTo>
                  <a:cubicBezTo>
                    <a:pt x="134" y="201"/>
                    <a:pt x="118" y="201"/>
                    <a:pt x="94" y="200"/>
                  </a:cubicBezTo>
                  <a:cubicBezTo>
                    <a:pt x="66" y="199"/>
                    <a:pt x="37" y="194"/>
                    <a:pt x="36" y="193"/>
                  </a:cubicBezTo>
                  <a:cubicBezTo>
                    <a:pt x="30" y="189"/>
                    <a:pt x="38" y="145"/>
                    <a:pt x="37" y="140"/>
                  </a:cubicBezTo>
                  <a:cubicBezTo>
                    <a:pt x="36" y="135"/>
                    <a:pt x="1" y="51"/>
                    <a:pt x="1" y="40"/>
                  </a:cubicBezTo>
                  <a:cubicBezTo>
                    <a:pt x="0" y="29"/>
                    <a:pt x="6" y="21"/>
                    <a:pt x="14" y="17"/>
                  </a:cubicBezTo>
                  <a:cubicBezTo>
                    <a:pt x="22" y="13"/>
                    <a:pt x="50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2" name="Freeform 80">
              <a:extLst>
                <a:ext uri="{FF2B5EF4-FFF2-40B4-BE49-F238E27FC236}">
                  <a16:creationId xmlns:a16="http://schemas.microsoft.com/office/drawing/2014/main" id="{7E79CEB6-7E61-46B7-BB62-C6B5FAD4B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501" y="3136900"/>
              <a:ext cx="733425" cy="920750"/>
            </a:xfrm>
            <a:custGeom>
              <a:avLst/>
              <a:gdLst>
                <a:gd name="T0" fmla="*/ 27 w 144"/>
                <a:gd name="T1" fmla="*/ 0 h 181"/>
                <a:gd name="T2" fmla="*/ 27 w 144"/>
                <a:gd name="T3" fmla="*/ 37 h 181"/>
                <a:gd name="T4" fmla="*/ 106 w 144"/>
                <a:gd name="T5" fmla="*/ 63 h 181"/>
                <a:gd name="T6" fmla="*/ 81 w 144"/>
                <a:gd name="T7" fmla="*/ 166 h 181"/>
                <a:gd name="T8" fmla="*/ 76 w 144"/>
                <a:gd name="T9" fmla="*/ 181 h 181"/>
                <a:gd name="T10" fmla="*/ 40 w 144"/>
                <a:gd name="T11" fmla="*/ 177 h 181"/>
                <a:gd name="T12" fmla="*/ 41 w 144"/>
                <a:gd name="T13" fmla="*/ 113 h 181"/>
                <a:gd name="T14" fmla="*/ 10 w 144"/>
                <a:gd name="T15" fmla="*/ 25 h 181"/>
                <a:gd name="T16" fmla="*/ 27 w 144"/>
                <a:gd name="T17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4" h="181">
                  <a:moveTo>
                    <a:pt x="27" y="0"/>
                  </a:moveTo>
                  <a:cubicBezTo>
                    <a:pt x="27" y="0"/>
                    <a:pt x="0" y="15"/>
                    <a:pt x="27" y="37"/>
                  </a:cubicBezTo>
                  <a:cubicBezTo>
                    <a:pt x="39" y="46"/>
                    <a:pt x="95" y="60"/>
                    <a:pt x="106" y="63"/>
                  </a:cubicBezTo>
                  <a:cubicBezTo>
                    <a:pt x="144" y="75"/>
                    <a:pt x="85" y="160"/>
                    <a:pt x="81" y="166"/>
                  </a:cubicBezTo>
                  <a:cubicBezTo>
                    <a:pt x="76" y="172"/>
                    <a:pt x="76" y="181"/>
                    <a:pt x="76" y="181"/>
                  </a:cubicBezTo>
                  <a:cubicBezTo>
                    <a:pt x="40" y="177"/>
                    <a:pt x="40" y="177"/>
                    <a:pt x="40" y="177"/>
                  </a:cubicBezTo>
                  <a:cubicBezTo>
                    <a:pt x="28" y="179"/>
                    <a:pt x="46" y="124"/>
                    <a:pt x="41" y="113"/>
                  </a:cubicBezTo>
                  <a:cubicBezTo>
                    <a:pt x="37" y="101"/>
                    <a:pt x="10" y="33"/>
                    <a:pt x="10" y="25"/>
                  </a:cubicBezTo>
                  <a:cubicBezTo>
                    <a:pt x="10" y="5"/>
                    <a:pt x="27" y="0"/>
                    <a:pt x="27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3" name="Freeform 81">
              <a:extLst>
                <a:ext uri="{FF2B5EF4-FFF2-40B4-BE49-F238E27FC236}">
                  <a16:creationId xmlns:a16="http://schemas.microsoft.com/office/drawing/2014/main" id="{AC75ED40-38A1-4434-AF4C-4515DD45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2894013"/>
              <a:ext cx="223838" cy="173038"/>
            </a:xfrm>
            <a:custGeom>
              <a:avLst/>
              <a:gdLst>
                <a:gd name="T0" fmla="*/ 141 w 141"/>
                <a:gd name="T1" fmla="*/ 51 h 109"/>
                <a:gd name="T2" fmla="*/ 3 w 141"/>
                <a:gd name="T3" fmla="*/ 0 h 109"/>
                <a:gd name="T4" fmla="*/ 0 w 141"/>
                <a:gd name="T5" fmla="*/ 80 h 109"/>
                <a:gd name="T6" fmla="*/ 42 w 141"/>
                <a:gd name="T7" fmla="*/ 109 h 109"/>
                <a:gd name="T8" fmla="*/ 141 w 141"/>
                <a:gd name="T9" fmla="*/ 51 h 109"/>
                <a:gd name="T10" fmla="*/ 141 w 141"/>
                <a:gd name="T11" fmla="*/ 51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1" h="109">
                  <a:moveTo>
                    <a:pt x="141" y="51"/>
                  </a:moveTo>
                  <a:lnTo>
                    <a:pt x="3" y="0"/>
                  </a:lnTo>
                  <a:lnTo>
                    <a:pt x="0" y="80"/>
                  </a:lnTo>
                  <a:lnTo>
                    <a:pt x="42" y="109"/>
                  </a:lnTo>
                  <a:lnTo>
                    <a:pt x="141" y="51"/>
                  </a:lnTo>
                  <a:lnTo>
                    <a:pt x="141" y="51"/>
                  </a:ln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4" name="Freeform 82">
              <a:extLst>
                <a:ext uri="{FF2B5EF4-FFF2-40B4-BE49-F238E27FC236}">
                  <a16:creationId xmlns:a16="http://schemas.microsoft.com/office/drawing/2014/main" id="{8573ED42-FA9F-4E6C-8C00-D6BADDC47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2471737"/>
              <a:ext cx="438150" cy="508000"/>
            </a:xfrm>
            <a:custGeom>
              <a:avLst/>
              <a:gdLst>
                <a:gd name="T0" fmla="*/ 73 w 86"/>
                <a:gd name="T1" fmla="*/ 17 h 100"/>
                <a:gd name="T2" fmla="*/ 15 w 86"/>
                <a:gd name="T3" fmla="*/ 21 h 100"/>
                <a:gd name="T4" fmla="*/ 17 w 86"/>
                <a:gd name="T5" fmla="*/ 75 h 100"/>
                <a:gd name="T6" fmla="*/ 43 w 86"/>
                <a:gd name="T7" fmla="*/ 96 h 100"/>
                <a:gd name="T8" fmla="*/ 74 w 86"/>
                <a:gd name="T9" fmla="*/ 98 h 100"/>
                <a:gd name="T10" fmla="*/ 79 w 86"/>
                <a:gd name="T11" fmla="*/ 73 h 100"/>
                <a:gd name="T12" fmla="*/ 83 w 86"/>
                <a:gd name="T13" fmla="*/ 70 h 100"/>
                <a:gd name="T14" fmla="*/ 80 w 86"/>
                <a:gd name="T15" fmla="*/ 49 h 100"/>
                <a:gd name="T16" fmla="*/ 73 w 86"/>
                <a:gd name="T1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" h="100">
                  <a:moveTo>
                    <a:pt x="73" y="17"/>
                  </a:moveTo>
                  <a:cubicBezTo>
                    <a:pt x="62" y="7"/>
                    <a:pt x="29" y="0"/>
                    <a:pt x="15" y="21"/>
                  </a:cubicBezTo>
                  <a:cubicBezTo>
                    <a:pt x="0" y="43"/>
                    <a:pt x="8" y="63"/>
                    <a:pt x="17" y="75"/>
                  </a:cubicBezTo>
                  <a:cubicBezTo>
                    <a:pt x="23" y="85"/>
                    <a:pt x="30" y="90"/>
                    <a:pt x="43" y="96"/>
                  </a:cubicBezTo>
                  <a:cubicBezTo>
                    <a:pt x="46" y="97"/>
                    <a:pt x="69" y="100"/>
                    <a:pt x="74" y="98"/>
                  </a:cubicBezTo>
                  <a:cubicBezTo>
                    <a:pt x="77" y="97"/>
                    <a:pt x="78" y="73"/>
                    <a:pt x="79" y="73"/>
                  </a:cubicBezTo>
                  <a:cubicBezTo>
                    <a:pt x="80" y="74"/>
                    <a:pt x="83" y="72"/>
                    <a:pt x="83" y="70"/>
                  </a:cubicBezTo>
                  <a:cubicBezTo>
                    <a:pt x="83" y="67"/>
                    <a:pt x="79" y="51"/>
                    <a:pt x="80" y="49"/>
                  </a:cubicBezTo>
                  <a:cubicBezTo>
                    <a:pt x="81" y="47"/>
                    <a:pt x="86" y="28"/>
                    <a:pt x="73" y="17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5" name="Freeform 83">
              <a:extLst>
                <a:ext uri="{FF2B5EF4-FFF2-40B4-BE49-F238E27FC236}">
                  <a16:creationId xmlns:a16="http://schemas.microsoft.com/office/drawing/2014/main" id="{F89570B6-10A9-49BA-AD27-808A72924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3" y="2492375"/>
              <a:ext cx="407988" cy="415925"/>
            </a:xfrm>
            <a:custGeom>
              <a:avLst/>
              <a:gdLst>
                <a:gd name="T0" fmla="*/ 80 w 80"/>
                <a:gd name="T1" fmla="*/ 23 h 82"/>
                <a:gd name="T2" fmla="*/ 40 w 80"/>
                <a:gd name="T3" fmla="*/ 35 h 82"/>
                <a:gd name="T4" fmla="*/ 44 w 80"/>
                <a:gd name="T5" fmla="*/ 59 h 82"/>
                <a:gd name="T6" fmla="*/ 27 w 80"/>
                <a:gd name="T7" fmla="*/ 48 h 82"/>
                <a:gd name="T8" fmla="*/ 25 w 80"/>
                <a:gd name="T9" fmla="*/ 82 h 82"/>
                <a:gd name="T10" fmla="*/ 8 w 80"/>
                <a:gd name="T11" fmla="*/ 28 h 82"/>
                <a:gd name="T12" fmla="*/ 49 w 80"/>
                <a:gd name="T13" fmla="*/ 1 h 82"/>
                <a:gd name="T14" fmla="*/ 80 w 80"/>
                <a:gd name="T15" fmla="*/ 2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2">
                  <a:moveTo>
                    <a:pt x="80" y="23"/>
                  </a:moveTo>
                  <a:cubicBezTo>
                    <a:pt x="80" y="23"/>
                    <a:pt x="61" y="14"/>
                    <a:pt x="40" y="35"/>
                  </a:cubicBezTo>
                  <a:cubicBezTo>
                    <a:pt x="36" y="39"/>
                    <a:pt x="45" y="57"/>
                    <a:pt x="44" y="59"/>
                  </a:cubicBezTo>
                  <a:cubicBezTo>
                    <a:pt x="43" y="61"/>
                    <a:pt x="26" y="46"/>
                    <a:pt x="27" y="48"/>
                  </a:cubicBezTo>
                  <a:cubicBezTo>
                    <a:pt x="34" y="70"/>
                    <a:pt x="27" y="82"/>
                    <a:pt x="25" y="82"/>
                  </a:cubicBezTo>
                  <a:cubicBezTo>
                    <a:pt x="20" y="82"/>
                    <a:pt x="0" y="53"/>
                    <a:pt x="8" y="28"/>
                  </a:cubicBezTo>
                  <a:cubicBezTo>
                    <a:pt x="16" y="3"/>
                    <a:pt x="42" y="0"/>
                    <a:pt x="49" y="1"/>
                  </a:cubicBezTo>
                  <a:cubicBezTo>
                    <a:pt x="55" y="2"/>
                    <a:pt x="74" y="3"/>
                    <a:pt x="80" y="23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6" name="Freeform 84">
              <a:extLst>
                <a:ext uri="{FF2B5EF4-FFF2-40B4-BE49-F238E27FC236}">
                  <a16:creationId xmlns:a16="http://schemas.microsoft.com/office/drawing/2014/main" id="{98F248D4-4A9D-4EDF-B4AE-480EFF1DC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1" y="2716213"/>
              <a:ext cx="85725" cy="136525"/>
            </a:xfrm>
            <a:custGeom>
              <a:avLst/>
              <a:gdLst>
                <a:gd name="T0" fmla="*/ 13 w 17"/>
                <a:gd name="T1" fmla="*/ 9 h 27"/>
                <a:gd name="T2" fmla="*/ 13 w 17"/>
                <a:gd name="T3" fmla="*/ 26 h 27"/>
                <a:gd name="T4" fmla="*/ 2 w 17"/>
                <a:gd name="T5" fmla="*/ 16 h 27"/>
                <a:gd name="T6" fmla="*/ 5 w 17"/>
                <a:gd name="T7" fmla="*/ 1 h 27"/>
                <a:gd name="T8" fmla="*/ 13 w 17"/>
                <a:gd name="T9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7">
                  <a:moveTo>
                    <a:pt x="13" y="9"/>
                  </a:moveTo>
                  <a:cubicBezTo>
                    <a:pt x="16" y="15"/>
                    <a:pt x="17" y="25"/>
                    <a:pt x="13" y="26"/>
                  </a:cubicBezTo>
                  <a:cubicBezTo>
                    <a:pt x="10" y="27"/>
                    <a:pt x="5" y="23"/>
                    <a:pt x="2" y="16"/>
                  </a:cubicBezTo>
                  <a:cubicBezTo>
                    <a:pt x="0" y="9"/>
                    <a:pt x="1" y="3"/>
                    <a:pt x="5" y="1"/>
                  </a:cubicBezTo>
                  <a:cubicBezTo>
                    <a:pt x="8" y="0"/>
                    <a:pt x="11" y="2"/>
                    <a:pt x="13" y="9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7" name="Freeform 85">
              <a:extLst>
                <a:ext uri="{FF2B5EF4-FFF2-40B4-BE49-F238E27FC236}">
                  <a16:creationId xmlns:a16="http://schemas.microsoft.com/office/drawing/2014/main" id="{F1EF96EE-F870-4A3F-A46B-9781204E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251" y="6132513"/>
              <a:ext cx="142875" cy="30163"/>
            </a:xfrm>
            <a:custGeom>
              <a:avLst/>
              <a:gdLst>
                <a:gd name="T0" fmla="*/ 90 w 90"/>
                <a:gd name="T1" fmla="*/ 19 h 19"/>
                <a:gd name="T2" fmla="*/ 0 w 90"/>
                <a:gd name="T3" fmla="*/ 19 h 19"/>
                <a:gd name="T4" fmla="*/ 0 w 90"/>
                <a:gd name="T5" fmla="*/ 0 h 19"/>
                <a:gd name="T6" fmla="*/ 90 w 90"/>
                <a:gd name="T7" fmla="*/ 0 h 19"/>
                <a:gd name="T8" fmla="*/ 90 w 90"/>
                <a:gd name="T9" fmla="*/ 19 h 19"/>
                <a:gd name="T10" fmla="*/ 90 w 90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19">
                  <a:moveTo>
                    <a:pt x="90" y="19"/>
                  </a:moveTo>
                  <a:lnTo>
                    <a:pt x="0" y="19"/>
                  </a:lnTo>
                  <a:lnTo>
                    <a:pt x="0" y="0"/>
                  </a:lnTo>
                  <a:lnTo>
                    <a:pt x="90" y="0"/>
                  </a:lnTo>
                  <a:lnTo>
                    <a:pt x="90" y="19"/>
                  </a:lnTo>
                  <a:lnTo>
                    <a:pt x="90" y="19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8" name="Freeform 86">
              <a:extLst>
                <a:ext uri="{FF2B5EF4-FFF2-40B4-BE49-F238E27FC236}">
                  <a16:creationId xmlns:a16="http://schemas.microsoft.com/office/drawing/2014/main" id="{D1241D4E-CE1B-4A92-B895-88C25FEA0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1" y="5945188"/>
              <a:ext cx="528638" cy="238125"/>
            </a:xfrm>
            <a:custGeom>
              <a:avLst/>
              <a:gdLst>
                <a:gd name="T0" fmla="*/ 6 w 104"/>
                <a:gd name="T1" fmla="*/ 1 h 47"/>
                <a:gd name="T2" fmla="*/ 0 w 104"/>
                <a:gd name="T3" fmla="*/ 21 h 47"/>
                <a:gd name="T4" fmla="*/ 6 w 104"/>
                <a:gd name="T5" fmla="*/ 37 h 47"/>
                <a:gd name="T6" fmla="*/ 40 w 104"/>
                <a:gd name="T7" fmla="*/ 39 h 47"/>
                <a:gd name="T8" fmla="*/ 82 w 104"/>
                <a:gd name="T9" fmla="*/ 47 h 47"/>
                <a:gd name="T10" fmla="*/ 104 w 104"/>
                <a:gd name="T11" fmla="*/ 43 h 47"/>
                <a:gd name="T12" fmla="*/ 70 w 104"/>
                <a:gd name="T13" fmla="*/ 26 h 47"/>
                <a:gd name="T14" fmla="*/ 34 w 104"/>
                <a:gd name="T15" fmla="*/ 2 h 47"/>
                <a:gd name="T16" fmla="*/ 6 w 104"/>
                <a:gd name="T17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47">
                  <a:moveTo>
                    <a:pt x="6" y="1"/>
                  </a:moveTo>
                  <a:cubicBezTo>
                    <a:pt x="3" y="6"/>
                    <a:pt x="0" y="16"/>
                    <a:pt x="0" y="21"/>
                  </a:cubicBezTo>
                  <a:cubicBezTo>
                    <a:pt x="0" y="26"/>
                    <a:pt x="3" y="37"/>
                    <a:pt x="6" y="37"/>
                  </a:cubicBezTo>
                  <a:cubicBezTo>
                    <a:pt x="17" y="37"/>
                    <a:pt x="29" y="38"/>
                    <a:pt x="40" y="39"/>
                  </a:cubicBezTo>
                  <a:cubicBezTo>
                    <a:pt x="51" y="41"/>
                    <a:pt x="55" y="47"/>
                    <a:pt x="82" y="47"/>
                  </a:cubicBezTo>
                  <a:cubicBezTo>
                    <a:pt x="90" y="47"/>
                    <a:pt x="104" y="46"/>
                    <a:pt x="104" y="43"/>
                  </a:cubicBezTo>
                  <a:cubicBezTo>
                    <a:pt x="104" y="29"/>
                    <a:pt x="78" y="34"/>
                    <a:pt x="70" y="26"/>
                  </a:cubicBezTo>
                  <a:cubicBezTo>
                    <a:pt x="48" y="7"/>
                    <a:pt x="34" y="2"/>
                    <a:pt x="34" y="2"/>
                  </a:cubicBezTo>
                  <a:cubicBezTo>
                    <a:pt x="34" y="2"/>
                    <a:pt x="7" y="0"/>
                    <a:pt x="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9" name="Freeform 87">
              <a:extLst>
                <a:ext uri="{FF2B5EF4-FFF2-40B4-BE49-F238E27FC236}">
                  <a16:creationId xmlns:a16="http://schemas.microsoft.com/office/drawing/2014/main" id="{F4044FB0-9658-4DD0-9D17-FC6F18944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251" y="4027488"/>
              <a:ext cx="463550" cy="1993900"/>
            </a:xfrm>
            <a:custGeom>
              <a:avLst/>
              <a:gdLst>
                <a:gd name="T0" fmla="*/ 40 w 91"/>
                <a:gd name="T1" fmla="*/ 4 h 392"/>
                <a:gd name="T2" fmla="*/ 1 w 91"/>
                <a:gd name="T3" fmla="*/ 57 h 392"/>
                <a:gd name="T4" fmla="*/ 20 w 91"/>
                <a:gd name="T5" fmla="*/ 164 h 392"/>
                <a:gd name="T6" fmla="*/ 28 w 91"/>
                <a:gd name="T7" fmla="*/ 221 h 392"/>
                <a:gd name="T8" fmla="*/ 16 w 91"/>
                <a:gd name="T9" fmla="*/ 295 h 392"/>
                <a:gd name="T10" fmla="*/ 15 w 91"/>
                <a:gd name="T11" fmla="*/ 386 h 392"/>
                <a:gd name="T12" fmla="*/ 44 w 91"/>
                <a:gd name="T13" fmla="*/ 392 h 392"/>
                <a:gd name="T14" fmla="*/ 68 w 91"/>
                <a:gd name="T15" fmla="*/ 382 h 392"/>
                <a:gd name="T16" fmla="*/ 78 w 91"/>
                <a:gd name="T17" fmla="*/ 217 h 392"/>
                <a:gd name="T18" fmla="*/ 90 w 91"/>
                <a:gd name="T19" fmla="*/ 79 h 392"/>
                <a:gd name="T20" fmla="*/ 87 w 91"/>
                <a:gd name="T21" fmla="*/ 0 h 392"/>
                <a:gd name="T22" fmla="*/ 40 w 91"/>
                <a:gd name="T23" fmla="*/ 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1" h="392">
                  <a:moveTo>
                    <a:pt x="40" y="4"/>
                  </a:moveTo>
                  <a:cubicBezTo>
                    <a:pt x="40" y="4"/>
                    <a:pt x="3" y="41"/>
                    <a:pt x="1" y="57"/>
                  </a:cubicBezTo>
                  <a:cubicBezTo>
                    <a:pt x="0" y="73"/>
                    <a:pt x="15" y="124"/>
                    <a:pt x="20" y="164"/>
                  </a:cubicBezTo>
                  <a:cubicBezTo>
                    <a:pt x="26" y="204"/>
                    <a:pt x="29" y="212"/>
                    <a:pt x="28" y="221"/>
                  </a:cubicBezTo>
                  <a:cubicBezTo>
                    <a:pt x="27" y="231"/>
                    <a:pt x="16" y="269"/>
                    <a:pt x="16" y="295"/>
                  </a:cubicBezTo>
                  <a:cubicBezTo>
                    <a:pt x="17" y="325"/>
                    <a:pt x="15" y="386"/>
                    <a:pt x="15" y="386"/>
                  </a:cubicBezTo>
                  <a:cubicBezTo>
                    <a:pt x="15" y="386"/>
                    <a:pt x="23" y="392"/>
                    <a:pt x="44" y="392"/>
                  </a:cubicBezTo>
                  <a:cubicBezTo>
                    <a:pt x="57" y="392"/>
                    <a:pt x="68" y="382"/>
                    <a:pt x="68" y="382"/>
                  </a:cubicBezTo>
                  <a:cubicBezTo>
                    <a:pt x="68" y="382"/>
                    <a:pt x="76" y="233"/>
                    <a:pt x="78" y="217"/>
                  </a:cubicBezTo>
                  <a:cubicBezTo>
                    <a:pt x="79" y="207"/>
                    <a:pt x="87" y="136"/>
                    <a:pt x="90" y="79"/>
                  </a:cubicBezTo>
                  <a:cubicBezTo>
                    <a:pt x="91" y="61"/>
                    <a:pt x="87" y="8"/>
                    <a:pt x="87" y="0"/>
                  </a:cubicBezTo>
                  <a:cubicBezTo>
                    <a:pt x="40" y="4"/>
                    <a:pt x="40" y="4"/>
                    <a:pt x="40" y="4"/>
                  </a:cubicBezTo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0" name="Freeform 88">
              <a:extLst>
                <a:ext uri="{FF2B5EF4-FFF2-40B4-BE49-F238E27FC236}">
                  <a16:creationId xmlns:a16="http://schemas.microsoft.com/office/drawing/2014/main" id="{B305BAD2-0B9B-40CB-B711-B62082CF2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726" y="3127375"/>
              <a:ext cx="115888" cy="66675"/>
            </a:xfrm>
            <a:custGeom>
              <a:avLst/>
              <a:gdLst>
                <a:gd name="T0" fmla="*/ 67 w 73"/>
                <a:gd name="T1" fmla="*/ 10 h 42"/>
                <a:gd name="T2" fmla="*/ 73 w 73"/>
                <a:gd name="T3" fmla="*/ 42 h 42"/>
                <a:gd name="T4" fmla="*/ 0 w 73"/>
                <a:gd name="T5" fmla="*/ 0 h 42"/>
                <a:gd name="T6" fmla="*/ 67 w 73"/>
                <a:gd name="T7" fmla="*/ 10 h 42"/>
                <a:gd name="T8" fmla="*/ 67 w 73"/>
                <a:gd name="T9" fmla="*/ 1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67" y="10"/>
                  </a:moveTo>
                  <a:lnTo>
                    <a:pt x="73" y="42"/>
                  </a:lnTo>
                  <a:lnTo>
                    <a:pt x="0" y="0"/>
                  </a:lnTo>
                  <a:lnTo>
                    <a:pt x="67" y="10"/>
                  </a:lnTo>
                  <a:lnTo>
                    <a:pt x="67" y="1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1" name="Freeform 89">
              <a:extLst>
                <a:ext uri="{FF2B5EF4-FFF2-40B4-BE49-F238E27FC236}">
                  <a16:creationId xmlns:a16="http://schemas.microsoft.com/office/drawing/2014/main" id="{F4CF6DFD-3760-4B68-BBFE-5F635FEB4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613" y="3127375"/>
              <a:ext cx="46038" cy="66675"/>
            </a:xfrm>
            <a:custGeom>
              <a:avLst/>
              <a:gdLst>
                <a:gd name="T0" fmla="*/ 0 w 29"/>
                <a:gd name="T1" fmla="*/ 42 h 42"/>
                <a:gd name="T2" fmla="*/ 10 w 29"/>
                <a:gd name="T3" fmla="*/ 0 h 42"/>
                <a:gd name="T4" fmla="*/ 29 w 29"/>
                <a:gd name="T5" fmla="*/ 16 h 42"/>
                <a:gd name="T6" fmla="*/ 0 w 29"/>
                <a:gd name="T7" fmla="*/ 42 h 42"/>
                <a:gd name="T8" fmla="*/ 0 w 2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0" y="42"/>
                  </a:moveTo>
                  <a:lnTo>
                    <a:pt x="10" y="0"/>
                  </a:lnTo>
                  <a:lnTo>
                    <a:pt x="29" y="16"/>
                  </a:lnTo>
                  <a:lnTo>
                    <a:pt x="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2" name="Freeform 90">
              <a:extLst>
                <a:ext uri="{FF2B5EF4-FFF2-40B4-BE49-F238E27FC236}">
                  <a16:creationId xmlns:a16="http://schemas.microsoft.com/office/drawing/2014/main" id="{88E1BFB0-1E14-449E-A18D-FF47796B8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8" y="4037013"/>
              <a:ext cx="666750" cy="2111375"/>
            </a:xfrm>
            <a:custGeom>
              <a:avLst/>
              <a:gdLst>
                <a:gd name="T0" fmla="*/ 60 w 131"/>
                <a:gd name="T1" fmla="*/ 0 h 415"/>
                <a:gd name="T2" fmla="*/ 39 w 131"/>
                <a:gd name="T3" fmla="*/ 59 h 415"/>
                <a:gd name="T4" fmla="*/ 24 w 131"/>
                <a:gd name="T5" fmla="*/ 219 h 415"/>
                <a:gd name="T6" fmla="*/ 9 w 131"/>
                <a:gd name="T7" fmla="*/ 302 h 415"/>
                <a:gd name="T8" fmla="*/ 0 w 131"/>
                <a:gd name="T9" fmla="*/ 408 h 415"/>
                <a:gd name="T10" fmla="*/ 45 w 131"/>
                <a:gd name="T11" fmla="*/ 415 h 415"/>
                <a:gd name="T12" fmla="*/ 77 w 131"/>
                <a:gd name="T13" fmla="*/ 243 h 415"/>
                <a:gd name="T14" fmla="*/ 126 w 131"/>
                <a:gd name="T15" fmla="*/ 54 h 415"/>
                <a:gd name="T16" fmla="*/ 131 w 131"/>
                <a:gd name="T17" fmla="*/ 1 h 415"/>
                <a:gd name="T18" fmla="*/ 60 w 131"/>
                <a:gd name="T1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415">
                  <a:moveTo>
                    <a:pt x="60" y="0"/>
                  </a:moveTo>
                  <a:cubicBezTo>
                    <a:pt x="60" y="0"/>
                    <a:pt x="45" y="35"/>
                    <a:pt x="39" y="59"/>
                  </a:cubicBezTo>
                  <a:cubicBezTo>
                    <a:pt x="33" y="83"/>
                    <a:pt x="26" y="207"/>
                    <a:pt x="24" y="219"/>
                  </a:cubicBezTo>
                  <a:cubicBezTo>
                    <a:pt x="22" y="231"/>
                    <a:pt x="15" y="266"/>
                    <a:pt x="9" y="302"/>
                  </a:cubicBezTo>
                  <a:cubicBezTo>
                    <a:pt x="4" y="337"/>
                    <a:pt x="0" y="408"/>
                    <a:pt x="0" y="408"/>
                  </a:cubicBezTo>
                  <a:cubicBezTo>
                    <a:pt x="45" y="415"/>
                    <a:pt x="45" y="415"/>
                    <a:pt x="45" y="415"/>
                  </a:cubicBezTo>
                  <a:cubicBezTo>
                    <a:pt x="45" y="415"/>
                    <a:pt x="72" y="266"/>
                    <a:pt x="77" y="243"/>
                  </a:cubicBezTo>
                  <a:cubicBezTo>
                    <a:pt x="81" y="220"/>
                    <a:pt x="126" y="54"/>
                    <a:pt x="126" y="54"/>
                  </a:cubicBezTo>
                  <a:cubicBezTo>
                    <a:pt x="131" y="1"/>
                    <a:pt x="131" y="1"/>
                    <a:pt x="131" y="1"/>
                  </a:cubicBezTo>
                  <a:cubicBezTo>
                    <a:pt x="60" y="0"/>
                    <a:pt x="60" y="0"/>
                    <a:pt x="60" y="0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3" name="Freeform 91">
              <a:extLst>
                <a:ext uri="{FF2B5EF4-FFF2-40B4-BE49-F238E27FC236}">
                  <a16:creationId xmlns:a16="http://schemas.microsoft.com/office/drawing/2014/main" id="{C329E5FF-5365-43F2-9C35-1642EE01C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8" y="4037013"/>
              <a:ext cx="503238" cy="2085975"/>
            </a:xfrm>
            <a:custGeom>
              <a:avLst/>
              <a:gdLst>
                <a:gd name="T0" fmla="*/ 61 w 99"/>
                <a:gd name="T1" fmla="*/ 101 h 410"/>
                <a:gd name="T2" fmla="*/ 45 w 99"/>
                <a:gd name="T3" fmla="*/ 231 h 410"/>
                <a:gd name="T4" fmla="*/ 15 w 99"/>
                <a:gd name="T5" fmla="*/ 410 h 410"/>
                <a:gd name="T6" fmla="*/ 0 w 99"/>
                <a:gd name="T7" fmla="*/ 408 h 410"/>
                <a:gd name="T8" fmla="*/ 9 w 99"/>
                <a:gd name="T9" fmla="*/ 302 h 410"/>
                <a:gd name="T10" fmla="*/ 24 w 99"/>
                <a:gd name="T11" fmla="*/ 219 h 410"/>
                <a:gd name="T12" fmla="*/ 39 w 99"/>
                <a:gd name="T13" fmla="*/ 59 h 410"/>
                <a:gd name="T14" fmla="*/ 60 w 99"/>
                <a:gd name="T15" fmla="*/ 0 h 410"/>
                <a:gd name="T16" fmla="*/ 99 w 99"/>
                <a:gd name="T17" fmla="*/ 1 h 410"/>
                <a:gd name="T18" fmla="*/ 61 w 99"/>
                <a:gd name="T19" fmla="*/ 101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410">
                  <a:moveTo>
                    <a:pt x="61" y="101"/>
                  </a:moveTo>
                  <a:cubicBezTo>
                    <a:pt x="57" y="117"/>
                    <a:pt x="46" y="225"/>
                    <a:pt x="45" y="231"/>
                  </a:cubicBezTo>
                  <a:cubicBezTo>
                    <a:pt x="44" y="237"/>
                    <a:pt x="16" y="402"/>
                    <a:pt x="15" y="410"/>
                  </a:cubicBezTo>
                  <a:cubicBezTo>
                    <a:pt x="0" y="408"/>
                    <a:pt x="0" y="408"/>
                    <a:pt x="0" y="408"/>
                  </a:cubicBezTo>
                  <a:cubicBezTo>
                    <a:pt x="0" y="408"/>
                    <a:pt x="4" y="337"/>
                    <a:pt x="9" y="302"/>
                  </a:cubicBezTo>
                  <a:cubicBezTo>
                    <a:pt x="15" y="266"/>
                    <a:pt x="22" y="231"/>
                    <a:pt x="24" y="219"/>
                  </a:cubicBezTo>
                  <a:cubicBezTo>
                    <a:pt x="26" y="207"/>
                    <a:pt x="33" y="83"/>
                    <a:pt x="39" y="59"/>
                  </a:cubicBezTo>
                  <a:cubicBezTo>
                    <a:pt x="45" y="35"/>
                    <a:pt x="60" y="0"/>
                    <a:pt x="60" y="0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65" y="85"/>
                    <a:pt x="61" y="101"/>
                  </a:cubicBezTo>
                  <a:close/>
                </a:path>
              </a:pathLst>
            </a:custGeom>
            <a:solidFill>
              <a:srgbClr val="02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4" name="Freeform 92">
              <a:extLst>
                <a:ext uri="{FF2B5EF4-FFF2-40B4-BE49-F238E27FC236}">
                  <a16:creationId xmlns:a16="http://schemas.microsoft.com/office/drawing/2014/main" id="{56DF3B3F-646F-4216-AEBF-DF213E78D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888" y="4027488"/>
              <a:ext cx="549275" cy="66675"/>
            </a:xfrm>
            <a:custGeom>
              <a:avLst/>
              <a:gdLst>
                <a:gd name="T0" fmla="*/ 3 w 108"/>
                <a:gd name="T1" fmla="*/ 2 h 13"/>
                <a:gd name="T2" fmla="*/ 76 w 108"/>
                <a:gd name="T3" fmla="*/ 3 h 13"/>
                <a:gd name="T4" fmla="*/ 108 w 108"/>
                <a:gd name="T5" fmla="*/ 0 h 13"/>
                <a:gd name="T6" fmla="*/ 108 w 108"/>
                <a:gd name="T7" fmla="*/ 11 h 13"/>
                <a:gd name="T8" fmla="*/ 69 w 108"/>
                <a:gd name="T9" fmla="*/ 13 h 13"/>
                <a:gd name="T10" fmla="*/ 0 w 108"/>
                <a:gd name="T11" fmla="*/ 11 h 13"/>
                <a:gd name="T12" fmla="*/ 3 w 108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13">
                  <a:moveTo>
                    <a:pt x="3" y="2"/>
                  </a:moveTo>
                  <a:cubicBezTo>
                    <a:pt x="3" y="2"/>
                    <a:pt x="72" y="3"/>
                    <a:pt x="76" y="3"/>
                  </a:cubicBezTo>
                  <a:cubicBezTo>
                    <a:pt x="80" y="3"/>
                    <a:pt x="108" y="0"/>
                    <a:pt x="108" y="0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11"/>
                    <a:pt x="82" y="13"/>
                    <a:pt x="69" y="13"/>
                  </a:cubicBezTo>
                  <a:cubicBezTo>
                    <a:pt x="56" y="13"/>
                    <a:pt x="0" y="11"/>
                    <a:pt x="0" y="11"/>
                  </a:cubicBezTo>
                  <a:cubicBezTo>
                    <a:pt x="3" y="2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3B1B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5" name="Freeform 93">
              <a:extLst>
                <a:ext uri="{FF2B5EF4-FFF2-40B4-BE49-F238E27FC236}">
                  <a16:creationId xmlns:a16="http://schemas.microsoft.com/office/drawing/2014/main" id="{644C8BFF-E736-413A-9B48-536CA0ACE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4037013"/>
              <a:ext cx="90488" cy="66675"/>
            </a:xfrm>
            <a:custGeom>
              <a:avLst/>
              <a:gdLst>
                <a:gd name="T0" fmla="*/ 12 w 18"/>
                <a:gd name="T1" fmla="*/ 13 h 13"/>
                <a:gd name="T2" fmla="*/ 6 w 18"/>
                <a:gd name="T3" fmla="*/ 13 h 13"/>
                <a:gd name="T4" fmla="*/ 0 w 18"/>
                <a:gd name="T5" fmla="*/ 7 h 13"/>
                <a:gd name="T6" fmla="*/ 0 w 18"/>
                <a:gd name="T7" fmla="*/ 6 h 13"/>
                <a:gd name="T8" fmla="*/ 6 w 18"/>
                <a:gd name="T9" fmla="*/ 0 h 13"/>
                <a:gd name="T10" fmla="*/ 12 w 18"/>
                <a:gd name="T11" fmla="*/ 0 h 13"/>
                <a:gd name="T12" fmla="*/ 18 w 18"/>
                <a:gd name="T13" fmla="*/ 6 h 13"/>
                <a:gd name="T14" fmla="*/ 18 w 18"/>
                <a:gd name="T15" fmla="*/ 7 h 13"/>
                <a:gd name="T16" fmla="*/ 12 w 18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3">
                  <a:moveTo>
                    <a:pt x="12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5" y="0"/>
                    <a:pt x="18" y="3"/>
                    <a:pt x="18" y="6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10"/>
                    <a:pt x="15" y="13"/>
                    <a:pt x="12" y="13"/>
                  </a:cubicBezTo>
                  <a:close/>
                </a:path>
              </a:pathLst>
            </a:custGeom>
            <a:solidFill>
              <a:srgbClr val="722C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6" name="Freeform 94">
              <a:extLst>
                <a:ext uri="{FF2B5EF4-FFF2-40B4-BE49-F238E27FC236}">
                  <a16:creationId xmlns:a16="http://schemas.microsoft.com/office/drawing/2014/main" id="{9FA3CC5F-65F8-45DE-AE62-26DC4198A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138" y="3021013"/>
              <a:ext cx="234950" cy="192088"/>
            </a:xfrm>
            <a:custGeom>
              <a:avLst/>
              <a:gdLst>
                <a:gd name="T0" fmla="*/ 0 w 148"/>
                <a:gd name="T1" fmla="*/ 35 h 121"/>
                <a:gd name="T2" fmla="*/ 26 w 148"/>
                <a:gd name="T3" fmla="*/ 0 h 121"/>
                <a:gd name="T4" fmla="*/ 148 w 148"/>
                <a:gd name="T5" fmla="*/ 77 h 121"/>
                <a:gd name="T6" fmla="*/ 129 w 148"/>
                <a:gd name="T7" fmla="*/ 121 h 121"/>
                <a:gd name="T8" fmla="*/ 0 w 148"/>
                <a:gd name="T9" fmla="*/ 35 h 121"/>
                <a:gd name="T10" fmla="*/ 0 w 148"/>
                <a:gd name="T11" fmla="*/ 3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8" h="121">
                  <a:moveTo>
                    <a:pt x="0" y="35"/>
                  </a:moveTo>
                  <a:lnTo>
                    <a:pt x="26" y="0"/>
                  </a:lnTo>
                  <a:lnTo>
                    <a:pt x="148" y="77"/>
                  </a:lnTo>
                  <a:lnTo>
                    <a:pt x="129" y="121"/>
                  </a:lnTo>
                  <a:lnTo>
                    <a:pt x="0" y="35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7" name="Freeform 95">
              <a:extLst>
                <a:ext uri="{FF2B5EF4-FFF2-40B4-BE49-F238E27FC236}">
                  <a16:creationId xmlns:a16="http://schemas.microsoft.com/office/drawing/2014/main" id="{950EA987-C781-4677-B679-51404835D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6488" y="3086100"/>
              <a:ext cx="55563" cy="96838"/>
            </a:xfrm>
            <a:custGeom>
              <a:avLst/>
              <a:gdLst>
                <a:gd name="T0" fmla="*/ 0 w 35"/>
                <a:gd name="T1" fmla="*/ 26 h 61"/>
                <a:gd name="T2" fmla="*/ 29 w 35"/>
                <a:gd name="T3" fmla="*/ 61 h 61"/>
                <a:gd name="T4" fmla="*/ 35 w 35"/>
                <a:gd name="T5" fmla="*/ 26 h 61"/>
                <a:gd name="T6" fmla="*/ 10 w 35"/>
                <a:gd name="T7" fmla="*/ 0 h 61"/>
                <a:gd name="T8" fmla="*/ 0 w 35"/>
                <a:gd name="T9" fmla="*/ 26 h 61"/>
                <a:gd name="T10" fmla="*/ 0 w 35"/>
                <a:gd name="T11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61">
                  <a:moveTo>
                    <a:pt x="0" y="26"/>
                  </a:moveTo>
                  <a:lnTo>
                    <a:pt x="29" y="61"/>
                  </a:lnTo>
                  <a:lnTo>
                    <a:pt x="35" y="26"/>
                  </a:lnTo>
                  <a:lnTo>
                    <a:pt x="10" y="0"/>
                  </a:lnTo>
                  <a:lnTo>
                    <a:pt x="0" y="2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8" name="Freeform 96">
              <a:extLst>
                <a:ext uri="{FF2B5EF4-FFF2-40B4-BE49-F238E27FC236}">
                  <a16:creationId xmlns:a16="http://schemas.microsoft.com/office/drawing/2014/main" id="{ED8FC1E5-7BCD-4B0E-89EF-2C5AA298E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1" y="3162300"/>
              <a:ext cx="427038" cy="728663"/>
            </a:xfrm>
            <a:custGeom>
              <a:avLst/>
              <a:gdLst>
                <a:gd name="T0" fmla="*/ 18 w 84"/>
                <a:gd name="T1" fmla="*/ 3 h 143"/>
                <a:gd name="T2" fmla="*/ 3 w 84"/>
                <a:gd name="T3" fmla="*/ 36 h 143"/>
                <a:gd name="T4" fmla="*/ 54 w 84"/>
                <a:gd name="T5" fmla="*/ 141 h 143"/>
                <a:gd name="T6" fmla="*/ 83 w 84"/>
                <a:gd name="T7" fmla="*/ 128 h 143"/>
                <a:gd name="T8" fmla="*/ 52 w 84"/>
                <a:gd name="T9" fmla="*/ 28 h 143"/>
                <a:gd name="T10" fmla="*/ 18 w 84"/>
                <a:gd name="T11" fmla="*/ 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143">
                  <a:moveTo>
                    <a:pt x="18" y="3"/>
                  </a:moveTo>
                  <a:cubicBezTo>
                    <a:pt x="2" y="7"/>
                    <a:pt x="0" y="21"/>
                    <a:pt x="3" y="36"/>
                  </a:cubicBezTo>
                  <a:cubicBezTo>
                    <a:pt x="7" y="52"/>
                    <a:pt x="49" y="139"/>
                    <a:pt x="54" y="141"/>
                  </a:cubicBezTo>
                  <a:cubicBezTo>
                    <a:pt x="59" y="143"/>
                    <a:pt x="82" y="136"/>
                    <a:pt x="83" y="128"/>
                  </a:cubicBezTo>
                  <a:cubicBezTo>
                    <a:pt x="84" y="121"/>
                    <a:pt x="58" y="40"/>
                    <a:pt x="52" y="28"/>
                  </a:cubicBezTo>
                  <a:cubicBezTo>
                    <a:pt x="47" y="16"/>
                    <a:pt x="38" y="0"/>
                    <a:pt x="18" y="3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9" name="Freeform 97">
              <a:extLst>
                <a:ext uri="{FF2B5EF4-FFF2-40B4-BE49-F238E27FC236}">
                  <a16:creationId xmlns:a16="http://schemas.microsoft.com/office/drawing/2014/main" id="{255F576C-2434-486B-AD40-6435BCDE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51" y="3148013"/>
              <a:ext cx="371475" cy="538163"/>
            </a:xfrm>
            <a:custGeom>
              <a:avLst/>
              <a:gdLst>
                <a:gd name="T0" fmla="*/ 33 w 73"/>
                <a:gd name="T1" fmla="*/ 6 h 106"/>
                <a:gd name="T2" fmla="*/ 55 w 73"/>
                <a:gd name="T3" fmla="*/ 29 h 106"/>
                <a:gd name="T4" fmla="*/ 73 w 73"/>
                <a:gd name="T5" fmla="*/ 88 h 106"/>
                <a:gd name="T6" fmla="*/ 49 w 73"/>
                <a:gd name="T7" fmla="*/ 102 h 106"/>
                <a:gd name="T8" fmla="*/ 20 w 73"/>
                <a:gd name="T9" fmla="*/ 102 h 106"/>
                <a:gd name="T10" fmla="*/ 1 w 73"/>
                <a:gd name="T11" fmla="*/ 23 h 106"/>
                <a:gd name="T12" fmla="*/ 33 w 73"/>
                <a:gd name="T13" fmla="*/ 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106">
                  <a:moveTo>
                    <a:pt x="33" y="6"/>
                  </a:moveTo>
                  <a:cubicBezTo>
                    <a:pt x="39" y="9"/>
                    <a:pt x="52" y="17"/>
                    <a:pt x="55" y="29"/>
                  </a:cubicBezTo>
                  <a:cubicBezTo>
                    <a:pt x="59" y="45"/>
                    <a:pt x="73" y="88"/>
                    <a:pt x="73" y="88"/>
                  </a:cubicBezTo>
                  <a:cubicBezTo>
                    <a:pt x="73" y="88"/>
                    <a:pt x="64" y="98"/>
                    <a:pt x="49" y="102"/>
                  </a:cubicBezTo>
                  <a:cubicBezTo>
                    <a:pt x="32" y="106"/>
                    <a:pt x="20" y="102"/>
                    <a:pt x="20" y="102"/>
                  </a:cubicBezTo>
                  <a:cubicBezTo>
                    <a:pt x="20" y="102"/>
                    <a:pt x="0" y="37"/>
                    <a:pt x="1" y="23"/>
                  </a:cubicBezTo>
                  <a:cubicBezTo>
                    <a:pt x="2" y="12"/>
                    <a:pt x="17" y="0"/>
                    <a:pt x="33" y="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0" name="Freeform 98">
              <a:extLst>
                <a:ext uri="{FF2B5EF4-FFF2-40B4-BE49-F238E27FC236}">
                  <a16:creationId xmlns:a16="http://schemas.microsoft.com/office/drawing/2014/main" id="{9DD51D0F-8F73-43FC-A329-C049834EE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6" y="3697288"/>
              <a:ext cx="544513" cy="569913"/>
            </a:xfrm>
            <a:custGeom>
              <a:avLst/>
              <a:gdLst>
                <a:gd name="T0" fmla="*/ 15 w 107"/>
                <a:gd name="T1" fmla="*/ 11 h 112"/>
                <a:gd name="T2" fmla="*/ 38 w 107"/>
                <a:gd name="T3" fmla="*/ 64 h 112"/>
                <a:gd name="T4" fmla="*/ 92 w 107"/>
                <a:gd name="T5" fmla="*/ 112 h 112"/>
                <a:gd name="T6" fmla="*/ 107 w 107"/>
                <a:gd name="T7" fmla="*/ 100 h 112"/>
                <a:gd name="T8" fmla="*/ 51 w 107"/>
                <a:gd name="T9" fmla="*/ 17 h 112"/>
                <a:gd name="T10" fmla="*/ 15 w 107"/>
                <a:gd name="T11" fmla="*/ 1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7" h="112">
                  <a:moveTo>
                    <a:pt x="15" y="11"/>
                  </a:moveTo>
                  <a:cubicBezTo>
                    <a:pt x="0" y="22"/>
                    <a:pt x="25" y="50"/>
                    <a:pt x="38" y="64"/>
                  </a:cubicBezTo>
                  <a:cubicBezTo>
                    <a:pt x="51" y="77"/>
                    <a:pt x="92" y="112"/>
                    <a:pt x="92" y="112"/>
                  </a:cubicBezTo>
                  <a:cubicBezTo>
                    <a:pt x="107" y="100"/>
                    <a:pt x="107" y="100"/>
                    <a:pt x="107" y="100"/>
                  </a:cubicBezTo>
                  <a:cubicBezTo>
                    <a:pt x="107" y="100"/>
                    <a:pt x="84" y="56"/>
                    <a:pt x="51" y="17"/>
                  </a:cubicBezTo>
                  <a:cubicBezTo>
                    <a:pt x="48" y="13"/>
                    <a:pt x="30" y="0"/>
                    <a:pt x="15" y="11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1" name="Freeform 99">
              <a:extLst>
                <a:ext uri="{FF2B5EF4-FFF2-40B4-BE49-F238E27FC236}">
                  <a16:creationId xmlns:a16="http://schemas.microsoft.com/office/drawing/2014/main" id="{48CE39E1-7669-4EAE-805F-60934C4B4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2913" y="2792413"/>
              <a:ext cx="187325" cy="339725"/>
            </a:xfrm>
            <a:custGeom>
              <a:avLst/>
              <a:gdLst>
                <a:gd name="T0" fmla="*/ 0 w 37"/>
                <a:gd name="T1" fmla="*/ 49 h 67"/>
                <a:gd name="T2" fmla="*/ 7 w 37"/>
                <a:gd name="T3" fmla="*/ 29 h 67"/>
                <a:gd name="T4" fmla="*/ 24 w 37"/>
                <a:gd name="T5" fmla="*/ 3 h 67"/>
                <a:gd name="T6" fmla="*/ 18 w 37"/>
                <a:gd name="T7" fmla="*/ 29 h 67"/>
                <a:gd name="T8" fmla="*/ 34 w 37"/>
                <a:gd name="T9" fmla="*/ 37 h 67"/>
                <a:gd name="T10" fmla="*/ 22 w 37"/>
                <a:gd name="T11" fmla="*/ 64 h 67"/>
                <a:gd name="T12" fmla="*/ 5 w 37"/>
                <a:gd name="T13" fmla="*/ 67 h 67"/>
                <a:gd name="T14" fmla="*/ 0 w 37"/>
                <a:gd name="T15" fmla="*/ 4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7">
                  <a:moveTo>
                    <a:pt x="0" y="49"/>
                  </a:moveTo>
                  <a:cubicBezTo>
                    <a:pt x="0" y="49"/>
                    <a:pt x="4" y="32"/>
                    <a:pt x="7" y="29"/>
                  </a:cubicBezTo>
                  <a:cubicBezTo>
                    <a:pt x="9" y="26"/>
                    <a:pt x="22" y="0"/>
                    <a:pt x="24" y="3"/>
                  </a:cubicBezTo>
                  <a:cubicBezTo>
                    <a:pt x="26" y="7"/>
                    <a:pt x="17" y="28"/>
                    <a:pt x="18" y="29"/>
                  </a:cubicBezTo>
                  <a:cubicBezTo>
                    <a:pt x="18" y="29"/>
                    <a:pt x="30" y="34"/>
                    <a:pt x="34" y="37"/>
                  </a:cubicBezTo>
                  <a:cubicBezTo>
                    <a:pt x="37" y="41"/>
                    <a:pt x="22" y="64"/>
                    <a:pt x="22" y="64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0" y="49"/>
                    <a:pt x="0" y="49"/>
                    <a:pt x="0" y="49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2" name="Freeform 100">
              <a:extLst>
                <a:ext uri="{FF2B5EF4-FFF2-40B4-BE49-F238E27FC236}">
                  <a16:creationId xmlns:a16="http://schemas.microsoft.com/office/drawing/2014/main" id="{EABB03D3-96E4-4CFC-8D32-E8B371900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038" y="4159250"/>
              <a:ext cx="39688" cy="30163"/>
            </a:xfrm>
            <a:custGeom>
              <a:avLst/>
              <a:gdLst>
                <a:gd name="T0" fmla="*/ 1 w 8"/>
                <a:gd name="T1" fmla="*/ 3 h 6"/>
                <a:gd name="T2" fmla="*/ 5 w 8"/>
                <a:gd name="T3" fmla="*/ 0 h 6"/>
                <a:gd name="T4" fmla="*/ 8 w 8"/>
                <a:gd name="T5" fmla="*/ 1 h 6"/>
                <a:gd name="T6" fmla="*/ 7 w 8"/>
                <a:gd name="T7" fmla="*/ 3 h 6"/>
                <a:gd name="T8" fmla="*/ 3 w 8"/>
                <a:gd name="T9" fmla="*/ 6 h 6"/>
                <a:gd name="T10" fmla="*/ 1 w 8"/>
                <a:gd name="T11" fmla="*/ 5 h 6"/>
                <a:gd name="T12" fmla="*/ 1 w 8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" y="0"/>
                    <a:pt x="7" y="0"/>
                    <a:pt x="8" y="1"/>
                  </a:cubicBezTo>
                  <a:cubicBezTo>
                    <a:pt x="8" y="2"/>
                    <a:pt x="8" y="3"/>
                    <a:pt x="7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1" y="6"/>
                    <a:pt x="1" y="5"/>
                  </a:cubicBezTo>
                  <a:cubicBezTo>
                    <a:pt x="0" y="4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8FA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3" name="Freeform 101">
              <a:extLst>
                <a:ext uri="{FF2B5EF4-FFF2-40B4-BE49-F238E27FC236}">
                  <a16:creationId xmlns:a16="http://schemas.microsoft.com/office/drawing/2014/main" id="{2B719997-006B-44C7-AA00-D0165987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51" y="4164013"/>
              <a:ext cx="306388" cy="219075"/>
            </a:xfrm>
            <a:custGeom>
              <a:avLst/>
              <a:gdLst>
                <a:gd name="T0" fmla="*/ 1 w 60"/>
                <a:gd name="T1" fmla="*/ 42 h 43"/>
                <a:gd name="T2" fmla="*/ 1 w 60"/>
                <a:gd name="T3" fmla="*/ 42 h 43"/>
                <a:gd name="T4" fmla="*/ 8 w 60"/>
                <a:gd name="T5" fmla="*/ 33 h 43"/>
                <a:gd name="T6" fmla="*/ 55 w 60"/>
                <a:gd name="T7" fmla="*/ 1 h 43"/>
                <a:gd name="T8" fmla="*/ 59 w 60"/>
                <a:gd name="T9" fmla="*/ 2 h 43"/>
                <a:gd name="T10" fmla="*/ 58 w 60"/>
                <a:gd name="T11" fmla="*/ 7 h 43"/>
                <a:gd name="T12" fmla="*/ 12 w 60"/>
                <a:gd name="T13" fmla="*/ 39 h 43"/>
                <a:gd name="T14" fmla="*/ 1 w 60"/>
                <a:gd name="T15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43">
                  <a:moveTo>
                    <a:pt x="1" y="42"/>
                  </a:moveTo>
                  <a:cubicBezTo>
                    <a:pt x="1" y="42"/>
                    <a:pt x="1" y="42"/>
                    <a:pt x="1" y="42"/>
                  </a:cubicBezTo>
                  <a:cubicBezTo>
                    <a:pt x="0" y="40"/>
                    <a:pt x="6" y="34"/>
                    <a:pt x="8" y="33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6" y="0"/>
                    <a:pt x="58" y="1"/>
                    <a:pt x="59" y="2"/>
                  </a:cubicBezTo>
                  <a:cubicBezTo>
                    <a:pt x="60" y="4"/>
                    <a:pt x="60" y="6"/>
                    <a:pt x="58" y="7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0" y="40"/>
                    <a:pt x="2" y="43"/>
                    <a:pt x="1" y="42"/>
                  </a:cubicBezTo>
                  <a:close/>
                </a:path>
              </a:pathLst>
            </a:custGeom>
            <a:solidFill>
              <a:srgbClr val="4B5C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4" name="Freeform 102">
              <a:extLst>
                <a:ext uri="{FF2B5EF4-FFF2-40B4-BE49-F238E27FC236}">
                  <a16:creationId xmlns:a16="http://schemas.microsoft.com/office/drawing/2014/main" id="{416915A3-42EB-47E7-AC7A-A3FAFC4E2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6" y="4179888"/>
              <a:ext cx="34925" cy="41275"/>
            </a:xfrm>
            <a:custGeom>
              <a:avLst/>
              <a:gdLst>
                <a:gd name="T0" fmla="*/ 12 w 22"/>
                <a:gd name="T1" fmla="*/ 26 h 26"/>
                <a:gd name="T2" fmla="*/ 0 w 22"/>
                <a:gd name="T3" fmla="*/ 6 h 26"/>
                <a:gd name="T4" fmla="*/ 9 w 22"/>
                <a:gd name="T5" fmla="*/ 0 h 26"/>
                <a:gd name="T6" fmla="*/ 22 w 22"/>
                <a:gd name="T7" fmla="*/ 19 h 26"/>
                <a:gd name="T8" fmla="*/ 12 w 22"/>
                <a:gd name="T9" fmla="*/ 26 h 26"/>
                <a:gd name="T10" fmla="*/ 12 w 22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6">
                  <a:moveTo>
                    <a:pt x="12" y="26"/>
                  </a:moveTo>
                  <a:lnTo>
                    <a:pt x="0" y="6"/>
                  </a:lnTo>
                  <a:lnTo>
                    <a:pt x="9" y="0"/>
                  </a:lnTo>
                  <a:lnTo>
                    <a:pt x="22" y="19"/>
                  </a:lnTo>
                  <a:lnTo>
                    <a:pt x="12" y="26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8FA4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5" name="Freeform 103">
              <a:extLst>
                <a:ext uri="{FF2B5EF4-FFF2-40B4-BE49-F238E27FC236}">
                  <a16:creationId xmlns:a16="http://schemas.microsoft.com/office/drawing/2014/main" id="{74AC2981-CD50-4612-AA31-479BC1F23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726" y="4189413"/>
              <a:ext cx="87313" cy="61913"/>
            </a:xfrm>
            <a:custGeom>
              <a:avLst/>
              <a:gdLst>
                <a:gd name="T0" fmla="*/ 0 w 55"/>
                <a:gd name="T1" fmla="*/ 39 h 39"/>
                <a:gd name="T2" fmla="*/ 0 w 55"/>
                <a:gd name="T3" fmla="*/ 39 h 39"/>
                <a:gd name="T4" fmla="*/ 0 w 55"/>
                <a:gd name="T5" fmla="*/ 36 h 39"/>
                <a:gd name="T6" fmla="*/ 52 w 55"/>
                <a:gd name="T7" fmla="*/ 0 h 39"/>
                <a:gd name="T8" fmla="*/ 55 w 55"/>
                <a:gd name="T9" fmla="*/ 0 h 39"/>
                <a:gd name="T10" fmla="*/ 55 w 55"/>
                <a:gd name="T11" fmla="*/ 7 h 39"/>
                <a:gd name="T12" fmla="*/ 7 w 55"/>
                <a:gd name="T13" fmla="*/ 39 h 39"/>
                <a:gd name="T14" fmla="*/ 0 w 55"/>
                <a:gd name="T15" fmla="*/ 39 h 39"/>
                <a:gd name="T16" fmla="*/ 0 w 55"/>
                <a:gd name="T17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39">
                  <a:moveTo>
                    <a:pt x="0" y="39"/>
                  </a:moveTo>
                  <a:lnTo>
                    <a:pt x="0" y="39"/>
                  </a:lnTo>
                  <a:lnTo>
                    <a:pt x="0" y="36"/>
                  </a:lnTo>
                  <a:lnTo>
                    <a:pt x="52" y="0"/>
                  </a:lnTo>
                  <a:lnTo>
                    <a:pt x="55" y="0"/>
                  </a:lnTo>
                  <a:lnTo>
                    <a:pt x="55" y="7"/>
                  </a:lnTo>
                  <a:lnTo>
                    <a:pt x="7" y="39"/>
                  </a:lnTo>
                  <a:lnTo>
                    <a:pt x="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C9DA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6" name="Freeform 104">
              <a:extLst>
                <a:ext uri="{FF2B5EF4-FFF2-40B4-BE49-F238E27FC236}">
                  <a16:creationId xmlns:a16="http://schemas.microsoft.com/office/drawing/2014/main" id="{E780681C-5CEC-4EC3-84F0-B5DB9718A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051" y="4318000"/>
              <a:ext cx="82550" cy="106363"/>
            </a:xfrm>
            <a:custGeom>
              <a:avLst/>
              <a:gdLst>
                <a:gd name="T0" fmla="*/ 14 w 16"/>
                <a:gd name="T1" fmla="*/ 20 h 21"/>
                <a:gd name="T2" fmla="*/ 14 w 16"/>
                <a:gd name="T3" fmla="*/ 20 h 21"/>
                <a:gd name="T4" fmla="*/ 15 w 16"/>
                <a:gd name="T5" fmla="*/ 15 h 21"/>
                <a:gd name="T6" fmla="*/ 7 w 16"/>
                <a:gd name="T7" fmla="*/ 2 h 21"/>
                <a:gd name="T8" fmla="*/ 3 w 16"/>
                <a:gd name="T9" fmla="*/ 1 h 21"/>
                <a:gd name="T10" fmla="*/ 3 w 16"/>
                <a:gd name="T11" fmla="*/ 1 h 21"/>
                <a:gd name="T12" fmla="*/ 1 w 16"/>
                <a:gd name="T13" fmla="*/ 6 h 21"/>
                <a:gd name="T14" fmla="*/ 9 w 16"/>
                <a:gd name="T15" fmla="*/ 19 h 21"/>
                <a:gd name="T16" fmla="*/ 14 w 16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4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7"/>
                    <a:pt x="15" y="1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20"/>
                    <a:pt x="12" y="21"/>
                    <a:pt x="14" y="2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7" name="Freeform 105">
              <a:extLst>
                <a:ext uri="{FF2B5EF4-FFF2-40B4-BE49-F238E27FC236}">
                  <a16:creationId xmlns:a16="http://schemas.microsoft.com/office/drawing/2014/main" id="{6D9231CA-183D-49EB-AD54-05591627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1" y="4302125"/>
              <a:ext cx="80963" cy="106363"/>
            </a:xfrm>
            <a:custGeom>
              <a:avLst/>
              <a:gdLst>
                <a:gd name="T0" fmla="*/ 14 w 16"/>
                <a:gd name="T1" fmla="*/ 20 h 21"/>
                <a:gd name="T2" fmla="*/ 14 w 16"/>
                <a:gd name="T3" fmla="*/ 20 h 21"/>
                <a:gd name="T4" fmla="*/ 15 w 16"/>
                <a:gd name="T5" fmla="*/ 15 h 21"/>
                <a:gd name="T6" fmla="*/ 8 w 16"/>
                <a:gd name="T7" fmla="*/ 2 h 21"/>
                <a:gd name="T8" fmla="*/ 3 w 16"/>
                <a:gd name="T9" fmla="*/ 1 h 21"/>
                <a:gd name="T10" fmla="*/ 3 w 16"/>
                <a:gd name="T11" fmla="*/ 1 h 21"/>
                <a:gd name="T12" fmla="*/ 1 w 16"/>
                <a:gd name="T13" fmla="*/ 6 h 21"/>
                <a:gd name="T14" fmla="*/ 9 w 16"/>
                <a:gd name="T15" fmla="*/ 19 h 21"/>
                <a:gd name="T16" fmla="*/ 14 w 16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4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7"/>
                    <a:pt x="15" y="15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21"/>
                    <a:pt x="12" y="21"/>
                    <a:pt x="14" y="2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8" name="Freeform 106">
              <a:extLst>
                <a:ext uri="{FF2B5EF4-FFF2-40B4-BE49-F238E27FC236}">
                  <a16:creationId xmlns:a16="http://schemas.microsoft.com/office/drawing/2014/main" id="{297CE69B-6D08-46FB-B5C8-D9C56029D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0963" y="4286250"/>
              <a:ext cx="80963" cy="107950"/>
            </a:xfrm>
            <a:custGeom>
              <a:avLst/>
              <a:gdLst>
                <a:gd name="T0" fmla="*/ 14 w 16"/>
                <a:gd name="T1" fmla="*/ 20 h 21"/>
                <a:gd name="T2" fmla="*/ 14 w 16"/>
                <a:gd name="T3" fmla="*/ 20 h 21"/>
                <a:gd name="T4" fmla="*/ 15 w 16"/>
                <a:gd name="T5" fmla="*/ 15 h 21"/>
                <a:gd name="T6" fmla="*/ 7 w 16"/>
                <a:gd name="T7" fmla="*/ 2 h 21"/>
                <a:gd name="T8" fmla="*/ 2 w 16"/>
                <a:gd name="T9" fmla="*/ 1 h 21"/>
                <a:gd name="T10" fmla="*/ 2 w 16"/>
                <a:gd name="T11" fmla="*/ 1 h 21"/>
                <a:gd name="T12" fmla="*/ 1 w 16"/>
                <a:gd name="T13" fmla="*/ 6 h 21"/>
                <a:gd name="T14" fmla="*/ 9 w 16"/>
                <a:gd name="T15" fmla="*/ 19 h 21"/>
                <a:gd name="T16" fmla="*/ 14 w 16"/>
                <a:gd name="T1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4" y="20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7"/>
                    <a:pt x="15" y="1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1"/>
                    <a:pt x="4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21"/>
                    <a:pt x="12" y="21"/>
                    <a:pt x="14" y="2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19" name="Freeform 107">
              <a:extLst>
                <a:ext uri="{FF2B5EF4-FFF2-40B4-BE49-F238E27FC236}">
                  <a16:creationId xmlns:a16="http://schemas.microsoft.com/office/drawing/2014/main" id="{1FEC42E4-52E7-45B1-8042-9274984C4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363" y="4267200"/>
              <a:ext cx="80963" cy="111125"/>
            </a:xfrm>
            <a:custGeom>
              <a:avLst/>
              <a:gdLst>
                <a:gd name="T0" fmla="*/ 14 w 16"/>
                <a:gd name="T1" fmla="*/ 21 h 22"/>
                <a:gd name="T2" fmla="*/ 14 w 16"/>
                <a:gd name="T3" fmla="*/ 21 h 22"/>
                <a:gd name="T4" fmla="*/ 15 w 16"/>
                <a:gd name="T5" fmla="*/ 16 h 22"/>
                <a:gd name="T6" fmla="*/ 8 w 16"/>
                <a:gd name="T7" fmla="*/ 3 h 22"/>
                <a:gd name="T8" fmla="*/ 3 w 16"/>
                <a:gd name="T9" fmla="*/ 1 h 22"/>
                <a:gd name="T10" fmla="*/ 3 w 16"/>
                <a:gd name="T11" fmla="*/ 1 h 22"/>
                <a:gd name="T12" fmla="*/ 1 w 16"/>
                <a:gd name="T13" fmla="*/ 6 h 22"/>
                <a:gd name="T14" fmla="*/ 9 w 16"/>
                <a:gd name="T15" fmla="*/ 19 h 22"/>
                <a:gd name="T16" fmla="*/ 14 w 16"/>
                <a:gd name="T1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2">
                  <a:moveTo>
                    <a:pt x="14" y="21"/>
                  </a:moveTo>
                  <a:cubicBezTo>
                    <a:pt x="14" y="21"/>
                    <a:pt x="14" y="21"/>
                    <a:pt x="14" y="21"/>
                  </a:cubicBezTo>
                  <a:cubicBezTo>
                    <a:pt x="15" y="20"/>
                    <a:pt x="16" y="18"/>
                    <a:pt x="15" y="16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1"/>
                    <a:pt x="4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1" y="2"/>
                    <a:pt x="0" y="5"/>
                    <a:pt x="1" y="6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21"/>
                    <a:pt x="12" y="22"/>
                    <a:pt x="14" y="21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0" name="Freeform 108">
              <a:extLst>
                <a:ext uri="{FF2B5EF4-FFF2-40B4-BE49-F238E27FC236}">
                  <a16:creationId xmlns:a16="http://schemas.microsoft.com/office/drawing/2014/main" id="{79F6E5A4-10D9-45F9-A0A9-5CABD69CE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488" y="4149725"/>
              <a:ext cx="223838" cy="263525"/>
            </a:xfrm>
            <a:custGeom>
              <a:avLst/>
              <a:gdLst>
                <a:gd name="T0" fmla="*/ 11 w 44"/>
                <a:gd name="T1" fmla="*/ 0 h 52"/>
                <a:gd name="T2" fmla="*/ 34 w 44"/>
                <a:gd name="T3" fmla="*/ 18 h 52"/>
                <a:gd name="T4" fmla="*/ 44 w 44"/>
                <a:gd name="T5" fmla="*/ 40 h 52"/>
                <a:gd name="T6" fmla="*/ 32 w 44"/>
                <a:gd name="T7" fmla="*/ 41 h 52"/>
                <a:gd name="T8" fmla="*/ 20 w 44"/>
                <a:gd name="T9" fmla="*/ 52 h 52"/>
                <a:gd name="T10" fmla="*/ 5 w 44"/>
                <a:gd name="T11" fmla="*/ 33 h 52"/>
                <a:gd name="T12" fmla="*/ 0 w 44"/>
                <a:gd name="T13" fmla="*/ 18 h 52"/>
                <a:gd name="T14" fmla="*/ 11 w 44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52">
                  <a:moveTo>
                    <a:pt x="11" y="0"/>
                  </a:moveTo>
                  <a:cubicBezTo>
                    <a:pt x="11" y="0"/>
                    <a:pt x="31" y="14"/>
                    <a:pt x="34" y="18"/>
                  </a:cubicBezTo>
                  <a:cubicBezTo>
                    <a:pt x="37" y="22"/>
                    <a:pt x="44" y="40"/>
                    <a:pt x="44" y="40"/>
                  </a:cubicBezTo>
                  <a:cubicBezTo>
                    <a:pt x="44" y="40"/>
                    <a:pt x="35" y="39"/>
                    <a:pt x="32" y="41"/>
                  </a:cubicBezTo>
                  <a:cubicBezTo>
                    <a:pt x="28" y="44"/>
                    <a:pt x="20" y="52"/>
                    <a:pt x="20" y="52"/>
                  </a:cubicBezTo>
                  <a:cubicBezTo>
                    <a:pt x="20" y="52"/>
                    <a:pt x="8" y="40"/>
                    <a:pt x="5" y="33"/>
                  </a:cubicBezTo>
                  <a:cubicBezTo>
                    <a:pt x="1" y="26"/>
                    <a:pt x="0" y="18"/>
                    <a:pt x="0" y="18"/>
                  </a:cubicBezTo>
                  <a:cubicBezTo>
                    <a:pt x="11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1" name="Rectangle 109">
              <a:extLst>
                <a:ext uri="{FF2B5EF4-FFF2-40B4-BE49-F238E27FC236}">
                  <a16:creationId xmlns:a16="http://schemas.microsoft.com/office/drawing/2014/main" id="{C0D046A6-4D9C-42B2-BD30-DA27AF1F4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251" y="4403725"/>
              <a:ext cx="122238" cy="1816100"/>
            </a:xfrm>
            <a:prstGeom prst="rect">
              <a:avLst/>
            </a:prstGeom>
            <a:solidFill>
              <a:srgbClr val="798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2" name="Rectangle 110">
              <a:extLst>
                <a:ext uri="{FF2B5EF4-FFF2-40B4-BE49-F238E27FC236}">
                  <a16:creationId xmlns:a16="http://schemas.microsoft.com/office/drawing/2014/main" id="{DEFE3E66-59F9-4152-8812-4D898EFDA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251" y="4403725"/>
              <a:ext cx="122238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3" name="Rectangle 111">
              <a:extLst>
                <a:ext uri="{FF2B5EF4-FFF2-40B4-BE49-F238E27FC236}">
                  <a16:creationId xmlns:a16="http://schemas.microsoft.com/office/drawing/2014/main" id="{69E55702-264E-4D12-A0BE-14784957A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1" y="4403725"/>
              <a:ext cx="117475" cy="1816100"/>
            </a:xfrm>
            <a:prstGeom prst="rect">
              <a:avLst/>
            </a:prstGeom>
            <a:solidFill>
              <a:srgbClr val="798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4" name="Rectangle 112">
              <a:extLst>
                <a:ext uri="{FF2B5EF4-FFF2-40B4-BE49-F238E27FC236}">
                  <a16:creationId xmlns:a16="http://schemas.microsoft.com/office/drawing/2014/main" id="{F996640C-27F9-4745-91B3-A11EE5B02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1" y="4403725"/>
              <a:ext cx="117475" cy="181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5" name="Rectangle 113">
              <a:extLst>
                <a:ext uri="{FF2B5EF4-FFF2-40B4-BE49-F238E27FC236}">
                  <a16:creationId xmlns:a16="http://schemas.microsoft.com/office/drawing/2014/main" id="{39996724-8D9C-465F-801D-8D2785DB6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4433888"/>
              <a:ext cx="3333750" cy="260350"/>
            </a:xfrm>
            <a:prstGeom prst="rect">
              <a:avLst/>
            </a:prstGeom>
            <a:solidFill>
              <a:srgbClr val="7985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6" name="Rectangle 114">
              <a:extLst>
                <a:ext uri="{FF2B5EF4-FFF2-40B4-BE49-F238E27FC236}">
                  <a16:creationId xmlns:a16="http://schemas.microsoft.com/office/drawing/2014/main" id="{F09645EB-2BA3-4533-A69F-6487C556B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4433888"/>
              <a:ext cx="333375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7" name="Rectangle 115">
              <a:extLst>
                <a:ext uri="{FF2B5EF4-FFF2-40B4-BE49-F238E27FC236}">
                  <a16:creationId xmlns:a16="http://schemas.microsoft.com/office/drawing/2014/main" id="{0F35596B-D16B-445B-9222-4651D8AB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251" y="4546600"/>
              <a:ext cx="20638" cy="85725"/>
            </a:xfrm>
            <a:prstGeom prst="rect">
              <a:avLst/>
            </a:prstGeom>
            <a:solidFill>
              <a:srgbClr val="59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8" name="Rectangle 116">
              <a:extLst>
                <a:ext uri="{FF2B5EF4-FFF2-40B4-BE49-F238E27FC236}">
                  <a16:creationId xmlns:a16="http://schemas.microsoft.com/office/drawing/2014/main" id="{8175F3AC-7A0B-4A92-8C8C-3994A9A7E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251" y="4546600"/>
              <a:ext cx="20638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29" name="Rectangle 117">
              <a:extLst>
                <a:ext uri="{FF2B5EF4-FFF2-40B4-BE49-F238E27FC236}">
                  <a16:creationId xmlns:a16="http://schemas.microsoft.com/office/drawing/2014/main" id="{3D47CB1E-C0E3-495B-8A0E-D41B5D2BB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638" y="4551363"/>
              <a:ext cx="20638" cy="55563"/>
            </a:xfrm>
            <a:prstGeom prst="rect">
              <a:avLst/>
            </a:prstGeom>
            <a:solidFill>
              <a:srgbClr val="59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0" name="Rectangle 118">
              <a:extLst>
                <a:ext uri="{FF2B5EF4-FFF2-40B4-BE49-F238E27FC236}">
                  <a16:creationId xmlns:a16="http://schemas.microsoft.com/office/drawing/2014/main" id="{67CE7B2D-927A-4BD9-BA58-E32F4C49A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2638" y="4551363"/>
              <a:ext cx="20638" cy="55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1" name="Freeform 119">
              <a:extLst>
                <a:ext uri="{FF2B5EF4-FFF2-40B4-BE49-F238E27FC236}">
                  <a16:creationId xmlns:a16="http://schemas.microsoft.com/office/drawing/2014/main" id="{8BFAB32A-3C2C-4E18-8630-F046E6408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4546600"/>
              <a:ext cx="3333750" cy="85725"/>
            </a:xfrm>
            <a:custGeom>
              <a:avLst/>
              <a:gdLst>
                <a:gd name="T0" fmla="*/ 0 w 2100"/>
                <a:gd name="T1" fmla="*/ 54 h 54"/>
                <a:gd name="T2" fmla="*/ 0 w 2100"/>
                <a:gd name="T3" fmla="*/ 0 h 54"/>
                <a:gd name="T4" fmla="*/ 2100 w 2100"/>
                <a:gd name="T5" fmla="*/ 3 h 54"/>
                <a:gd name="T6" fmla="*/ 2100 w 2100"/>
                <a:gd name="T7" fmla="*/ 38 h 54"/>
                <a:gd name="T8" fmla="*/ 0 w 210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54">
                  <a:moveTo>
                    <a:pt x="0" y="54"/>
                  </a:moveTo>
                  <a:lnTo>
                    <a:pt x="0" y="0"/>
                  </a:lnTo>
                  <a:lnTo>
                    <a:pt x="2100" y="3"/>
                  </a:lnTo>
                  <a:lnTo>
                    <a:pt x="2100" y="38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59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2" name="Freeform 120">
              <a:extLst>
                <a:ext uri="{FF2B5EF4-FFF2-40B4-BE49-F238E27FC236}">
                  <a16:creationId xmlns:a16="http://schemas.microsoft.com/office/drawing/2014/main" id="{BD94A4DD-D889-42BF-9D1B-00254DB3E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888" y="4546600"/>
              <a:ext cx="3333750" cy="85725"/>
            </a:xfrm>
            <a:custGeom>
              <a:avLst/>
              <a:gdLst>
                <a:gd name="T0" fmla="*/ 0 w 2100"/>
                <a:gd name="T1" fmla="*/ 54 h 54"/>
                <a:gd name="T2" fmla="*/ 0 w 2100"/>
                <a:gd name="T3" fmla="*/ 0 h 54"/>
                <a:gd name="T4" fmla="*/ 2100 w 2100"/>
                <a:gd name="T5" fmla="*/ 3 h 54"/>
                <a:gd name="T6" fmla="*/ 2100 w 2100"/>
                <a:gd name="T7" fmla="*/ 38 h 54"/>
                <a:gd name="T8" fmla="*/ 0 w 2100"/>
                <a:gd name="T9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0" h="54">
                  <a:moveTo>
                    <a:pt x="0" y="54"/>
                  </a:moveTo>
                  <a:lnTo>
                    <a:pt x="0" y="0"/>
                  </a:lnTo>
                  <a:lnTo>
                    <a:pt x="2100" y="3"/>
                  </a:lnTo>
                  <a:lnTo>
                    <a:pt x="2100" y="38"/>
                  </a:lnTo>
                  <a:lnTo>
                    <a:pt x="0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3" name="Freeform 121">
              <a:extLst>
                <a:ext uri="{FF2B5EF4-FFF2-40B4-BE49-F238E27FC236}">
                  <a16:creationId xmlns:a16="http://schemas.microsoft.com/office/drawing/2014/main" id="{0C3F0F02-7628-4838-8639-C05876507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963" y="4398963"/>
              <a:ext cx="3668713" cy="152400"/>
            </a:xfrm>
            <a:custGeom>
              <a:avLst/>
              <a:gdLst>
                <a:gd name="T0" fmla="*/ 2311 w 2311"/>
                <a:gd name="T1" fmla="*/ 96 h 96"/>
                <a:gd name="T2" fmla="*/ 0 w 2311"/>
                <a:gd name="T3" fmla="*/ 96 h 96"/>
                <a:gd name="T4" fmla="*/ 0 w 2311"/>
                <a:gd name="T5" fmla="*/ 0 h 96"/>
                <a:gd name="T6" fmla="*/ 2311 w 2311"/>
                <a:gd name="T7" fmla="*/ 0 h 96"/>
                <a:gd name="T8" fmla="*/ 2311 w 2311"/>
                <a:gd name="T9" fmla="*/ 96 h 96"/>
                <a:gd name="T10" fmla="*/ 2311 w 2311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11" h="96">
                  <a:moveTo>
                    <a:pt x="2311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2311" y="0"/>
                  </a:lnTo>
                  <a:lnTo>
                    <a:pt x="2311" y="96"/>
                  </a:lnTo>
                  <a:lnTo>
                    <a:pt x="2311" y="96"/>
                  </a:lnTo>
                  <a:close/>
                </a:path>
              </a:pathLst>
            </a:custGeom>
            <a:solidFill>
              <a:srgbClr val="99A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4" name="Freeform 122">
              <a:extLst>
                <a:ext uri="{FF2B5EF4-FFF2-40B4-BE49-F238E27FC236}">
                  <a16:creationId xmlns:a16="http://schemas.microsoft.com/office/drawing/2014/main" id="{60AF847B-F96C-4B1D-B829-006871718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126" y="3187700"/>
              <a:ext cx="519113" cy="920750"/>
            </a:xfrm>
            <a:custGeom>
              <a:avLst/>
              <a:gdLst>
                <a:gd name="T0" fmla="*/ 27 w 102"/>
                <a:gd name="T1" fmla="*/ 5 h 181"/>
                <a:gd name="T2" fmla="*/ 61 w 102"/>
                <a:gd name="T3" fmla="*/ 31 h 181"/>
                <a:gd name="T4" fmla="*/ 89 w 102"/>
                <a:gd name="T5" fmla="*/ 130 h 181"/>
                <a:gd name="T6" fmla="*/ 81 w 102"/>
                <a:gd name="T7" fmla="*/ 172 h 181"/>
                <a:gd name="T8" fmla="*/ 45 w 102"/>
                <a:gd name="T9" fmla="*/ 144 h 181"/>
                <a:gd name="T10" fmla="*/ 27 w 102"/>
                <a:gd name="T11" fmla="*/ 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" h="181">
                  <a:moveTo>
                    <a:pt x="27" y="5"/>
                  </a:moveTo>
                  <a:cubicBezTo>
                    <a:pt x="37" y="0"/>
                    <a:pt x="53" y="7"/>
                    <a:pt x="61" y="31"/>
                  </a:cubicBezTo>
                  <a:cubicBezTo>
                    <a:pt x="69" y="55"/>
                    <a:pt x="87" y="119"/>
                    <a:pt x="89" y="130"/>
                  </a:cubicBezTo>
                  <a:cubicBezTo>
                    <a:pt x="92" y="141"/>
                    <a:pt x="102" y="163"/>
                    <a:pt x="81" y="172"/>
                  </a:cubicBezTo>
                  <a:cubicBezTo>
                    <a:pt x="61" y="181"/>
                    <a:pt x="52" y="160"/>
                    <a:pt x="45" y="144"/>
                  </a:cubicBezTo>
                  <a:cubicBezTo>
                    <a:pt x="13" y="70"/>
                    <a:pt x="0" y="19"/>
                    <a:pt x="27" y="5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5" name="Freeform 123">
              <a:extLst>
                <a:ext uri="{FF2B5EF4-FFF2-40B4-BE49-F238E27FC236}">
                  <a16:creationId xmlns:a16="http://schemas.microsoft.com/office/drawing/2014/main" id="{B0A9F97B-E9A0-45DC-9B62-AD0EADE14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1938" y="3787775"/>
              <a:ext cx="711200" cy="280988"/>
            </a:xfrm>
            <a:custGeom>
              <a:avLst/>
              <a:gdLst>
                <a:gd name="T0" fmla="*/ 130 w 140"/>
                <a:gd name="T1" fmla="*/ 17 h 55"/>
                <a:gd name="T2" fmla="*/ 89 w 140"/>
                <a:gd name="T3" fmla="*/ 7 h 55"/>
                <a:gd name="T4" fmla="*/ 0 w 140"/>
                <a:gd name="T5" fmla="*/ 36 h 55"/>
                <a:gd name="T6" fmla="*/ 2 w 140"/>
                <a:gd name="T7" fmla="*/ 52 h 55"/>
                <a:gd name="T8" fmla="*/ 79 w 140"/>
                <a:gd name="T9" fmla="*/ 51 h 55"/>
                <a:gd name="T10" fmla="*/ 130 w 140"/>
                <a:gd name="T11" fmla="*/ 1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55">
                  <a:moveTo>
                    <a:pt x="130" y="17"/>
                  </a:moveTo>
                  <a:cubicBezTo>
                    <a:pt x="126" y="7"/>
                    <a:pt x="118" y="0"/>
                    <a:pt x="89" y="7"/>
                  </a:cubicBezTo>
                  <a:cubicBezTo>
                    <a:pt x="60" y="14"/>
                    <a:pt x="0" y="36"/>
                    <a:pt x="0" y="36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63" y="55"/>
                    <a:pt x="79" y="51"/>
                  </a:cubicBezTo>
                  <a:cubicBezTo>
                    <a:pt x="95" y="48"/>
                    <a:pt x="140" y="43"/>
                    <a:pt x="130" y="17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6" name="Freeform 124">
              <a:extLst>
                <a:ext uri="{FF2B5EF4-FFF2-40B4-BE49-F238E27FC236}">
                  <a16:creationId xmlns:a16="http://schemas.microsoft.com/office/drawing/2014/main" id="{3755BD53-15EB-4072-AE18-725ECC727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3854450"/>
              <a:ext cx="708025" cy="274638"/>
            </a:xfrm>
            <a:custGeom>
              <a:avLst/>
              <a:gdLst>
                <a:gd name="T0" fmla="*/ 129 w 139"/>
                <a:gd name="T1" fmla="*/ 17 h 54"/>
                <a:gd name="T2" fmla="*/ 88 w 139"/>
                <a:gd name="T3" fmla="*/ 7 h 54"/>
                <a:gd name="T4" fmla="*/ 0 w 139"/>
                <a:gd name="T5" fmla="*/ 36 h 54"/>
                <a:gd name="T6" fmla="*/ 2 w 139"/>
                <a:gd name="T7" fmla="*/ 52 h 54"/>
                <a:gd name="T8" fmla="*/ 79 w 139"/>
                <a:gd name="T9" fmla="*/ 51 h 54"/>
                <a:gd name="T10" fmla="*/ 129 w 139"/>
                <a:gd name="T11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54">
                  <a:moveTo>
                    <a:pt x="129" y="17"/>
                  </a:moveTo>
                  <a:cubicBezTo>
                    <a:pt x="125" y="7"/>
                    <a:pt x="117" y="0"/>
                    <a:pt x="88" y="7"/>
                  </a:cubicBezTo>
                  <a:cubicBezTo>
                    <a:pt x="59" y="14"/>
                    <a:pt x="0" y="36"/>
                    <a:pt x="0" y="36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2"/>
                    <a:pt x="63" y="54"/>
                    <a:pt x="79" y="51"/>
                  </a:cubicBezTo>
                  <a:cubicBezTo>
                    <a:pt x="95" y="48"/>
                    <a:pt x="139" y="43"/>
                    <a:pt x="129" y="17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7" name="Freeform 125">
              <a:extLst>
                <a:ext uri="{FF2B5EF4-FFF2-40B4-BE49-F238E27FC236}">
                  <a16:creationId xmlns:a16="http://schemas.microsoft.com/office/drawing/2014/main" id="{F22A3557-95A1-439C-A407-4295AAB4E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163" y="6259513"/>
              <a:ext cx="325438" cy="188913"/>
            </a:xfrm>
            <a:custGeom>
              <a:avLst/>
              <a:gdLst>
                <a:gd name="T0" fmla="*/ 27 w 64"/>
                <a:gd name="T1" fmla="*/ 6 h 37"/>
                <a:gd name="T2" fmla="*/ 51 w 64"/>
                <a:gd name="T3" fmla="*/ 0 h 37"/>
                <a:gd name="T4" fmla="*/ 64 w 64"/>
                <a:gd name="T5" fmla="*/ 10 h 37"/>
                <a:gd name="T6" fmla="*/ 60 w 64"/>
                <a:gd name="T7" fmla="*/ 17 h 37"/>
                <a:gd name="T8" fmla="*/ 28 w 64"/>
                <a:gd name="T9" fmla="*/ 36 h 37"/>
                <a:gd name="T10" fmla="*/ 5 w 64"/>
                <a:gd name="T11" fmla="*/ 36 h 37"/>
                <a:gd name="T12" fmla="*/ 0 w 64"/>
                <a:gd name="T13" fmla="*/ 16 h 37"/>
                <a:gd name="T14" fmla="*/ 27 w 64"/>
                <a:gd name="T15" fmla="*/ 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37">
                  <a:moveTo>
                    <a:pt x="27" y="6"/>
                  </a:moveTo>
                  <a:cubicBezTo>
                    <a:pt x="27" y="6"/>
                    <a:pt x="43" y="0"/>
                    <a:pt x="51" y="0"/>
                  </a:cubicBezTo>
                  <a:cubicBezTo>
                    <a:pt x="57" y="0"/>
                    <a:pt x="64" y="5"/>
                    <a:pt x="64" y="10"/>
                  </a:cubicBezTo>
                  <a:cubicBezTo>
                    <a:pt x="64" y="12"/>
                    <a:pt x="62" y="14"/>
                    <a:pt x="60" y="17"/>
                  </a:cubicBezTo>
                  <a:cubicBezTo>
                    <a:pt x="58" y="19"/>
                    <a:pt x="34" y="36"/>
                    <a:pt x="28" y="36"/>
                  </a:cubicBezTo>
                  <a:cubicBezTo>
                    <a:pt x="19" y="37"/>
                    <a:pt x="10" y="37"/>
                    <a:pt x="5" y="36"/>
                  </a:cubicBezTo>
                  <a:cubicBezTo>
                    <a:pt x="0" y="34"/>
                    <a:pt x="0" y="16"/>
                    <a:pt x="0" y="16"/>
                  </a:cubicBezTo>
                  <a:cubicBezTo>
                    <a:pt x="27" y="6"/>
                    <a:pt x="27" y="6"/>
                    <a:pt x="27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8" name="Freeform 126">
              <a:extLst>
                <a:ext uri="{FF2B5EF4-FFF2-40B4-BE49-F238E27FC236}">
                  <a16:creationId xmlns:a16="http://schemas.microsoft.com/office/drawing/2014/main" id="{580E55F3-FE20-4887-A063-77404A913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0613" y="3162300"/>
              <a:ext cx="982663" cy="1500188"/>
            </a:xfrm>
            <a:custGeom>
              <a:avLst/>
              <a:gdLst>
                <a:gd name="T0" fmla="*/ 40 w 193"/>
                <a:gd name="T1" fmla="*/ 124 h 295"/>
                <a:gd name="T2" fmla="*/ 17 w 193"/>
                <a:gd name="T3" fmla="*/ 21 h 295"/>
                <a:gd name="T4" fmla="*/ 101 w 193"/>
                <a:gd name="T5" fmla="*/ 0 h 295"/>
                <a:gd name="T6" fmla="*/ 101 w 193"/>
                <a:gd name="T7" fmla="*/ 1 h 295"/>
                <a:gd name="T8" fmla="*/ 177 w 193"/>
                <a:gd name="T9" fmla="*/ 21 h 295"/>
                <a:gd name="T10" fmla="*/ 163 w 193"/>
                <a:gd name="T11" fmla="*/ 125 h 295"/>
                <a:gd name="T12" fmla="*/ 162 w 193"/>
                <a:gd name="T13" fmla="*/ 201 h 295"/>
                <a:gd name="T14" fmla="*/ 167 w 193"/>
                <a:gd name="T15" fmla="*/ 261 h 295"/>
                <a:gd name="T16" fmla="*/ 101 w 193"/>
                <a:gd name="T17" fmla="*/ 295 h 295"/>
                <a:gd name="T18" fmla="*/ 101 w 193"/>
                <a:gd name="T19" fmla="*/ 294 h 295"/>
                <a:gd name="T20" fmla="*/ 35 w 193"/>
                <a:gd name="T21" fmla="*/ 260 h 295"/>
                <a:gd name="T22" fmla="*/ 41 w 193"/>
                <a:gd name="T23" fmla="*/ 200 h 295"/>
                <a:gd name="T24" fmla="*/ 40 w 193"/>
                <a:gd name="T25" fmla="*/ 1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3" h="295">
                  <a:moveTo>
                    <a:pt x="40" y="124"/>
                  </a:moveTo>
                  <a:cubicBezTo>
                    <a:pt x="29" y="90"/>
                    <a:pt x="0" y="32"/>
                    <a:pt x="17" y="21"/>
                  </a:cubicBezTo>
                  <a:cubicBezTo>
                    <a:pt x="39" y="8"/>
                    <a:pt x="101" y="0"/>
                    <a:pt x="101" y="0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55" y="8"/>
                    <a:pt x="177" y="21"/>
                  </a:cubicBezTo>
                  <a:cubicBezTo>
                    <a:pt x="193" y="31"/>
                    <a:pt x="174" y="91"/>
                    <a:pt x="163" y="125"/>
                  </a:cubicBezTo>
                  <a:cubicBezTo>
                    <a:pt x="160" y="133"/>
                    <a:pt x="161" y="169"/>
                    <a:pt x="162" y="201"/>
                  </a:cubicBezTo>
                  <a:cubicBezTo>
                    <a:pt x="162" y="209"/>
                    <a:pt x="168" y="246"/>
                    <a:pt x="167" y="261"/>
                  </a:cubicBezTo>
                  <a:cubicBezTo>
                    <a:pt x="167" y="266"/>
                    <a:pt x="116" y="294"/>
                    <a:pt x="101" y="295"/>
                  </a:cubicBezTo>
                  <a:cubicBezTo>
                    <a:pt x="101" y="294"/>
                    <a:pt x="101" y="294"/>
                    <a:pt x="101" y="294"/>
                  </a:cubicBezTo>
                  <a:cubicBezTo>
                    <a:pt x="87" y="293"/>
                    <a:pt x="36" y="265"/>
                    <a:pt x="35" y="260"/>
                  </a:cubicBezTo>
                  <a:cubicBezTo>
                    <a:pt x="34" y="245"/>
                    <a:pt x="41" y="208"/>
                    <a:pt x="41" y="200"/>
                  </a:cubicBezTo>
                  <a:cubicBezTo>
                    <a:pt x="42" y="168"/>
                    <a:pt x="42" y="132"/>
                    <a:pt x="40" y="124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39" name="Freeform 127">
              <a:extLst>
                <a:ext uri="{FF2B5EF4-FFF2-40B4-BE49-F238E27FC236}">
                  <a16:creationId xmlns:a16="http://schemas.microsoft.com/office/drawing/2014/main" id="{1D6A466A-1303-4931-A9BA-616860463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3738" y="3213100"/>
              <a:ext cx="738188" cy="830263"/>
            </a:xfrm>
            <a:custGeom>
              <a:avLst/>
              <a:gdLst>
                <a:gd name="T0" fmla="*/ 124 w 145"/>
                <a:gd name="T1" fmla="*/ 8 h 163"/>
                <a:gd name="T2" fmla="*/ 84 w 145"/>
                <a:gd name="T3" fmla="*/ 21 h 163"/>
                <a:gd name="T4" fmla="*/ 23 w 145"/>
                <a:gd name="T5" fmla="*/ 105 h 163"/>
                <a:gd name="T6" fmla="*/ 16 w 145"/>
                <a:gd name="T7" fmla="*/ 147 h 163"/>
                <a:gd name="T8" fmla="*/ 60 w 145"/>
                <a:gd name="T9" fmla="*/ 132 h 163"/>
                <a:gd name="T10" fmla="*/ 124 w 145"/>
                <a:gd name="T11" fmla="*/ 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5" h="163">
                  <a:moveTo>
                    <a:pt x="124" y="8"/>
                  </a:moveTo>
                  <a:cubicBezTo>
                    <a:pt x="116" y="0"/>
                    <a:pt x="99" y="1"/>
                    <a:pt x="84" y="21"/>
                  </a:cubicBezTo>
                  <a:cubicBezTo>
                    <a:pt x="68" y="42"/>
                    <a:pt x="29" y="95"/>
                    <a:pt x="23" y="105"/>
                  </a:cubicBezTo>
                  <a:cubicBezTo>
                    <a:pt x="17" y="114"/>
                    <a:pt x="0" y="131"/>
                    <a:pt x="16" y="147"/>
                  </a:cubicBezTo>
                  <a:cubicBezTo>
                    <a:pt x="32" y="163"/>
                    <a:pt x="48" y="145"/>
                    <a:pt x="60" y="132"/>
                  </a:cubicBezTo>
                  <a:cubicBezTo>
                    <a:pt x="115" y="74"/>
                    <a:pt x="145" y="30"/>
                    <a:pt x="124" y="8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0" name="Freeform 128">
              <a:extLst>
                <a:ext uri="{FF2B5EF4-FFF2-40B4-BE49-F238E27FC236}">
                  <a16:creationId xmlns:a16="http://schemas.microsoft.com/office/drawing/2014/main" id="{60870884-C889-49FC-B7B0-0B83F14A0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363" y="2919413"/>
              <a:ext cx="457200" cy="279400"/>
            </a:xfrm>
            <a:custGeom>
              <a:avLst/>
              <a:gdLst>
                <a:gd name="T0" fmla="*/ 19 w 90"/>
                <a:gd name="T1" fmla="*/ 38 h 55"/>
                <a:gd name="T2" fmla="*/ 24 w 90"/>
                <a:gd name="T3" fmla="*/ 0 h 55"/>
                <a:gd name="T4" fmla="*/ 45 w 90"/>
                <a:gd name="T5" fmla="*/ 0 h 55"/>
                <a:gd name="T6" fmla="*/ 45 w 90"/>
                <a:gd name="T7" fmla="*/ 1 h 55"/>
                <a:gd name="T8" fmla="*/ 66 w 90"/>
                <a:gd name="T9" fmla="*/ 1 h 55"/>
                <a:gd name="T10" fmla="*/ 71 w 90"/>
                <a:gd name="T11" fmla="*/ 39 h 55"/>
                <a:gd name="T12" fmla="*/ 90 w 90"/>
                <a:gd name="T13" fmla="*/ 55 h 55"/>
                <a:gd name="T14" fmla="*/ 45 w 90"/>
                <a:gd name="T15" fmla="*/ 55 h 55"/>
                <a:gd name="T16" fmla="*/ 45 w 90"/>
                <a:gd name="T17" fmla="*/ 54 h 55"/>
                <a:gd name="T18" fmla="*/ 0 w 90"/>
                <a:gd name="T19" fmla="*/ 54 h 55"/>
                <a:gd name="T20" fmla="*/ 19 w 90"/>
                <a:gd name="T21" fmla="*/ 3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55">
                  <a:moveTo>
                    <a:pt x="19" y="38"/>
                  </a:moveTo>
                  <a:cubicBezTo>
                    <a:pt x="20" y="32"/>
                    <a:pt x="24" y="0"/>
                    <a:pt x="24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70" y="33"/>
                    <a:pt x="71" y="39"/>
                  </a:cubicBezTo>
                  <a:cubicBezTo>
                    <a:pt x="73" y="46"/>
                    <a:pt x="90" y="55"/>
                    <a:pt x="90" y="55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18" y="45"/>
                    <a:pt x="19" y="38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1" name="Freeform 129">
              <a:extLst>
                <a:ext uri="{FF2B5EF4-FFF2-40B4-BE49-F238E27FC236}">
                  <a16:creationId xmlns:a16="http://schemas.microsoft.com/office/drawing/2014/main" id="{030728F9-68D3-4070-A90D-0ABB51B3B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963" y="4311650"/>
              <a:ext cx="355600" cy="1042988"/>
            </a:xfrm>
            <a:custGeom>
              <a:avLst/>
              <a:gdLst>
                <a:gd name="T0" fmla="*/ 34 w 70"/>
                <a:gd name="T1" fmla="*/ 0 h 205"/>
                <a:gd name="T2" fmla="*/ 69 w 70"/>
                <a:gd name="T3" fmla="*/ 73 h 205"/>
                <a:gd name="T4" fmla="*/ 57 w 70"/>
                <a:gd name="T5" fmla="*/ 197 h 205"/>
                <a:gd name="T6" fmla="*/ 13 w 70"/>
                <a:gd name="T7" fmla="*/ 200 h 205"/>
                <a:gd name="T8" fmla="*/ 0 w 70"/>
                <a:gd name="T9" fmla="*/ 63 h 205"/>
                <a:gd name="T10" fmla="*/ 34 w 70"/>
                <a:gd name="T11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205">
                  <a:moveTo>
                    <a:pt x="34" y="0"/>
                  </a:moveTo>
                  <a:cubicBezTo>
                    <a:pt x="60" y="0"/>
                    <a:pt x="70" y="18"/>
                    <a:pt x="69" y="73"/>
                  </a:cubicBezTo>
                  <a:cubicBezTo>
                    <a:pt x="69" y="128"/>
                    <a:pt x="60" y="188"/>
                    <a:pt x="57" y="197"/>
                  </a:cubicBezTo>
                  <a:cubicBezTo>
                    <a:pt x="53" y="205"/>
                    <a:pt x="17" y="205"/>
                    <a:pt x="13" y="200"/>
                  </a:cubicBezTo>
                  <a:cubicBezTo>
                    <a:pt x="9" y="195"/>
                    <a:pt x="0" y="81"/>
                    <a:pt x="0" y="63"/>
                  </a:cubicBezTo>
                  <a:cubicBezTo>
                    <a:pt x="0" y="45"/>
                    <a:pt x="6" y="0"/>
                    <a:pt x="34" y="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2" name="Freeform 130">
              <a:extLst>
                <a:ext uri="{FF2B5EF4-FFF2-40B4-BE49-F238E27FC236}">
                  <a16:creationId xmlns:a16="http://schemas.microsoft.com/office/drawing/2014/main" id="{47D57834-DB14-4225-8528-92CC4F479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5227638"/>
              <a:ext cx="230188" cy="309563"/>
            </a:xfrm>
            <a:custGeom>
              <a:avLst/>
              <a:gdLst>
                <a:gd name="T0" fmla="*/ 20 w 45"/>
                <a:gd name="T1" fmla="*/ 61 h 61"/>
                <a:gd name="T2" fmla="*/ 27 w 45"/>
                <a:gd name="T3" fmla="*/ 61 h 61"/>
                <a:gd name="T4" fmla="*/ 45 w 45"/>
                <a:gd name="T5" fmla="*/ 42 h 61"/>
                <a:gd name="T6" fmla="*/ 45 w 45"/>
                <a:gd name="T7" fmla="*/ 19 h 61"/>
                <a:gd name="T8" fmla="*/ 26 w 45"/>
                <a:gd name="T9" fmla="*/ 0 h 61"/>
                <a:gd name="T10" fmla="*/ 19 w 45"/>
                <a:gd name="T11" fmla="*/ 1 h 61"/>
                <a:gd name="T12" fmla="*/ 1 w 45"/>
                <a:gd name="T13" fmla="*/ 20 h 61"/>
                <a:gd name="T14" fmla="*/ 1 w 45"/>
                <a:gd name="T15" fmla="*/ 43 h 61"/>
                <a:gd name="T16" fmla="*/ 20 w 45"/>
                <a:gd name="T1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61">
                  <a:moveTo>
                    <a:pt x="20" y="61"/>
                  </a:moveTo>
                  <a:cubicBezTo>
                    <a:pt x="27" y="61"/>
                    <a:pt x="27" y="61"/>
                    <a:pt x="27" y="61"/>
                  </a:cubicBezTo>
                  <a:cubicBezTo>
                    <a:pt x="37" y="60"/>
                    <a:pt x="45" y="52"/>
                    <a:pt x="45" y="42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8"/>
                    <a:pt x="36" y="0"/>
                    <a:pt x="26" y="0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9" y="1"/>
                    <a:pt x="0" y="9"/>
                    <a:pt x="1" y="2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53"/>
                    <a:pt x="10" y="61"/>
                    <a:pt x="20" y="61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3" name="Freeform 131">
              <a:extLst>
                <a:ext uri="{FF2B5EF4-FFF2-40B4-BE49-F238E27FC236}">
                  <a16:creationId xmlns:a16="http://schemas.microsoft.com/office/drawing/2014/main" id="{2033CC2E-1988-438E-9929-509D5DB6A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0526" y="5364163"/>
              <a:ext cx="265113" cy="895350"/>
            </a:xfrm>
            <a:custGeom>
              <a:avLst/>
              <a:gdLst>
                <a:gd name="T0" fmla="*/ 25 w 52"/>
                <a:gd name="T1" fmla="*/ 0 h 176"/>
                <a:gd name="T2" fmla="*/ 51 w 52"/>
                <a:gd name="T3" fmla="*/ 54 h 176"/>
                <a:gd name="T4" fmla="*/ 28 w 52"/>
                <a:gd name="T5" fmla="*/ 176 h 176"/>
                <a:gd name="T6" fmla="*/ 10 w 52"/>
                <a:gd name="T7" fmla="*/ 176 h 176"/>
                <a:gd name="T8" fmla="*/ 0 w 52"/>
                <a:gd name="T9" fmla="*/ 63 h 176"/>
                <a:gd name="T10" fmla="*/ 25 w 52"/>
                <a:gd name="T11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176">
                  <a:moveTo>
                    <a:pt x="25" y="0"/>
                  </a:moveTo>
                  <a:cubicBezTo>
                    <a:pt x="33" y="0"/>
                    <a:pt x="52" y="3"/>
                    <a:pt x="51" y="54"/>
                  </a:cubicBezTo>
                  <a:cubicBezTo>
                    <a:pt x="50" y="106"/>
                    <a:pt x="28" y="176"/>
                    <a:pt x="28" y="176"/>
                  </a:cubicBezTo>
                  <a:cubicBezTo>
                    <a:pt x="10" y="176"/>
                    <a:pt x="10" y="176"/>
                    <a:pt x="10" y="176"/>
                  </a:cubicBezTo>
                  <a:cubicBezTo>
                    <a:pt x="10" y="176"/>
                    <a:pt x="0" y="81"/>
                    <a:pt x="0" y="63"/>
                  </a:cubicBezTo>
                  <a:cubicBezTo>
                    <a:pt x="0" y="21"/>
                    <a:pt x="0" y="0"/>
                    <a:pt x="25" y="0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4" name="Freeform 132">
              <a:extLst>
                <a:ext uri="{FF2B5EF4-FFF2-40B4-BE49-F238E27FC236}">
                  <a16:creationId xmlns:a16="http://schemas.microsoft.com/office/drawing/2014/main" id="{7FD2FEB4-CC7C-4559-9E3F-FC2DE677A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1" y="4297363"/>
              <a:ext cx="392113" cy="1066800"/>
            </a:xfrm>
            <a:custGeom>
              <a:avLst/>
              <a:gdLst>
                <a:gd name="T0" fmla="*/ 48 w 77"/>
                <a:gd name="T1" fmla="*/ 3 h 210"/>
                <a:gd name="T2" fmla="*/ 5 w 77"/>
                <a:gd name="T3" fmla="*/ 72 h 210"/>
                <a:gd name="T4" fmla="*/ 5 w 77"/>
                <a:gd name="T5" fmla="*/ 197 h 210"/>
                <a:gd name="T6" fmla="*/ 48 w 77"/>
                <a:gd name="T7" fmla="*/ 205 h 210"/>
                <a:gd name="T8" fmla="*/ 75 w 77"/>
                <a:gd name="T9" fmla="*/ 69 h 210"/>
                <a:gd name="T10" fmla="*/ 48 w 77"/>
                <a:gd name="T11" fmla="*/ 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210">
                  <a:moveTo>
                    <a:pt x="48" y="3"/>
                  </a:moveTo>
                  <a:cubicBezTo>
                    <a:pt x="22" y="0"/>
                    <a:pt x="10" y="17"/>
                    <a:pt x="5" y="72"/>
                  </a:cubicBezTo>
                  <a:cubicBezTo>
                    <a:pt x="0" y="127"/>
                    <a:pt x="2" y="188"/>
                    <a:pt x="5" y="197"/>
                  </a:cubicBezTo>
                  <a:cubicBezTo>
                    <a:pt x="7" y="205"/>
                    <a:pt x="44" y="210"/>
                    <a:pt x="48" y="205"/>
                  </a:cubicBezTo>
                  <a:cubicBezTo>
                    <a:pt x="52" y="200"/>
                    <a:pt x="73" y="87"/>
                    <a:pt x="75" y="69"/>
                  </a:cubicBezTo>
                  <a:cubicBezTo>
                    <a:pt x="77" y="52"/>
                    <a:pt x="76" y="6"/>
                    <a:pt x="48" y="3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5" name="Freeform 133">
              <a:extLst>
                <a:ext uri="{FF2B5EF4-FFF2-40B4-BE49-F238E27FC236}">
                  <a16:creationId xmlns:a16="http://schemas.microsoft.com/office/drawing/2014/main" id="{5C893421-8596-420E-9411-3199669BE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1" y="5218113"/>
              <a:ext cx="254000" cy="319088"/>
            </a:xfrm>
            <a:custGeom>
              <a:avLst/>
              <a:gdLst>
                <a:gd name="T0" fmla="*/ 24 w 50"/>
                <a:gd name="T1" fmla="*/ 62 h 63"/>
                <a:gd name="T2" fmla="*/ 18 w 50"/>
                <a:gd name="T3" fmla="*/ 61 h 63"/>
                <a:gd name="T4" fmla="*/ 2 w 50"/>
                <a:gd name="T5" fmla="*/ 40 h 63"/>
                <a:gd name="T6" fmla="*/ 5 w 50"/>
                <a:gd name="T7" fmla="*/ 18 h 63"/>
                <a:gd name="T8" fmla="*/ 25 w 50"/>
                <a:gd name="T9" fmla="*/ 1 h 63"/>
                <a:gd name="T10" fmla="*/ 32 w 50"/>
                <a:gd name="T11" fmla="*/ 2 h 63"/>
                <a:gd name="T12" fmla="*/ 48 w 50"/>
                <a:gd name="T13" fmla="*/ 23 h 63"/>
                <a:gd name="T14" fmla="*/ 45 w 50"/>
                <a:gd name="T15" fmla="*/ 46 h 63"/>
                <a:gd name="T16" fmla="*/ 24 w 50"/>
                <a:gd name="T17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63">
                  <a:moveTo>
                    <a:pt x="24" y="62"/>
                  </a:moveTo>
                  <a:cubicBezTo>
                    <a:pt x="18" y="61"/>
                    <a:pt x="18" y="61"/>
                    <a:pt x="18" y="61"/>
                  </a:cubicBezTo>
                  <a:cubicBezTo>
                    <a:pt x="8" y="60"/>
                    <a:pt x="0" y="50"/>
                    <a:pt x="2" y="40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6" y="7"/>
                    <a:pt x="15" y="0"/>
                    <a:pt x="25" y="1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42" y="4"/>
                    <a:pt x="50" y="13"/>
                    <a:pt x="48" y="23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4" y="56"/>
                    <a:pt x="35" y="63"/>
                    <a:pt x="24" y="62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6" name="Freeform 134">
              <a:extLst>
                <a:ext uri="{FF2B5EF4-FFF2-40B4-BE49-F238E27FC236}">
                  <a16:creationId xmlns:a16="http://schemas.microsoft.com/office/drawing/2014/main" id="{50D67176-69F0-4E02-BB22-9610790B6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126" y="5354638"/>
              <a:ext cx="309563" cy="904875"/>
            </a:xfrm>
            <a:custGeom>
              <a:avLst/>
              <a:gdLst>
                <a:gd name="T0" fmla="*/ 36 w 61"/>
                <a:gd name="T1" fmla="*/ 1 h 178"/>
                <a:gd name="T2" fmla="*/ 5 w 61"/>
                <a:gd name="T3" fmla="*/ 52 h 178"/>
                <a:gd name="T4" fmla="*/ 15 w 61"/>
                <a:gd name="T5" fmla="*/ 176 h 178"/>
                <a:gd name="T6" fmla="*/ 33 w 61"/>
                <a:gd name="T7" fmla="*/ 178 h 178"/>
                <a:gd name="T8" fmla="*/ 54 w 61"/>
                <a:gd name="T9" fmla="*/ 66 h 178"/>
                <a:gd name="T10" fmla="*/ 36 w 61"/>
                <a:gd name="T11" fmla="*/ 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178">
                  <a:moveTo>
                    <a:pt x="36" y="1"/>
                  </a:moveTo>
                  <a:cubicBezTo>
                    <a:pt x="28" y="0"/>
                    <a:pt x="9" y="1"/>
                    <a:pt x="5" y="52"/>
                  </a:cubicBezTo>
                  <a:cubicBezTo>
                    <a:pt x="0" y="103"/>
                    <a:pt x="15" y="176"/>
                    <a:pt x="15" y="176"/>
                  </a:cubicBezTo>
                  <a:cubicBezTo>
                    <a:pt x="33" y="178"/>
                    <a:pt x="33" y="178"/>
                    <a:pt x="33" y="178"/>
                  </a:cubicBezTo>
                  <a:cubicBezTo>
                    <a:pt x="33" y="178"/>
                    <a:pt x="52" y="84"/>
                    <a:pt x="54" y="66"/>
                  </a:cubicBezTo>
                  <a:cubicBezTo>
                    <a:pt x="59" y="24"/>
                    <a:pt x="61" y="4"/>
                    <a:pt x="36" y="1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7" name="Freeform 135">
              <a:extLst>
                <a:ext uri="{FF2B5EF4-FFF2-40B4-BE49-F238E27FC236}">
                  <a16:creationId xmlns:a16="http://schemas.microsoft.com/office/drawing/2014/main" id="{6DE86441-3184-4DAE-ABF2-AA283450A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5095" y="4230890"/>
              <a:ext cx="441289" cy="2090535"/>
            </a:xfrm>
            <a:custGeom>
              <a:avLst/>
              <a:gdLst>
                <a:gd name="T0" fmla="*/ 62 w 74"/>
                <a:gd name="T1" fmla="*/ 0 h 406"/>
                <a:gd name="T2" fmla="*/ 73 w 74"/>
                <a:gd name="T3" fmla="*/ 70 h 406"/>
                <a:gd name="T4" fmla="*/ 62 w 74"/>
                <a:gd name="T5" fmla="*/ 215 h 406"/>
                <a:gd name="T6" fmla="*/ 62 w 74"/>
                <a:gd name="T7" fmla="*/ 299 h 406"/>
                <a:gd name="T8" fmla="*/ 52 w 74"/>
                <a:gd name="T9" fmla="*/ 406 h 406"/>
                <a:gd name="T10" fmla="*/ 6 w 74"/>
                <a:gd name="T11" fmla="*/ 404 h 406"/>
                <a:gd name="T12" fmla="*/ 6 w 74"/>
                <a:gd name="T13" fmla="*/ 229 h 406"/>
                <a:gd name="T14" fmla="*/ 0 w 74"/>
                <a:gd name="T15" fmla="*/ 80 h 406"/>
                <a:gd name="T16" fmla="*/ 0 w 74"/>
                <a:gd name="T17" fmla="*/ 2 h 406"/>
                <a:gd name="T18" fmla="*/ 62 w 74"/>
                <a:gd name="T19" fmla="*/ 0 h 406"/>
                <a:gd name="connsiteX0" fmla="*/ 10066 w 11560"/>
                <a:gd name="connsiteY0" fmla="*/ 122 h 10122"/>
                <a:gd name="connsiteX1" fmla="*/ 11553 w 11560"/>
                <a:gd name="connsiteY1" fmla="*/ 1846 h 10122"/>
                <a:gd name="connsiteX2" fmla="*/ 10066 w 11560"/>
                <a:gd name="connsiteY2" fmla="*/ 5418 h 10122"/>
                <a:gd name="connsiteX3" fmla="*/ 10066 w 11560"/>
                <a:gd name="connsiteY3" fmla="*/ 7487 h 10122"/>
                <a:gd name="connsiteX4" fmla="*/ 8715 w 11560"/>
                <a:gd name="connsiteY4" fmla="*/ 10122 h 10122"/>
                <a:gd name="connsiteX5" fmla="*/ 2499 w 11560"/>
                <a:gd name="connsiteY5" fmla="*/ 10073 h 10122"/>
                <a:gd name="connsiteX6" fmla="*/ 2499 w 11560"/>
                <a:gd name="connsiteY6" fmla="*/ 5762 h 10122"/>
                <a:gd name="connsiteX7" fmla="*/ 1688 w 11560"/>
                <a:gd name="connsiteY7" fmla="*/ 2092 h 10122"/>
                <a:gd name="connsiteX8" fmla="*/ 0 w 11560"/>
                <a:gd name="connsiteY8" fmla="*/ 171 h 10122"/>
                <a:gd name="connsiteX9" fmla="*/ 10066 w 11560"/>
                <a:gd name="connsiteY9" fmla="*/ 122 h 10122"/>
                <a:gd name="connsiteX0" fmla="*/ 10235 w 11729"/>
                <a:gd name="connsiteY0" fmla="*/ 122 h 10122"/>
                <a:gd name="connsiteX1" fmla="*/ 11722 w 11729"/>
                <a:gd name="connsiteY1" fmla="*/ 1846 h 10122"/>
                <a:gd name="connsiteX2" fmla="*/ 10235 w 11729"/>
                <a:gd name="connsiteY2" fmla="*/ 5418 h 10122"/>
                <a:gd name="connsiteX3" fmla="*/ 10235 w 11729"/>
                <a:gd name="connsiteY3" fmla="*/ 7487 h 10122"/>
                <a:gd name="connsiteX4" fmla="*/ 8884 w 11729"/>
                <a:gd name="connsiteY4" fmla="*/ 10122 h 10122"/>
                <a:gd name="connsiteX5" fmla="*/ 2668 w 11729"/>
                <a:gd name="connsiteY5" fmla="*/ 10073 h 10122"/>
                <a:gd name="connsiteX6" fmla="*/ 2668 w 11729"/>
                <a:gd name="connsiteY6" fmla="*/ 5762 h 10122"/>
                <a:gd name="connsiteX7" fmla="*/ 0 w 11729"/>
                <a:gd name="connsiteY7" fmla="*/ 2092 h 10122"/>
                <a:gd name="connsiteX8" fmla="*/ 169 w 11729"/>
                <a:gd name="connsiteY8" fmla="*/ 171 h 10122"/>
                <a:gd name="connsiteX9" fmla="*/ 10235 w 11729"/>
                <a:gd name="connsiteY9" fmla="*/ 122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29" h="10122">
                  <a:moveTo>
                    <a:pt x="10235" y="122"/>
                  </a:moveTo>
                  <a:cubicBezTo>
                    <a:pt x="12160" y="401"/>
                    <a:pt x="11452" y="1230"/>
                    <a:pt x="11722" y="1846"/>
                  </a:cubicBezTo>
                  <a:cubicBezTo>
                    <a:pt x="11857" y="2462"/>
                    <a:pt x="10235" y="5122"/>
                    <a:pt x="10235" y="5418"/>
                  </a:cubicBezTo>
                  <a:cubicBezTo>
                    <a:pt x="10235" y="5713"/>
                    <a:pt x="10371" y="6600"/>
                    <a:pt x="10235" y="7487"/>
                  </a:cubicBezTo>
                  <a:cubicBezTo>
                    <a:pt x="10100" y="8373"/>
                    <a:pt x="8884" y="10122"/>
                    <a:pt x="8884" y="10122"/>
                  </a:cubicBezTo>
                  <a:lnTo>
                    <a:pt x="2668" y="10073"/>
                  </a:lnTo>
                  <a:cubicBezTo>
                    <a:pt x="2668" y="8636"/>
                    <a:pt x="3113" y="7092"/>
                    <a:pt x="2668" y="5762"/>
                  </a:cubicBezTo>
                  <a:cubicBezTo>
                    <a:pt x="2223" y="4432"/>
                    <a:pt x="0" y="2092"/>
                    <a:pt x="0" y="2092"/>
                  </a:cubicBezTo>
                  <a:cubicBezTo>
                    <a:pt x="0" y="171"/>
                    <a:pt x="169" y="171"/>
                    <a:pt x="169" y="171"/>
                  </a:cubicBezTo>
                  <a:cubicBezTo>
                    <a:pt x="8547" y="122"/>
                    <a:pt x="8310" y="-157"/>
                    <a:pt x="10235" y="122"/>
                  </a:cubicBezTo>
                  <a:close/>
                </a:path>
              </a:pathLst>
            </a:custGeom>
            <a:solidFill>
              <a:srgbClr val="02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8" name="Freeform 136">
              <a:extLst>
                <a:ext uri="{FF2B5EF4-FFF2-40B4-BE49-F238E27FC236}">
                  <a16:creationId xmlns:a16="http://schemas.microsoft.com/office/drawing/2014/main" id="{0AA91EE3-4F73-46EC-A039-FF16EB439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6" y="4246563"/>
              <a:ext cx="488950" cy="2079625"/>
            </a:xfrm>
            <a:custGeom>
              <a:avLst/>
              <a:gdLst>
                <a:gd name="T0" fmla="*/ 34 w 96"/>
                <a:gd name="T1" fmla="*/ 0 h 409"/>
                <a:gd name="T2" fmla="*/ 16 w 96"/>
                <a:gd name="T3" fmla="*/ 69 h 409"/>
                <a:gd name="T4" fmla="*/ 12 w 96"/>
                <a:gd name="T5" fmla="*/ 214 h 409"/>
                <a:gd name="T6" fmla="*/ 3 w 96"/>
                <a:gd name="T7" fmla="*/ 298 h 409"/>
                <a:gd name="T8" fmla="*/ 2 w 96"/>
                <a:gd name="T9" fmla="*/ 405 h 409"/>
                <a:gd name="T10" fmla="*/ 47 w 96"/>
                <a:gd name="T11" fmla="*/ 409 h 409"/>
                <a:gd name="T12" fmla="*/ 66 w 96"/>
                <a:gd name="T13" fmla="*/ 234 h 409"/>
                <a:gd name="T14" fmla="*/ 96 w 96"/>
                <a:gd name="T15" fmla="*/ 86 h 409"/>
                <a:gd name="T16" fmla="*/ 95 w 96"/>
                <a:gd name="T17" fmla="*/ 4 h 409"/>
                <a:gd name="T18" fmla="*/ 34 w 96"/>
                <a:gd name="T19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409">
                  <a:moveTo>
                    <a:pt x="34" y="0"/>
                  </a:moveTo>
                  <a:cubicBezTo>
                    <a:pt x="34" y="0"/>
                    <a:pt x="20" y="45"/>
                    <a:pt x="16" y="69"/>
                  </a:cubicBezTo>
                  <a:cubicBezTo>
                    <a:pt x="12" y="93"/>
                    <a:pt x="13" y="202"/>
                    <a:pt x="12" y="214"/>
                  </a:cubicBezTo>
                  <a:cubicBezTo>
                    <a:pt x="10" y="226"/>
                    <a:pt x="6" y="262"/>
                    <a:pt x="3" y="298"/>
                  </a:cubicBezTo>
                  <a:cubicBezTo>
                    <a:pt x="0" y="334"/>
                    <a:pt x="2" y="405"/>
                    <a:pt x="2" y="405"/>
                  </a:cubicBezTo>
                  <a:cubicBezTo>
                    <a:pt x="47" y="409"/>
                    <a:pt x="47" y="409"/>
                    <a:pt x="47" y="409"/>
                  </a:cubicBezTo>
                  <a:cubicBezTo>
                    <a:pt x="47" y="409"/>
                    <a:pt x="63" y="258"/>
                    <a:pt x="66" y="234"/>
                  </a:cubicBezTo>
                  <a:cubicBezTo>
                    <a:pt x="68" y="210"/>
                    <a:pt x="96" y="86"/>
                    <a:pt x="96" y="86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02171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49" name="Freeform 137">
              <a:extLst>
                <a:ext uri="{FF2B5EF4-FFF2-40B4-BE49-F238E27FC236}">
                  <a16:creationId xmlns:a16="http://schemas.microsoft.com/office/drawing/2014/main" id="{BFACEAC8-6298-43E1-8207-293E98F21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601" y="6315075"/>
              <a:ext cx="233363" cy="147638"/>
            </a:xfrm>
            <a:custGeom>
              <a:avLst/>
              <a:gdLst>
                <a:gd name="T0" fmla="*/ 45 w 46"/>
                <a:gd name="T1" fmla="*/ 0 h 29"/>
                <a:gd name="T2" fmla="*/ 45 w 46"/>
                <a:gd name="T3" fmla="*/ 22 h 29"/>
                <a:gd name="T4" fmla="*/ 26 w 46"/>
                <a:gd name="T5" fmla="*/ 28 h 29"/>
                <a:gd name="T6" fmla="*/ 6 w 46"/>
                <a:gd name="T7" fmla="*/ 25 h 29"/>
                <a:gd name="T8" fmla="*/ 7 w 46"/>
                <a:gd name="T9" fmla="*/ 0 h 29"/>
                <a:gd name="T10" fmla="*/ 45 w 46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29">
                  <a:moveTo>
                    <a:pt x="45" y="0"/>
                  </a:moveTo>
                  <a:cubicBezTo>
                    <a:pt x="45" y="0"/>
                    <a:pt x="46" y="17"/>
                    <a:pt x="45" y="22"/>
                  </a:cubicBezTo>
                  <a:cubicBezTo>
                    <a:pt x="45" y="24"/>
                    <a:pt x="38" y="27"/>
                    <a:pt x="26" y="28"/>
                  </a:cubicBezTo>
                  <a:cubicBezTo>
                    <a:pt x="16" y="29"/>
                    <a:pt x="8" y="26"/>
                    <a:pt x="6" y="25"/>
                  </a:cubicBezTo>
                  <a:cubicBezTo>
                    <a:pt x="0" y="22"/>
                    <a:pt x="7" y="0"/>
                    <a:pt x="7" y="0"/>
                  </a:cubicBezTo>
                  <a:cubicBezTo>
                    <a:pt x="45" y="0"/>
                    <a:pt x="45" y="0"/>
                    <a:pt x="4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0" name="Freeform 138">
              <a:extLst>
                <a:ext uri="{FF2B5EF4-FFF2-40B4-BE49-F238E27FC236}">
                  <a16:creationId xmlns:a16="http://schemas.microsoft.com/office/drawing/2014/main" id="{6DC75F61-AF79-4441-A340-5E0504860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413" y="6238875"/>
              <a:ext cx="330200" cy="193675"/>
            </a:xfrm>
            <a:custGeom>
              <a:avLst/>
              <a:gdLst>
                <a:gd name="T0" fmla="*/ 38 w 65"/>
                <a:gd name="T1" fmla="*/ 6 h 38"/>
                <a:gd name="T2" fmla="*/ 14 w 65"/>
                <a:gd name="T3" fmla="*/ 0 h 38"/>
                <a:gd name="T4" fmla="*/ 0 w 65"/>
                <a:gd name="T5" fmla="*/ 10 h 38"/>
                <a:gd name="T6" fmla="*/ 4 w 65"/>
                <a:gd name="T7" fmla="*/ 17 h 38"/>
                <a:gd name="T8" fmla="*/ 36 w 65"/>
                <a:gd name="T9" fmla="*/ 37 h 38"/>
                <a:gd name="T10" fmla="*/ 60 w 65"/>
                <a:gd name="T11" fmla="*/ 36 h 38"/>
                <a:gd name="T12" fmla="*/ 65 w 65"/>
                <a:gd name="T13" fmla="*/ 16 h 38"/>
                <a:gd name="T14" fmla="*/ 38 w 65"/>
                <a:gd name="T1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38">
                  <a:moveTo>
                    <a:pt x="38" y="6"/>
                  </a:moveTo>
                  <a:cubicBezTo>
                    <a:pt x="38" y="6"/>
                    <a:pt x="22" y="0"/>
                    <a:pt x="14" y="0"/>
                  </a:cubicBezTo>
                  <a:cubicBezTo>
                    <a:pt x="8" y="0"/>
                    <a:pt x="1" y="5"/>
                    <a:pt x="0" y="10"/>
                  </a:cubicBezTo>
                  <a:cubicBezTo>
                    <a:pt x="0" y="12"/>
                    <a:pt x="2" y="14"/>
                    <a:pt x="4" y="17"/>
                  </a:cubicBezTo>
                  <a:cubicBezTo>
                    <a:pt x="6" y="19"/>
                    <a:pt x="31" y="36"/>
                    <a:pt x="36" y="37"/>
                  </a:cubicBezTo>
                  <a:cubicBezTo>
                    <a:pt x="45" y="38"/>
                    <a:pt x="55" y="38"/>
                    <a:pt x="60" y="36"/>
                  </a:cubicBezTo>
                  <a:cubicBezTo>
                    <a:pt x="65" y="34"/>
                    <a:pt x="65" y="16"/>
                    <a:pt x="65" y="16"/>
                  </a:cubicBezTo>
                  <a:cubicBezTo>
                    <a:pt x="38" y="6"/>
                    <a:pt x="38" y="6"/>
                    <a:pt x="38" y="6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1" name="Freeform 139">
              <a:extLst>
                <a:ext uri="{FF2B5EF4-FFF2-40B4-BE49-F238E27FC236}">
                  <a16:creationId xmlns:a16="http://schemas.microsoft.com/office/drawing/2014/main" id="{9F8FB494-A1E0-4850-901D-F5E5C9033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6" y="4246563"/>
              <a:ext cx="488950" cy="2063750"/>
            </a:xfrm>
            <a:custGeom>
              <a:avLst/>
              <a:gdLst>
                <a:gd name="T0" fmla="*/ 40 w 96"/>
                <a:gd name="T1" fmla="*/ 93 h 406"/>
                <a:gd name="T2" fmla="*/ 33 w 96"/>
                <a:gd name="T3" fmla="*/ 224 h 406"/>
                <a:gd name="T4" fmla="*/ 17 w 96"/>
                <a:gd name="T5" fmla="*/ 406 h 406"/>
                <a:gd name="T6" fmla="*/ 2 w 96"/>
                <a:gd name="T7" fmla="*/ 405 h 406"/>
                <a:gd name="T8" fmla="*/ 3 w 96"/>
                <a:gd name="T9" fmla="*/ 298 h 406"/>
                <a:gd name="T10" fmla="*/ 12 w 96"/>
                <a:gd name="T11" fmla="*/ 214 h 406"/>
                <a:gd name="T12" fmla="*/ 16 w 96"/>
                <a:gd name="T13" fmla="*/ 69 h 406"/>
                <a:gd name="T14" fmla="*/ 34 w 96"/>
                <a:gd name="T15" fmla="*/ 0 h 406"/>
                <a:gd name="T16" fmla="*/ 95 w 96"/>
                <a:gd name="T17" fmla="*/ 4 h 406"/>
                <a:gd name="T18" fmla="*/ 25 w 96"/>
                <a:gd name="T19" fmla="*/ 73 h 406"/>
                <a:gd name="T20" fmla="*/ 40 w 96"/>
                <a:gd name="T21" fmla="*/ 93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406">
                  <a:moveTo>
                    <a:pt x="40" y="93"/>
                  </a:moveTo>
                  <a:cubicBezTo>
                    <a:pt x="37" y="109"/>
                    <a:pt x="34" y="218"/>
                    <a:pt x="33" y="224"/>
                  </a:cubicBezTo>
                  <a:cubicBezTo>
                    <a:pt x="33" y="230"/>
                    <a:pt x="17" y="398"/>
                    <a:pt x="17" y="406"/>
                  </a:cubicBezTo>
                  <a:cubicBezTo>
                    <a:pt x="2" y="405"/>
                    <a:pt x="2" y="405"/>
                    <a:pt x="2" y="405"/>
                  </a:cubicBezTo>
                  <a:cubicBezTo>
                    <a:pt x="2" y="405"/>
                    <a:pt x="0" y="334"/>
                    <a:pt x="3" y="298"/>
                  </a:cubicBezTo>
                  <a:cubicBezTo>
                    <a:pt x="6" y="262"/>
                    <a:pt x="10" y="226"/>
                    <a:pt x="12" y="214"/>
                  </a:cubicBezTo>
                  <a:cubicBezTo>
                    <a:pt x="13" y="202"/>
                    <a:pt x="12" y="93"/>
                    <a:pt x="16" y="69"/>
                  </a:cubicBezTo>
                  <a:cubicBezTo>
                    <a:pt x="20" y="45"/>
                    <a:pt x="34" y="0"/>
                    <a:pt x="34" y="0"/>
                  </a:cubicBezTo>
                  <a:cubicBezTo>
                    <a:pt x="95" y="4"/>
                    <a:pt x="95" y="4"/>
                    <a:pt x="95" y="4"/>
                  </a:cubicBezTo>
                  <a:cubicBezTo>
                    <a:pt x="96" y="92"/>
                    <a:pt x="27" y="68"/>
                    <a:pt x="25" y="73"/>
                  </a:cubicBezTo>
                  <a:cubicBezTo>
                    <a:pt x="22" y="79"/>
                    <a:pt x="41" y="87"/>
                    <a:pt x="40" y="93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2" name="Freeform 140">
              <a:extLst>
                <a:ext uri="{FF2B5EF4-FFF2-40B4-BE49-F238E27FC236}">
                  <a16:creationId xmlns:a16="http://schemas.microsoft.com/office/drawing/2014/main" id="{19813ED7-DA53-4F19-8190-160AC7D6C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4488" y="4719638"/>
              <a:ext cx="198438" cy="1595438"/>
            </a:xfrm>
            <a:custGeom>
              <a:avLst/>
              <a:gdLst>
                <a:gd name="T0" fmla="*/ 39 w 39"/>
                <a:gd name="T1" fmla="*/ 4 h 314"/>
                <a:gd name="T2" fmla="*/ 30 w 39"/>
                <a:gd name="T3" fmla="*/ 127 h 314"/>
                <a:gd name="T4" fmla="*/ 30 w 39"/>
                <a:gd name="T5" fmla="*/ 314 h 314"/>
                <a:gd name="T6" fmla="*/ 29 w 39"/>
                <a:gd name="T7" fmla="*/ 314 h 314"/>
                <a:gd name="T8" fmla="*/ 4 w 39"/>
                <a:gd name="T9" fmla="*/ 313 h 314"/>
                <a:gd name="T10" fmla="*/ 4 w 39"/>
                <a:gd name="T11" fmla="*/ 138 h 314"/>
                <a:gd name="T12" fmla="*/ 0 w 39"/>
                <a:gd name="T13" fmla="*/ 22 h 314"/>
                <a:gd name="T14" fmla="*/ 18 w 39"/>
                <a:gd name="T15" fmla="*/ 5 h 314"/>
                <a:gd name="T16" fmla="*/ 39 w 39"/>
                <a:gd name="T17" fmla="*/ 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14">
                  <a:moveTo>
                    <a:pt x="39" y="4"/>
                  </a:moveTo>
                  <a:cubicBezTo>
                    <a:pt x="35" y="24"/>
                    <a:pt x="29" y="124"/>
                    <a:pt x="30" y="127"/>
                  </a:cubicBezTo>
                  <a:cubicBezTo>
                    <a:pt x="31" y="130"/>
                    <a:pt x="30" y="314"/>
                    <a:pt x="30" y="314"/>
                  </a:cubicBezTo>
                  <a:cubicBezTo>
                    <a:pt x="29" y="314"/>
                    <a:pt x="29" y="314"/>
                    <a:pt x="29" y="314"/>
                  </a:cubicBezTo>
                  <a:cubicBezTo>
                    <a:pt x="4" y="313"/>
                    <a:pt x="4" y="313"/>
                    <a:pt x="4" y="313"/>
                  </a:cubicBezTo>
                  <a:cubicBezTo>
                    <a:pt x="4" y="313"/>
                    <a:pt x="4" y="162"/>
                    <a:pt x="4" y="138"/>
                  </a:cubicBezTo>
                  <a:cubicBezTo>
                    <a:pt x="4" y="114"/>
                    <a:pt x="0" y="22"/>
                    <a:pt x="0" y="22"/>
                  </a:cubicBezTo>
                  <a:cubicBezTo>
                    <a:pt x="0" y="22"/>
                    <a:pt x="7" y="4"/>
                    <a:pt x="18" y="5"/>
                  </a:cubicBezTo>
                  <a:cubicBezTo>
                    <a:pt x="28" y="6"/>
                    <a:pt x="39" y="0"/>
                    <a:pt x="39" y="4"/>
                  </a:cubicBezTo>
                  <a:close/>
                </a:path>
              </a:pathLst>
            </a:custGeom>
            <a:solidFill>
              <a:srgbClr val="032D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3" name="Freeform 141">
              <a:extLst>
                <a:ext uri="{FF2B5EF4-FFF2-40B4-BE49-F238E27FC236}">
                  <a16:creationId xmlns:a16="http://schemas.microsoft.com/office/drawing/2014/main" id="{E8F07E12-126C-4D1D-8E91-5206376F6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1763" y="2562225"/>
              <a:ext cx="417513" cy="463550"/>
            </a:xfrm>
            <a:custGeom>
              <a:avLst/>
              <a:gdLst>
                <a:gd name="T0" fmla="*/ 1 w 82"/>
                <a:gd name="T1" fmla="*/ 48 h 91"/>
                <a:gd name="T2" fmla="*/ 0 w 82"/>
                <a:gd name="T3" fmla="*/ 57 h 91"/>
                <a:gd name="T4" fmla="*/ 3 w 82"/>
                <a:gd name="T5" fmla="*/ 62 h 91"/>
                <a:gd name="T6" fmla="*/ 14 w 82"/>
                <a:gd name="T7" fmla="*/ 90 h 91"/>
                <a:gd name="T8" fmla="*/ 45 w 82"/>
                <a:gd name="T9" fmla="*/ 91 h 91"/>
                <a:gd name="T10" fmla="*/ 79 w 82"/>
                <a:gd name="T11" fmla="*/ 48 h 91"/>
                <a:gd name="T12" fmla="*/ 30 w 82"/>
                <a:gd name="T13" fmla="*/ 0 h 91"/>
                <a:gd name="T14" fmla="*/ 1 w 82"/>
                <a:gd name="T15" fmla="*/ 43 h 91"/>
                <a:gd name="T16" fmla="*/ 1 w 82"/>
                <a:gd name="T17" fmla="*/ 4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91">
                  <a:moveTo>
                    <a:pt x="1" y="48"/>
                  </a:moveTo>
                  <a:cubicBezTo>
                    <a:pt x="2" y="50"/>
                    <a:pt x="0" y="53"/>
                    <a:pt x="0" y="57"/>
                  </a:cubicBezTo>
                  <a:cubicBezTo>
                    <a:pt x="0" y="59"/>
                    <a:pt x="2" y="61"/>
                    <a:pt x="3" y="62"/>
                  </a:cubicBezTo>
                  <a:cubicBezTo>
                    <a:pt x="4" y="76"/>
                    <a:pt x="7" y="90"/>
                    <a:pt x="14" y="90"/>
                  </a:cubicBezTo>
                  <a:cubicBezTo>
                    <a:pt x="28" y="89"/>
                    <a:pt x="36" y="91"/>
                    <a:pt x="45" y="91"/>
                  </a:cubicBezTo>
                  <a:cubicBezTo>
                    <a:pt x="58" y="91"/>
                    <a:pt x="76" y="75"/>
                    <a:pt x="79" y="48"/>
                  </a:cubicBezTo>
                  <a:cubicBezTo>
                    <a:pt x="82" y="21"/>
                    <a:pt x="55" y="0"/>
                    <a:pt x="30" y="0"/>
                  </a:cubicBezTo>
                  <a:cubicBezTo>
                    <a:pt x="6" y="0"/>
                    <a:pt x="0" y="19"/>
                    <a:pt x="1" y="43"/>
                  </a:cubicBezTo>
                  <a:cubicBezTo>
                    <a:pt x="1" y="45"/>
                    <a:pt x="1" y="46"/>
                    <a:pt x="1" y="48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4" name="Freeform 142">
              <a:extLst>
                <a:ext uri="{FF2B5EF4-FFF2-40B4-BE49-F238E27FC236}">
                  <a16:creationId xmlns:a16="http://schemas.microsoft.com/office/drawing/2014/main" id="{7F6ED82B-4E2E-4092-87F4-5BBE23504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5251" y="2501900"/>
              <a:ext cx="519113" cy="528638"/>
            </a:xfrm>
            <a:custGeom>
              <a:avLst/>
              <a:gdLst>
                <a:gd name="T0" fmla="*/ 50 w 102"/>
                <a:gd name="T1" fmla="*/ 4 h 104"/>
                <a:gd name="T2" fmla="*/ 11 w 102"/>
                <a:gd name="T3" fmla="*/ 29 h 104"/>
                <a:gd name="T4" fmla="*/ 16 w 102"/>
                <a:gd name="T5" fmla="*/ 63 h 104"/>
                <a:gd name="T6" fmla="*/ 21 w 102"/>
                <a:gd name="T7" fmla="*/ 63 h 104"/>
                <a:gd name="T8" fmla="*/ 26 w 102"/>
                <a:gd name="T9" fmla="*/ 80 h 104"/>
                <a:gd name="T10" fmla="*/ 43 w 102"/>
                <a:gd name="T11" fmla="*/ 103 h 104"/>
                <a:gd name="T12" fmla="*/ 71 w 102"/>
                <a:gd name="T13" fmla="*/ 101 h 104"/>
                <a:gd name="T14" fmla="*/ 85 w 102"/>
                <a:gd name="T15" fmla="*/ 72 h 104"/>
                <a:gd name="T16" fmla="*/ 50 w 102"/>
                <a:gd name="T17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" h="104">
                  <a:moveTo>
                    <a:pt x="50" y="4"/>
                  </a:moveTo>
                  <a:cubicBezTo>
                    <a:pt x="30" y="0"/>
                    <a:pt x="0" y="18"/>
                    <a:pt x="11" y="29"/>
                  </a:cubicBezTo>
                  <a:cubicBezTo>
                    <a:pt x="15" y="32"/>
                    <a:pt x="16" y="63"/>
                    <a:pt x="16" y="63"/>
                  </a:cubicBezTo>
                  <a:cubicBezTo>
                    <a:pt x="16" y="63"/>
                    <a:pt x="20" y="61"/>
                    <a:pt x="21" y="63"/>
                  </a:cubicBezTo>
                  <a:cubicBezTo>
                    <a:pt x="23" y="64"/>
                    <a:pt x="24" y="75"/>
                    <a:pt x="26" y="80"/>
                  </a:cubicBezTo>
                  <a:cubicBezTo>
                    <a:pt x="28" y="85"/>
                    <a:pt x="40" y="103"/>
                    <a:pt x="43" y="103"/>
                  </a:cubicBezTo>
                  <a:cubicBezTo>
                    <a:pt x="46" y="103"/>
                    <a:pt x="68" y="104"/>
                    <a:pt x="71" y="101"/>
                  </a:cubicBezTo>
                  <a:cubicBezTo>
                    <a:pt x="73" y="98"/>
                    <a:pt x="83" y="81"/>
                    <a:pt x="85" y="72"/>
                  </a:cubicBezTo>
                  <a:cubicBezTo>
                    <a:pt x="88" y="62"/>
                    <a:pt x="102" y="13"/>
                    <a:pt x="50" y="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5" name="Freeform 143">
              <a:extLst>
                <a:ext uri="{FF2B5EF4-FFF2-40B4-BE49-F238E27FC236}">
                  <a16:creationId xmlns:a16="http://schemas.microsoft.com/office/drawing/2014/main" id="{4276F76E-CC02-4E8F-8BE6-FC155D8F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326" y="2741613"/>
              <a:ext cx="50800" cy="136525"/>
            </a:xfrm>
            <a:custGeom>
              <a:avLst/>
              <a:gdLst>
                <a:gd name="T0" fmla="*/ 0 w 10"/>
                <a:gd name="T1" fmla="*/ 4 h 27"/>
                <a:gd name="T2" fmla="*/ 9 w 10"/>
                <a:gd name="T3" fmla="*/ 7 h 27"/>
                <a:gd name="T4" fmla="*/ 4 w 10"/>
                <a:gd name="T5" fmla="*/ 27 h 27"/>
                <a:gd name="T6" fmla="*/ 0 w 10"/>
                <a:gd name="T7" fmla="*/ 4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7">
                  <a:moveTo>
                    <a:pt x="0" y="4"/>
                  </a:moveTo>
                  <a:cubicBezTo>
                    <a:pt x="0" y="3"/>
                    <a:pt x="6" y="0"/>
                    <a:pt x="9" y="7"/>
                  </a:cubicBezTo>
                  <a:cubicBezTo>
                    <a:pt x="10" y="11"/>
                    <a:pt x="5" y="27"/>
                    <a:pt x="4" y="27"/>
                  </a:cubicBezTo>
                  <a:cubicBezTo>
                    <a:pt x="2" y="27"/>
                    <a:pt x="0" y="10"/>
                    <a:pt x="0" y="4"/>
                  </a:cubicBezTo>
                  <a:close/>
                </a:path>
              </a:pathLst>
            </a:custGeom>
            <a:solidFill>
              <a:srgbClr val="F8A3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6" name="Freeform 144">
              <a:extLst>
                <a:ext uri="{FF2B5EF4-FFF2-40B4-BE49-F238E27FC236}">
                  <a16:creationId xmlns:a16="http://schemas.microsoft.com/office/drawing/2014/main" id="{B58531C6-7855-43CE-A03B-949847871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126" y="3157538"/>
              <a:ext cx="915988" cy="1123950"/>
            </a:xfrm>
            <a:custGeom>
              <a:avLst/>
              <a:gdLst>
                <a:gd name="T0" fmla="*/ 4 w 180"/>
                <a:gd name="T1" fmla="*/ 23 h 221"/>
                <a:gd name="T2" fmla="*/ 37 w 180"/>
                <a:gd name="T3" fmla="*/ 10 h 221"/>
                <a:gd name="T4" fmla="*/ 59 w 180"/>
                <a:gd name="T5" fmla="*/ 0 h 221"/>
                <a:gd name="T6" fmla="*/ 129 w 180"/>
                <a:gd name="T7" fmla="*/ 1 h 221"/>
                <a:gd name="T8" fmla="*/ 154 w 180"/>
                <a:gd name="T9" fmla="*/ 8 h 221"/>
                <a:gd name="T10" fmla="*/ 177 w 180"/>
                <a:gd name="T11" fmla="*/ 21 h 221"/>
                <a:gd name="T12" fmla="*/ 159 w 180"/>
                <a:gd name="T13" fmla="*/ 132 h 221"/>
                <a:gd name="T14" fmla="*/ 157 w 180"/>
                <a:gd name="T15" fmla="*/ 215 h 221"/>
                <a:gd name="T16" fmla="*/ 95 w 180"/>
                <a:gd name="T17" fmla="*/ 221 h 221"/>
                <a:gd name="T18" fmla="*/ 33 w 180"/>
                <a:gd name="T19" fmla="*/ 216 h 221"/>
                <a:gd name="T20" fmla="*/ 30 w 180"/>
                <a:gd name="T21" fmla="*/ 131 h 221"/>
                <a:gd name="T22" fmla="*/ 4 w 180"/>
                <a:gd name="T23" fmla="*/ 23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221">
                  <a:moveTo>
                    <a:pt x="4" y="23"/>
                  </a:moveTo>
                  <a:cubicBezTo>
                    <a:pt x="7" y="18"/>
                    <a:pt x="23" y="14"/>
                    <a:pt x="37" y="10"/>
                  </a:cubicBezTo>
                  <a:cubicBezTo>
                    <a:pt x="49" y="6"/>
                    <a:pt x="59" y="0"/>
                    <a:pt x="59" y="0"/>
                  </a:cubicBezTo>
                  <a:cubicBezTo>
                    <a:pt x="129" y="1"/>
                    <a:pt x="129" y="1"/>
                    <a:pt x="129" y="1"/>
                  </a:cubicBezTo>
                  <a:cubicBezTo>
                    <a:pt x="129" y="1"/>
                    <a:pt x="141" y="6"/>
                    <a:pt x="154" y="8"/>
                  </a:cubicBezTo>
                  <a:cubicBezTo>
                    <a:pt x="170" y="9"/>
                    <a:pt x="174" y="17"/>
                    <a:pt x="177" y="21"/>
                  </a:cubicBezTo>
                  <a:cubicBezTo>
                    <a:pt x="179" y="27"/>
                    <a:pt x="180" y="72"/>
                    <a:pt x="159" y="132"/>
                  </a:cubicBezTo>
                  <a:cubicBezTo>
                    <a:pt x="157" y="141"/>
                    <a:pt x="164" y="198"/>
                    <a:pt x="157" y="215"/>
                  </a:cubicBezTo>
                  <a:cubicBezTo>
                    <a:pt x="95" y="221"/>
                    <a:pt x="95" y="221"/>
                    <a:pt x="95" y="221"/>
                  </a:cubicBezTo>
                  <a:cubicBezTo>
                    <a:pt x="33" y="216"/>
                    <a:pt x="33" y="216"/>
                    <a:pt x="33" y="216"/>
                  </a:cubicBezTo>
                  <a:cubicBezTo>
                    <a:pt x="27" y="196"/>
                    <a:pt x="33" y="140"/>
                    <a:pt x="30" y="131"/>
                  </a:cubicBezTo>
                  <a:cubicBezTo>
                    <a:pt x="27" y="123"/>
                    <a:pt x="0" y="30"/>
                    <a:pt x="4" y="2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7" name="Freeform 145">
              <a:extLst>
                <a:ext uri="{FF2B5EF4-FFF2-40B4-BE49-F238E27FC236}">
                  <a16:creationId xmlns:a16="http://schemas.microsoft.com/office/drawing/2014/main" id="{CF24AE7C-AB98-4833-A2BA-EF3CA8FFB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0651" y="3106738"/>
              <a:ext cx="433388" cy="71438"/>
            </a:xfrm>
            <a:custGeom>
              <a:avLst/>
              <a:gdLst>
                <a:gd name="T0" fmla="*/ 0 w 273"/>
                <a:gd name="T1" fmla="*/ 45 h 45"/>
                <a:gd name="T2" fmla="*/ 273 w 273"/>
                <a:gd name="T3" fmla="*/ 45 h 45"/>
                <a:gd name="T4" fmla="*/ 234 w 273"/>
                <a:gd name="T5" fmla="*/ 0 h 45"/>
                <a:gd name="T6" fmla="*/ 39 w 273"/>
                <a:gd name="T7" fmla="*/ 0 h 45"/>
                <a:gd name="T8" fmla="*/ 0 w 273"/>
                <a:gd name="T9" fmla="*/ 45 h 45"/>
                <a:gd name="T10" fmla="*/ 0 w 273"/>
                <a:gd name="T1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45">
                  <a:moveTo>
                    <a:pt x="0" y="45"/>
                  </a:moveTo>
                  <a:lnTo>
                    <a:pt x="273" y="45"/>
                  </a:lnTo>
                  <a:lnTo>
                    <a:pt x="234" y="0"/>
                  </a:lnTo>
                  <a:lnTo>
                    <a:pt x="39" y="0"/>
                  </a:lnTo>
                  <a:lnTo>
                    <a:pt x="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8" name="Freeform 146">
              <a:extLst>
                <a:ext uri="{FF2B5EF4-FFF2-40B4-BE49-F238E27FC236}">
                  <a16:creationId xmlns:a16="http://schemas.microsoft.com/office/drawing/2014/main" id="{3147AE4A-66C6-4EDE-B7A3-7DD7AF363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101" y="3254375"/>
              <a:ext cx="474663" cy="650875"/>
            </a:xfrm>
            <a:custGeom>
              <a:avLst/>
              <a:gdLst>
                <a:gd name="T0" fmla="*/ 72 w 93"/>
                <a:gd name="T1" fmla="*/ 0 h 128"/>
                <a:gd name="T2" fmla="*/ 48 w 93"/>
                <a:gd name="T3" fmla="*/ 27 h 128"/>
                <a:gd name="T4" fmla="*/ 0 w 93"/>
                <a:gd name="T5" fmla="*/ 96 h 128"/>
                <a:gd name="T6" fmla="*/ 24 w 93"/>
                <a:gd name="T7" fmla="*/ 121 h 128"/>
                <a:gd name="T8" fmla="*/ 42 w 93"/>
                <a:gd name="T9" fmla="*/ 127 h 128"/>
                <a:gd name="T10" fmla="*/ 93 w 93"/>
                <a:gd name="T11" fmla="*/ 72 h 128"/>
                <a:gd name="T12" fmla="*/ 72 w 93"/>
                <a:gd name="T13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28">
                  <a:moveTo>
                    <a:pt x="72" y="0"/>
                  </a:moveTo>
                  <a:cubicBezTo>
                    <a:pt x="72" y="0"/>
                    <a:pt x="62" y="2"/>
                    <a:pt x="48" y="27"/>
                  </a:cubicBezTo>
                  <a:cubicBezTo>
                    <a:pt x="38" y="44"/>
                    <a:pt x="0" y="96"/>
                    <a:pt x="0" y="96"/>
                  </a:cubicBezTo>
                  <a:cubicBezTo>
                    <a:pt x="0" y="96"/>
                    <a:pt x="8" y="111"/>
                    <a:pt x="24" y="121"/>
                  </a:cubicBezTo>
                  <a:cubicBezTo>
                    <a:pt x="38" y="128"/>
                    <a:pt x="42" y="127"/>
                    <a:pt x="42" y="127"/>
                  </a:cubicBezTo>
                  <a:cubicBezTo>
                    <a:pt x="93" y="72"/>
                    <a:pt x="93" y="72"/>
                    <a:pt x="93" y="72"/>
                  </a:cubicBezTo>
                  <a:cubicBezTo>
                    <a:pt x="72" y="0"/>
                    <a:pt x="72" y="0"/>
                    <a:pt x="72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59" name="Freeform 147">
              <a:extLst>
                <a:ext uri="{FF2B5EF4-FFF2-40B4-BE49-F238E27FC236}">
                  <a16:creationId xmlns:a16="http://schemas.microsoft.com/office/drawing/2014/main" id="{2CD932BB-7038-4EBF-B8FF-51AEA921D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038" y="3228975"/>
              <a:ext cx="401638" cy="712788"/>
            </a:xfrm>
            <a:custGeom>
              <a:avLst/>
              <a:gdLst>
                <a:gd name="T0" fmla="*/ 34 w 79"/>
                <a:gd name="T1" fmla="*/ 0 h 140"/>
                <a:gd name="T2" fmla="*/ 58 w 79"/>
                <a:gd name="T3" fmla="*/ 41 h 140"/>
                <a:gd name="T4" fmla="*/ 79 w 79"/>
                <a:gd name="T5" fmla="*/ 122 h 140"/>
                <a:gd name="T6" fmla="*/ 49 w 79"/>
                <a:gd name="T7" fmla="*/ 137 h 140"/>
                <a:gd name="T8" fmla="*/ 29 w 79"/>
                <a:gd name="T9" fmla="*/ 137 h 140"/>
                <a:gd name="T10" fmla="*/ 0 w 79"/>
                <a:gd name="T11" fmla="*/ 68 h 140"/>
                <a:gd name="T12" fmla="*/ 34 w 79"/>
                <a:gd name="T13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140">
                  <a:moveTo>
                    <a:pt x="34" y="0"/>
                  </a:moveTo>
                  <a:cubicBezTo>
                    <a:pt x="34" y="0"/>
                    <a:pt x="50" y="10"/>
                    <a:pt x="58" y="41"/>
                  </a:cubicBezTo>
                  <a:cubicBezTo>
                    <a:pt x="63" y="60"/>
                    <a:pt x="79" y="122"/>
                    <a:pt x="79" y="122"/>
                  </a:cubicBezTo>
                  <a:cubicBezTo>
                    <a:pt x="79" y="122"/>
                    <a:pt x="66" y="134"/>
                    <a:pt x="49" y="137"/>
                  </a:cubicBezTo>
                  <a:cubicBezTo>
                    <a:pt x="33" y="140"/>
                    <a:pt x="29" y="137"/>
                    <a:pt x="29" y="13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4" y="0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60" name="Freeform 148">
              <a:extLst>
                <a:ext uri="{FF2B5EF4-FFF2-40B4-BE49-F238E27FC236}">
                  <a16:creationId xmlns:a16="http://schemas.microsoft.com/office/drawing/2014/main" id="{55479AA1-7CE8-49A6-8B6E-C097A7ED7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8101" y="3859213"/>
              <a:ext cx="304800" cy="223838"/>
            </a:xfrm>
            <a:custGeom>
              <a:avLst/>
              <a:gdLst>
                <a:gd name="T0" fmla="*/ 55 w 60"/>
                <a:gd name="T1" fmla="*/ 21 h 44"/>
                <a:gd name="T2" fmla="*/ 50 w 60"/>
                <a:gd name="T3" fmla="*/ 15 h 44"/>
                <a:gd name="T4" fmla="*/ 38 w 60"/>
                <a:gd name="T5" fmla="*/ 6 h 44"/>
                <a:gd name="T6" fmla="*/ 36 w 60"/>
                <a:gd name="T7" fmla="*/ 1 h 44"/>
                <a:gd name="T8" fmla="*/ 31 w 60"/>
                <a:gd name="T9" fmla="*/ 6 h 44"/>
                <a:gd name="T10" fmla="*/ 37 w 60"/>
                <a:gd name="T11" fmla="*/ 17 h 44"/>
                <a:gd name="T12" fmla="*/ 23 w 60"/>
                <a:gd name="T13" fmla="*/ 19 h 44"/>
                <a:gd name="T14" fmla="*/ 4 w 60"/>
                <a:gd name="T15" fmla="*/ 11 h 44"/>
                <a:gd name="T16" fmla="*/ 0 w 60"/>
                <a:gd name="T17" fmla="*/ 11 h 44"/>
                <a:gd name="T18" fmla="*/ 1 w 60"/>
                <a:gd name="T19" fmla="*/ 16 h 44"/>
                <a:gd name="T20" fmla="*/ 0 w 60"/>
                <a:gd name="T21" fmla="*/ 19 h 44"/>
                <a:gd name="T22" fmla="*/ 1 w 60"/>
                <a:gd name="T23" fmla="*/ 23 h 44"/>
                <a:gd name="T24" fmla="*/ 3 w 60"/>
                <a:gd name="T25" fmla="*/ 29 h 44"/>
                <a:gd name="T26" fmla="*/ 9 w 60"/>
                <a:gd name="T27" fmla="*/ 36 h 44"/>
                <a:gd name="T28" fmla="*/ 27 w 60"/>
                <a:gd name="T29" fmla="*/ 44 h 44"/>
                <a:gd name="T30" fmla="*/ 57 w 60"/>
                <a:gd name="T31" fmla="*/ 38 h 44"/>
                <a:gd name="T32" fmla="*/ 55 w 60"/>
                <a:gd name="T33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44">
                  <a:moveTo>
                    <a:pt x="55" y="21"/>
                  </a:moveTo>
                  <a:cubicBezTo>
                    <a:pt x="55" y="21"/>
                    <a:pt x="51" y="15"/>
                    <a:pt x="50" y="15"/>
                  </a:cubicBezTo>
                  <a:cubicBezTo>
                    <a:pt x="49" y="14"/>
                    <a:pt x="40" y="9"/>
                    <a:pt x="38" y="6"/>
                  </a:cubicBezTo>
                  <a:cubicBezTo>
                    <a:pt x="37" y="3"/>
                    <a:pt x="36" y="1"/>
                    <a:pt x="36" y="1"/>
                  </a:cubicBezTo>
                  <a:cubicBezTo>
                    <a:pt x="35" y="0"/>
                    <a:pt x="29" y="1"/>
                    <a:pt x="31" y="6"/>
                  </a:cubicBezTo>
                  <a:cubicBezTo>
                    <a:pt x="33" y="11"/>
                    <a:pt x="37" y="16"/>
                    <a:pt x="37" y="17"/>
                  </a:cubicBezTo>
                  <a:cubicBezTo>
                    <a:pt x="37" y="19"/>
                    <a:pt x="25" y="20"/>
                    <a:pt x="23" y="19"/>
                  </a:cubicBezTo>
                  <a:cubicBezTo>
                    <a:pt x="20" y="18"/>
                    <a:pt x="5" y="11"/>
                    <a:pt x="4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2" y="17"/>
                    <a:pt x="0" y="18"/>
                    <a:pt x="0" y="19"/>
                  </a:cubicBezTo>
                  <a:cubicBezTo>
                    <a:pt x="0" y="20"/>
                    <a:pt x="1" y="23"/>
                    <a:pt x="1" y="23"/>
                  </a:cubicBezTo>
                  <a:cubicBezTo>
                    <a:pt x="1" y="23"/>
                    <a:pt x="2" y="27"/>
                    <a:pt x="3" y="29"/>
                  </a:cubicBezTo>
                  <a:cubicBezTo>
                    <a:pt x="4" y="30"/>
                    <a:pt x="8" y="36"/>
                    <a:pt x="9" y="36"/>
                  </a:cubicBezTo>
                  <a:cubicBezTo>
                    <a:pt x="10" y="36"/>
                    <a:pt x="23" y="44"/>
                    <a:pt x="27" y="44"/>
                  </a:cubicBezTo>
                  <a:cubicBezTo>
                    <a:pt x="30" y="44"/>
                    <a:pt x="51" y="44"/>
                    <a:pt x="57" y="38"/>
                  </a:cubicBezTo>
                  <a:cubicBezTo>
                    <a:pt x="60" y="35"/>
                    <a:pt x="55" y="21"/>
                    <a:pt x="55" y="21"/>
                  </a:cubicBezTo>
                  <a:close/>
                </a:path>
              </a:pathLst>
            </a:custGeom>
            <a:solidFill>
              <a:srgbClr val="FBBC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61" name="Freeform 149">
              <a:extLst>
                <a:ext uri="{FF2B5EF4-FFF2-40B4-BE49-F238E27FC236}">
                  <a16:creationId xmlns:a16="http://schemas.microsoft.com/office/drawing/2014/main" id="{4B1AA07B-7ADF-412C-B596-286D5041D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3651" y="4241800"/>
              <a:ext cx="677863" cy="76200"/>
            </a:xfrm>
            <a:custGeom>
              <a:avLst/>
              <a:gdLst>
                <a:gd name="T0" fmla="*/ 130 w 133"/>
                <a:gd name="T1" fmla="*/ 15 h 15"/>
                <a:gd name="T2" fmla="*/ 3 w 133"/>
                <a:gd name="T3" fmla="*/ 15 h 15"/>
                <a:gd name="T4" fmla="*/ 0 w 133"/>
                <a:gd name="T5" fmla="*/ 12 h 15"/>
                <a:gd name="T6" fmla="*/ 3 w 133"/>
                <a:gd name="T7" fmla="*/ 3 h 15"/>
                <a:gd name="T8" fmla="*/ 6 w 133"/>
                <a:gd name="T9" fmla="*/ 0 h 15"/>
                <a:gd name="T10" fmla="*/ 130 w 133"/>
                <a:gd name="T11" fmla="*/ 0 h 15"/>
                <a:gd name="T12" fmla="*/ 133 w 133"/>
                <a:gd name="T13" fmla="*/ 3 h 15"/>
                <a:gd name="T14" fmla="*/ 133 w 133"/>
                <a:gd name="T15" fmla="*/ 12 h 15"/>
                <a:gd name="T16" fmla="*/ 130 w 133"/>
                <a:gd name="T1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15">
                  <a:moveTo>
                    <a:pt x="130" y="1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1" y="15"/>
                    <a:pt x="0" y="14"/>
                    <a:pt x="0" y="1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1"/>
                    <a:pt x="4" y="0"/>
                    <a:pt x="6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1" y="0"/>
                    <a:pt x="133" y="1"/>
                    <a:pt x="133" y="3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4"/>
                    <a:pt x="131" y="15"/>
                    <a:pt x="130" y="15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62" name="Freeform 150">
              <a:extLst>
                <a:ext uri="{FF2B5EF4-FFF2-40B4-BE49-F238E27FC236}">
                  <a16:creationId xmlns:a16="http://schemas.microsoft.com/office/drawing/2014/main" id="{3E9001D5-CDEE-4604-BF91-5EA356233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4922838"/>
              <a:ext cx="417513" cy="466725"/>
            </a:xfrm>
            <a:custGeom>
              <a:avLst/>
              <a:gdLst>
                <a:gd name="T0" fmla="*/ 0 w 82"/>
                <a:gd name="T1" fmla="*/ 84 h 92"/>
                <a:gd name="T2" fmla="*/ 43 w 82"/>
                <a:gd name="T3" fmla="*/ 74 h 92"/>
                <a:gd name="T4" fmla="*/ 82 w 82"/>
                <a:gd name="T5" fmla="*/ 29 h 92"/>
                <a:gd name="T6" fmla="*/ 50 w 82"/>
                <a:gd name="T7" fmla="*/ 0 h 92"/>
                <a:gd name="T8" fmla="*/ 25 w 82"/>
                <a:gd name="T9" fmla="*/ 28 h 92"/>
                <a:gd name="T10" fmla="*/ 7 w 82"/>
                <a:gd name="T11" fmla="*/ 24 h 92"/>
                <a:gd name="T12" fmla="*/ 0 w 82"/>
                <a:gd name="T13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92">
                  <a:moveTo>
                    <a:pt x="0" y="84"/>
                  </a:moveTo>
                  <a:cubicBezTo>
                    <a:pt x="7" y="92"/>
                    <a:pt x="28" y="84"/>
                    <a:pt x="43" y="74"/>
                  </a:cubicBezTo>
                  <a:cubicBezTo>
                    <a:pt x="61" y="63"/>
                    <a:pt x="82" y="29"/>
                    <a:pt x="82" y="29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41" y="18"/>
                    <a:pt x="25" y="28"/>
                  </a:cubicBezTo>
                  <a:cubicBezTo>
                    <a:pt x="10" y="38"/>
                    <a:pt x="7" y="24"/>
                    <a:pt x="7" y="24"/>
                  </a:cubicBezTo>
                  <a:cubicBezTo>
                    <a:pt x="0" y="84"/>
                    <a:pt x="0" y="84"/>
                    <a:pt x="0" y="84"/>
                  </a:cubicBezTo>
                  <a:close/>
                </a:path>
              </a:pathLst>
            </a:custGeom>
            <a:solidFill>
              <a:srgbClr val="BCD0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63" name="Freeform 151">
              <a:extLst>
                <a:ext uri="{FF2B5EF4-FFF2-40B4-BE49-F238E27FC236}">
                  <a16:creationId xmlns:a16="http://schemas.microsoft.com/office/drawing/2014/main" id="{93660DD5-06C3-4702-8B9E-09A741ACF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3988" y="5045075"/>
              <a:ext cx="82550" cy="304800"/>
            </a:xfrm>
            <a:custGeom>
              <a:avLst/>
              <a:gdLst>
                <a:gd name="T0" fmla="*/ 0 w 16"/>
                <a:gd name="T1" fmla="*/ 60 h 60"/>
                <a:gd name="T2" fmla="*/ 5 w 16"/>
                <a:gd name="T3" fmla="*/ 49 h 60"/>
                <a:gd name="T4" fmla="*/ 16 w 16"/>
                <a:gd name="T5" fmla="*/ 51 h 60"/>
                <a:gd name="T6" fmla="*/ 7 w 16"/>
                <a:gd name="T7" fmla="*/ 0 h 60"/>
                <a:gd name="T8" fmla="*/ 0 w 16"/>
                <a:gd name="T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60">
                  <a:moveTo>
                    <a:pt x="0" y="60"/>
                  </a:moveTo>
                  <a:cubicBezTo>
                    <a:pt x="0" y="60"/>
                    <a:pt x="2" y="51"/>
                    <a:pt x="5" y="49"/>
                  </a:cubicBezTo>
                  <a:cubicBezTo>
                    <a:pt x="11" y="45"/>
                    <a:pt x="16" y="51"/>
                    <a:pt x="16" y="5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60"/>
                    <a:pt x="0" y="60"/>
                    <a:pt x="0" y="60"/>
                  </a:cubicBezTo>
                  <a:close/>
                </a:path>
              </a:pathLst>
            </a:custGeom>
            <a:solidFill>
              <a:srgbClr val="D0D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64" name="Freeform 152">
              <a:extLst>
                <a:ext uri="{FF2B5EF4-FFF2-40B4-BE49-F238E27FC236}">
                  <a16:creationId xmlns:a16="http://schemas.microsoft.com/office/drawing/2014/main" id="{E59590F9-B96B-4BAE-B2C4-B96C74ADA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938" y="4195763"/>
              <a:ext cx="173038" cy="207963"/>
            </a:xfrm>
            <a:custGeom>
              <a:avLst/>
              <a:gdLst>
                <a:gd name="T0" fmla="*/ 109 w 109"/>
                <a:gd name="T1" fmla="*/ 131 h 131"/>
                <a:gd name="T2" fmla="*/ 0 w 109"/>
                <a:gd name="T3" fmla="*/ 131 h 131"/>
                <a:gd name="T4" fmla="*/ 0 w 109"/>
                <a:gd name="T5" fmla="*/ 0 h 131"/>
                <a:gd name="T6" fmla="*/ 109 w 109"/>
                <a:gd name="T7" fmla="*/ 0 h 131"/>
                <a:gd name="T8" fmla="*/ 109 w 109"/>
                <a:gd name="T9" fmla="*/ 131 h 131"/>
                <a:gd name="T10" fmla="*/ 109 w 109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131">
                  <a:moveTo>
                    <a:pt x="109" y="131"/>
                  </a:moveTo>
                  <a:lnTo>
                    <a:pt x="0" y="131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109" y="131"/>
                  </a:lnTo>
                  <a:lnTo>
                    <a:pt x="109" y="131"/>
                  </a:lnTo>
                  <a:close/>
                </a:path>
              </a:pathLst>
            </a:custGeom>
            <a:solidFill>
              <a:srgbClr val="B8C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65" name="Freeform 153">
              <a:extLst>
                <a:ext uri="{FF2B5EF4-FFF2-40B4-BE49-F238E27FC236}">
                  <a16:creationId xmlns:a16="http://schemas.microsoft.com/office/drawing/2014/main" id="{4D33E33A-63A6-449B-A77F-47688142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863" y="4221163"/>
              <a:ext cx="82550" cy="157163"/>
            </a:xfrm>
            <a:custGeom>
              <a:avLst/>
              <a:gdLst>
                <a:gd name="T0" fmla="*/ 0 w 16"/>
                <a:gd name="T1" fmla="*/ 31 h 31"/>
                <a:gd name="T2" fmla="*/ 0 w 16"/>
                <a:gd name="T3" fmla="*/ 27 h 31"/>
                <a:gd name="T4" fmla="*/ 12 w 16"/>
                <a:gd name="T5" fmla="*/ 14 h 31"/>
                <a:gd name="T6" fmla="*/ 0 w 16"/>
                <a:gd name="T7" fmla="*/ 3 h 31"/>
                <a:gd name="T8" fmla="*/ 0 w 16"/>
                <a:gd name="T9" fmla="*/ 0 h 31"/>
                <a:gd name="T10" fmla="*/ 16 w 16"/>
                <a:gd name="T11" fmla="*/ 14 h 31"/>
                <a:gd name="T12" fmla="*/ 0 w 16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1">
                  <a:moveTo>
                    <a:pt x="0" y="3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2" y="25"/>
                    <a:pt x="12" y="14"/>
                  </a:cubicBezTo>
                  <a:cubicBezTo>
                    <a:pt x="12" y="4"/>
                    <a:pt x="1" y="4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16" y="3"/>
                    <a:pt x="16" y="14"/>
                  </a:cubicBezTo>
                  <a:cubicBezTo>
                    <a:pt x="16" y="25"/>
                    <a:pt x="6" y="30"/>
                    <a:pt x="0" y="31"/>
                  </a:cubicBezTo>
                  <a:close/>
                </a:path>
              </a:pathLst>
            </a:custGeom>
            <a:solidFill>
              <a:srgbClr val="B8C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66" name="Freeform 154">
              <a:extLst>
                <a:ext uri="{FF2B5EF4-FFF2-40B4-BE49-F238E27FC236}">
                  <a16:creationId xmlns:a16="http://schemas.microsoft.com/office/drawing/2014/main" id="{521C8A04-92C1-431C-A5FE-81B9A6558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9726" y="4195763"/>
              <a:ext cx="168275" cy="207963"/>
            </a:xfrm>
            <a:custGeom>
              <a:avLst/>
              <a:gdLst>
                <a:gd name="T0" fmla="*/ 0 w 106"/>
                <a:gd name="T1" fmla="*/ 131 h 131"/>
                <a:gd name="T2" fmla="*/ 106 w 106"/>
                <a:gd name="T3" fmla="*/ 131 h 131"/>
                <a:gd name="T4" fmla="*/ 106 w 106"/>
                <a:gd name="T5" fmla="*/ 0 h 131"/>
                <a:gd name="T6" fmla="*/ 0 w 106"/>
                <a:gd name="T7" fmla="*/ 0 h 131"/>
                <a:gd name="T8" fmla="*/ 0 w 106"/>
                <a:gd name="T9" fmla="*/ 131 h 131"/>
                <a:gd name="T10" fmla="*/ 0 w 10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131">
                  <a:moveTo>
                    <a:pt x="0" y="131"/>
                  </a:moveTo>
                  <a:lnTo>
                    <a:pt x="106" y="131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31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B8C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67" name="Freeform 155">
              <a:extLst>
                <a:ext uri="{FF2B5EF4-FFF2-40B4-BE49-F238E27FC236}">
                  <a16:creationId xmlns:a16="http://schemas.microsoft.com/office/drawing/2014/main" id="{84EAC114-9A33-4E83-AEE7-EB3320C25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526" y="4221163"/>
              <a:ext cx="87313" cy="157163"/>
            </a:xfrm>
            <a:custGeom>
              <a:avLst/>
              <a:gdLst>
                <a:gd name="T0" fmla="*/ 16 w 17"/>
                <a:gd name="T1" fmla="*/ 31 h 31"/>
                <a:gd name="T2" fmla="*/ 17 w 17"/>
                <a:gd name="T3" fmla="*/ 27 h 31"/>
                <a:gd name="T4" fmla="*/ 4 w 17"/>
                <a:gd name="T5" fmla="*/ 14 h 31"/>
                <a:gd name="T6" fmla="*/ 16 w 17"/>
                <a:gd name="T7" fmla="*/ 4 h 31"/>
                <a:gd name="T8" fmla="*/ 16 w 17"/>
                <a:gd name="T9" fmla="*/ 0 h 31"/>
                <a:gd name="T10" fmla="*/ 0 w 17"/>
                <a:gd name="T11" fmla="*/ 14 h 31"/>
                <a:gd name="T12" fmla="*/ 16 w 17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1">
                  <a:moveTo>
                    <a:pt x="16" y="31"/>
                  </a:move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4" y="25"/>
                    <a:pt x="4" y="14"/>
                  </a:cubicBezTo>
                  <a:cubicBezTo>
                    <a:pt x="4" y="4"/>
                    <a:pt x="16" y="4"/>
                    <a:pt x="16" y="4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1" y="0"/>
                    <a:pt x="0" y="3"/>
                    <a:pt x="0" y="14"/>
                  </a:cubicBezTo>
                  <a:cubicBezTo>
                    <a:pt x="0" y="25"/>
                    <a:pt x="11" y="30"/>
                    <a:pt x="16" y="31"/>
                  </a:cubicBezTo>
                  <a:close/>
                </a:path>
              </a:pathLst>
            </a:custGeom>
            <a:solidFill>
              <a:srgbClr val="B8C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4F841D9-3EDC-4141-9BBE-C179DEFEE5A9}"/>
              </a:ext>
            </a:extLst>
          </p:cNvPr>
          <p:cNvSpPr/>
          <p:nvPr/>
        </p:nvSpPr>
        <p:spPr>
          <a:xfrm>
            <a:off x="1199688" y="2829561"/>
            <a:ext cx="3875279" cy="13250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bIns="9144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(Body)"/>
                <a:cs typeface="Calibri" panose="020F0502020204030204" pitchFamily="34" charset="0"/>
              </a:rPr>
              <a:t>PRIORITY BASED BINS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(Body)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5DC43AD5-BDAE-44E9-ADA7-C64D3ABCD83F}"/>
              </a:ext>
            </a:extLst>
          </p:cNvPr>
          <p:cNvSpPr/>
          <p:nvPr/>
        </p:nvSpPr>
        <p:spPr>
          <a:xfrm>
            <a:off x="1173422" y="2856860"/>
            <a:ext cx="199629" cy="244079"/>
          </a:xfrm>
          <a:prstGeom prst="rtTriangle">
            <a:avLst/>
          </a:prstGeom>
          <a:solidFill>
            <a:srgbClr val="F850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C76CF-401B-4BFF-9F7C-4A992CF8B0E1}"/>
              </a:ext>
            </a:extLst>
          </p:cNvPr>
          <p:cNvSpPr/>
          <p:nvPr/>
        </p:nvSpPr>
        <p:spPr>
          <a:xfrm>
            <a:off x="61717" y="3103934"/>
            <a:ext cx="1320800" cy="1200150"/>
          </a:xfrm>
          <a:prstGeom prst="rect">
            <a:avLst/>
          </a:prstGeom>
          <a:solidFill>
            <a:srgbClr val="ED246E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2BD67EE-C29D-4E58-BD37-AAC0C5F317FC}"/>
              </a:ext>
            </a:extLst>
          </p:cNvPr>
          <p:cNvSpPr/>
          <p:nvPr/>
        </p:nvSpPr>
        <p:spPr>
          <a:xfrm>
            <a:off x="1177529" y="2898633"/>
            <a:ext cx="199629" cy="244079"/>
          </a:xfrm>
          <a:prstGeom prst="rtTriangle">
            <a:avLst/>
          </a:prstGeom>
          <a:solidFill>
            <a:srgbClr val="EC1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7E0F85-E787-415D-A24A-0122D041DE30}"/>
              </a:ext>
            </a:extLst>
          </p:cNvPr>
          <p:cNvSpPr/>
          <p:nvPr/>
        </p:nvSpPr>
        <p:spPr>
          <a:xfrm>
            <a:off x="1702943" y="4762098"/>
            <a:ext cx="3770039" cy="12899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bIns="9144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Calibri (Body)"/>
                <a:cs typeface="Calibri" panose="020F0502020204030204" pitchFamily="34" charset="0"/>
              </a:rPr>
              <a:t>COLOUR CODED ROADWAY MAPS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(Body)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513476-31CE-43B9-8AF1-61B1336DDAEB}"/>
              </a:ext>
            </a:extLst>
          </p:cNvPr>
          <p:cNvSpPr/>
          <p:nvPr/>
        </p:nvSpPr>
        <p:spPr>
          <a:xfrm>
            <a:off x="571500" y="5010150"/>
            <a:ext cx="1320800" cy="1200150"/>
          </a:xfrm>
          <a:prstGeom prst="rect">
            <a:avLst/>
          </a:prstGeom>
          <a:solidFill>
            <a:srgbClr val="602B75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639D984D-761D-43D0-BADB-9A230ECA4E83}"/>
              </a:ext>
            </a:extLst>
          </p:cNvPr>
          <p:cNvSpPr/>
          <p:nvPr/>
        </p:nvSpPr>
        <p:spPr>
          <a:xfrm>
            <a:off x="1692671" y="4766071"/>
            <a:ext cx="199629" cy="244079"/>
          </a:xfrm>
          <a:prstGeom prst="rtTriangle">
            <a:avLst/>
          </a:prstGeom>
          <a:solidFill>
            <a:srgbClr val="331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7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C59EB2-59F1-4825-BC7F-ED4C53CF55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7"/>
          <a:stretch/>
        </p:blipFill>
        <p:spPr>
          <a:xfrm>
            <a:off x="1747344" y="1162682"/>
            <a:ext cx="8519777" cy="55462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8C4A4-16C8-4042-9858-AE5EADC7938E}"/>
              </a:ext>
            </a:extLst>
          </p:cNvPr>
          <p:cNvSpPr txBox="1"/>
          <p:nvPr/>
        </p:nvSpPr>
        <p:spPr>
          <a:xfrm>
            <a:off x="591712" y="464455"/>
            <a:ext cx="679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/>
              <a:t>Use Case Diagram</a:t>
            </a:r>
            <a:endParaRPr lang="en-IN" sz="40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BD29E5-AAE1-4A13-AA43-108B6EA465E5}"/>
              </a:ext>
            </a:extLst>
          </p:cNvPr>
          <p:cNvSpPr/>
          <p:nvPr/>
        </p:nvSpPr>
        <p:spPr>
          <a:xfrm>
            <a:off x="239056" y="207325"/>
            <a:ext cx="1222147" cy="1222147"/>
          </a:xfrm>
          <a:prstGeom prst="ellipse">
            <a:avLst/>
          </a:prstGeom>
          <a:gradFill flip="none" rotWithShape="1">
            <a:gsLst>
              <a:gs pos="51700">
                <a:srgbClr val="ED246E">
                  <a:alpha val="51000"/>
                </a:srgbClr>
              </a:gs>
              <a:gs pos="0">
                <a:srgbClr val="4F2F79">
                  <a:alpha val="86000"/>
                </a:srgbClr>
              </a:gs>
              <a:gs pos="100000">
                <a:srgbClr val="F85047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30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FA887-4F69-4049-AA3C-7787B85D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26" y="764505"/>
            <a:ext cx="10750858" cy="53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F2B689-8E03-4842-957D-F4C7B2397DDE}"/>
              </a:ext>
            </a:extLst>
          </p:cNvPr>
          <p:cNvSpPr txBox="1"/>
          <p:nvPr/>
        </p:nvSpPr>
        <p:spPr>
          <a:xfrm>
            <a:off x="497680" y="577334"/>
            <a:ext cx="679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Images of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204F2-DCDE-4E43-8AC1-CD95B830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21" y="1896747"/>
            <a:ext cx="2503433" cy="5006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5CFBC-B581-471F-8B2C-89C739348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91" y="1914432"/>
            <a:ext cx="2485748" cy="4971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5EA003-FABD-466D-946B-420F71FDE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466" y="1914432"/>
            <a:ext cx="2485748" cy="49714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B51D10-8F6D-4D73-97A6-76BA0E338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330" y="1885210"/>
            <a:ext cx="2485749" cy="49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5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EB7B3C-31C6-4B3D-B0E8-AA360429E307}"/>
              </a:ext>
            </a:extLst>
          </p:cNvPr>
          <p:cNvSpPr txBox="1"/>
          <p:nvPr/>
        </p:nvSpPr>
        <p:spPr>
          <a:xfrm>
            <a:off x="411955" y="577334"/>
            <a:ext cx="679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Idea/Approach  Details	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980428-38F8-4DA9-91A1-B5050A62F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584" y="1067336"/>
            <a:ext cx="9414891" cy="7061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5710FA-5C28-4AB4-A1B0-E7281C38247A}"/>
              </a:ext>
            </a:extLst>
          </p:cNvPr>
          <p:cNvSpPr txBox="1"/>
          <p:nvPr/>
        </p:nvSpPr>
        <p:spPr>
          <a:xfrm>
            <a:off x="0" y="2821662"/>
            <a:ext cx="941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dirty="0"/>
              <a:t>STEP 1: Capture the input image of the road segment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39D727-57A3-4C90-886C-85CF6F850362}"/>
              </a:ext>
            </a:extLst>
          </p:cNvPr>
          <p:cNvSpPr txBox="1"/>
          <p:nvPr/>
        </p:nvSpPr>
        <p:spPr>
          <a:xfrm>
            <a:off x="848581" y="4036338"/>
            <a:ext cx="79700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700" dirty="0"/>
              <a:t>Capture the image of the desired section of the road through our application PATH (Pavement Assessment Tracking and Health)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145716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811C4D-EE66-41C8-9025-EE83EAEB9CE7}"/>
              </a:ext>
            </a:extLst>
          </p:cNvPr>
          <p:cNvSpPr txBox="1"/>
          <p:nvPr/>
        </p:nvSpPr>
        <p:spPr>
          <a:xfrm>
            <a:off x="0" y="2474893"/>
            <a:ext cx="949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STEP 2: Prepossessing of the 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35945-3F45-4491-9869-42CDAB99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863" y="2210287"/>
            <a:ext cx="7602201" cy="4276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CF8B5-9412-401E-9B23-5283FA692EA6}"/>
              </a:ext>
            </a:extLst>
          </p:cNvPr>
          <p:cNvSpPr txBox="1"/>
          <p:nvPr/>
        </p:nvSpPr>
        <p:spPr>
          <a:xfrm>
            <a:off x="152399" y="3495675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captured image is sent to cloud server for pre-processing, which is then after used for assessing the image for the pavement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D3BB0B-5D22-48D1-AF80-D5C818BDB30D}"/>
              </a:ext>
            </a:extLst>
          </p:cNvPr>
          <p:cNvSpPr txBox="1"/>
          <p:nvPr/>
        </p:nvSpPr>
        <p:spPr>
          <a:xfrm>
            <a:off x="411955" y="577334"/>
            <a:ext cx="67984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Idea/Approach  Details	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122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15_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982A0"/>
      </a:accent1>
      <a:accent2>
        <a:srgbClr val="F0AC52"/>
      </a:accent2>
      <a:accent3>
        <a:srgbClr val="F79694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Bahnschrift SemiBold SemiConden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ctr">
        <a:spAutoFit/>
      </a:bodyPr>
      <a:lstStyle>
        <a:defPPr algn="l">
          <a:defRPr sz="1400" dirty="0"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abl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{10485092-052D-4472-BFCA-B754C64928F7}tf11437505</Template>
  <TotalTime>511</TotalTime>
  <Words>476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</vt:lpstr>
      <vt:lpstr>Bahnschrift SemiBold SemiConden</vt:lpstr>
      <vt:lpstr>Calibri</vt:lpstr>
      <vt:lpstr>Calibri (Body)</vt:lpstr>
      <vt:lpstr>Calibri Light</vt:lpstr>
      <vt:lpstr>Century Gothic</vt:lpstr>
      <vt:lpstr>Dubai</vt:lpstr>
      <vt:lpstr>Georgia Pro Cond Light</vt:lpstr>
      <vt:lpstr>Segoe UI</vt:lpstr>
      <vt:lpstr>Speak Pro</vt:lpstr>
      <vt:lpstr>Wingdings 2</vt:lpstr>
      <vt:lpstr>RetrospectVTI</vt:lpstr>
      <vt:lpstr>15_Office Theme</vt:lpstr>
      <vt:lpstr>Quotable</vt:lpstr>
      <vt:lpstr>think-cell Slide</vt:lpstr>
      <vt:lpstr>PowerPoint Presentation</vt:lpstr>
      <vt:lpstr>PowerPoint Presentation</vt:lpstr>
      <vt:lpstr>CONVENTIONAL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RUTUJA</dc:creator>
  <cp:lastModifiedBy>RUTUJA</cp:lastModifiedBy>
  <cp:revision>32</cp:revision>
  <dcterms:created xsi:type="dcterms:W3CDTF">2020-08-01T17:21:41Z</dcterms:created>
  <dcterms:modified xsi:type="dcterms:W3CDTF">2020-08-02T12:51:06Z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