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Libre Franklin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ibreFranklin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LibreFranklin-italic.fntdata"/><Relationship Id="rId14" Type="http://schemas.openxmlformats.org/officeDocument/2006/relationships/font" Target="fonts/LibreFranklin-bold.fntdata"/><Relationship Id="rId16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fa99da55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fa99da55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8dfa99da55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fa99da5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fa99da5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8dfa99da5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dfa99da55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dfa99da55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8dfa99da55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fa99da5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fa99da5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8dfa99da55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49" name="Google Shape;49;p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7" name="Google Shape;57;p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9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8" name="Google Shape;108;p14"/>
          <p:cNvSpPr txBox="1"/>
          <p:nvPr>
            <p:ph type="ctrTitle"/>
          </p:nvPr>
        </p:nvSpPr>
        <p:spPr>
          <a:xfrm>
            <a:off x="648929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Bookman Old Style"/>
              <a:buNone/>
            </a:pPr>
            <a:r>
              <a:rPr lang="en-US" sz="4400"/>
              <a:t>Inference vs Precision Comparison</a:t>
            </a:r>
            <a:endParaRPr sz="8400"/>
          </a:p>
        </p:txBody>
      </p:sp>
      <p:sp>
        <p:nvSpPr>
          <p:cNvPr id="109" name="Google Shape;109;p14"/>
          <p:cNvSpPr txBox="1"/>
          <p:nvPr>
            <p:ph idx="1" type="subTitle"/>
          </p:nvPr>
        </p:nvSpPr>
        <p:spPr>
          <a:xfrm>
            <a:off x="632899" y="46727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262626"/>
                </a:solidFill>
              </a:rPr>
              <a:t>MK199 SEGMENTATION FAULT</a:t>
            </a:r>
            <a:endParaRPr/>
          </a:p>
        </p:txBody>
      </p:sp>
      <p:cxnSp>
        <p:nvCxnSpPr>
          <p:cNvPr id="110" name="Google Shape;110;p14"/>
          <p:cNvCxnSpPr/>
          <p:nvPr/>
        </p:nvCxnSpPr>
        <p:spPr>
          <a:xfrm>
            <a:off x="744179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3600"/>
              <a:t>Inception v3 Model with Faster RCNN </a:t>
            </a:r>
            <a:br>
              <a:rPr lang="en-US" sz="3600"/>
            </a:br>
            <a:r>
              <a:rPr lang="en-US" sz="3600"/>
              <a:t>(TensorFlow)</a:t>
            </a:r>
            <a:endParaRPr/>
          </a:p>
        </p:txBody>
      </p:sp>
      <p:pic>
        <p:nvPicPr>
          <p:cNvPr id="118" name="Google Shape;11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2019178"/>
            <a:ext cx="7659749" cy="3422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Inference 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3700"/>
              <a:t>(with Pruning and Without Pruning)</a:t>
            </a:r>
            <a:endParaRPr sz="3700"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750" y="1929000"/>
            <a:ext cx="6747476" cy="43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5267"/>
          <a:stretch/>
        </p:blipFill>
        <p:spPr>
          <a:xfrm>
            <a:off x="308075" y="1486800"/>
            <a:ext cx="4524375" cy="45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991175" y="442000"/>
            <a:ext cx="9322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Libre Franklin"/>
                <a:ea typeface="Libre Franklin"/>
                <a:cs typeface="Libre Franklin"/>
                <a:sym typeface="Libre Franklin"/>
              </a:rPr>
              <a:t>Inception Model Output</a:t>
            </a:r>
            <a:endParaRPr b="1"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6134725" y="2678925"/>
            <a:ext cx="354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Inference Time:  2 sec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Feature Accuracy: 78.5%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mAP:  26.0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D40, D20: Potholes, Rutting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D10: Cracks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991175" y="442000"/>
            <a:ext cx="9322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Libre Franklin"/>
                <a:ea typeface="Libre Franklin"/>
                <a:cs typeface="Libre Franklin"/>
                <a:sym typeface="Libre Franklin"/>
              </a:rPr>
              <a:t>Mask RCNN</a:t>
            </a:r>
            <a:r>
              <a:rPr b="1" lang="en-US" sz="2200">
                <a:latin typeface="Libre Franklin"/>
                <a:ea typeface="Libre Franklin"/>
                <a:cs typeface="Libre Franklin"/>
                <a:sym typeface="Libre Franklin"/>
              </a:rPr>
              <a:t> Model Output</a:t>
            </a:r>
            <a:endParaRPr b="1"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134725" y="2678925"/>
            <a:ext cx="354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Inference Time:  3.5 sec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Feature Accuracy: 82%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mAP:  30.0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D20, D40: Potholes and Rutting 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D10: Cracks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75" y="1337125"/>
            <a:ext cx="4562474" cy="46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991175" y="442000"/>
            <a:ext cx="93225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Libre Franklin"/>
                <a:ea typeface="Libre Franklin"/>
                <a:cs typeface="Libre Franklin"/>
                <a:sym typeface="Libre Franklin"/>
              </a:rPr>
              <a:t>Resnet </a:t>
            </a:r>
            <a:r>
              <a:rPr b="1" lang="en-US" sz="2200">
                <a:latin typeface="Libre Franklin"/>
                <a:ea typeface="Libre Franklin"/>
                <a:cs typeface="Libre Franklin"/>
                <a:sym typeface="Libre Franklin"/>
              </a:rPr>
              <a:t>Model Output</a:t>
            </a:r>
            <a:endParaRPr b="1"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134725" y="2678925"/>
            <a:ext cx="35493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Inference Time:  4.5 sec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Feature Accuracy: 72%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mAP:  24.0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D40, D20: Potholes and Rutting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bre Franklin"/>
                <a:ea typeface="Libre Franklin"/>
                <a:cs typeface="Libre Franklin"/>
                <a:sym typeface="Libre Franklin"/>
              </a:rPr>
              <a:t>D10: Cracks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4725"/>
          <a:stretch/>
        </p:blipFill>
        <p:spPr>
          <a:xfrm>
            <a:off x="872025" y="1540375"/>
            <a:ext cx="4524375" cy="43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Clearly it’s visible that there is </a:t>
            </a:r>
            <a:r>
              <a:rPr b="1" lang="en-US" sz="2100"/>
              <a:t>trade-off</a:t>
            </a:r>
            <a:r>
              <a:rPr lang="en-US" sz="2100"/>
              <a:t> between </a:t>
            </a:r>
            <a:r>
              <a:rPr b="1" lang="en-US" sz="2100"/>
              <a:t>Inference</a:t>
            </a:r>
            <a:r>
              <a:rPr lang="en-US" sz="2100"/>
              <a:t> time and </a:t>
            </a:r>
            <a:r>
              <a:rPr b="1" lang="en-US" sz="2100"/>
              <a:t>Accuracy (Precision)</a:t>
            </a:r>
            <a:r>
              <a:rPr lang="en-US" sz="2100"/>
              <a:t>.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Since, the problem statement demands precise results rather than fast results. Our model is better that other models out there.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2100"/>
              <a:t>Hence, we chose this model and as </a:t>
            </a:r>
            <a:r>
              <a:rPr b="1" lang="en-US" sz="2100"/>
              <a:t>per your suggestion</a:t>
            </a:r>
            <a:r>
              <a:rPr lang="en-US" sz="2100"/>
              <a:t> tried to </a:t>
            </a:r>
            <a:r>
              <a:rPr b="1" lang="en-US" sz="2100"/>
              <a:t>improve </a:t>
            </a:r>
            <a:r>
              <a:rPr lang="en-US" sz="2100"/>
              <a:t>the inference time as much as possible </a:t>
            </a:r>
            <a:r>
              <a:rPr b="1" lang="en-US" sz="2100"/>
              <a:t>without declining the precision much</a:t>
            </a:r>
            <a:r>
              <a:rPr lang="en-US" sz="2100"/>
              <a:t>.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Custom 41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36826"/>
      </a:accent1>
      <a:accent2>
        <a:srgbClr val="FB8E09"/>
      </a:accent2>
      <a:accent3>
        <a:srgbClr val="D48B32"/>
      </a:accent3>
      <a:accent4>
        <a:srgbClr val="E64823"/>
      </a:accent4>
      <a:accent5>
        <a:srgbClr val="FFCA08"/>
      </a:accent5>
      <a:accent6>
        <a:srgbClr val="AF695B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RetrospectVTI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