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5"/>
  </p:notesMasterIdLst>
  <p:handoutMasterIdLst>
    <p:handoutMasterId r:id="rId16"/>
  </p:handoutMasterIdLst>
  <p:sldIdLst>
    <p:sldId id="256" r:id="rId5"/>
    <p:sldId id="258" r:id="rId6"/>
    <p:sldId id="264" r:id="rId7"/>
    <p:sldId id="259" r:id="rId8"/>
    <p:sldId id="265" r:id="rId9"/>
    <p:sldId id="266" r:id="rId10"/>
    <p:sldId id="263" r:id="rId11"/>
    <p:sldId id="268"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8011" autoAdjust="0"/>
  </p:normalViewPr>
  <p:slideViewPr>
    <p:cSldViewPr snapToGrid="0">
      <p:cViewPr varScale="1">
        <p:scale>
          <a:sx n="42" d="100"/>
          <a:sy n="42" d="100"/>
        </p:scale>
        <p:origin x="1818" y="4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Farmers</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Nodes that take part in consensus building by storing plots and checking them for proofs of space</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Timelords</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Full nodes</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Can be timelords or farmers or just be full node</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26ECA639-0A60-4D96-A34B-F5ACC75DAA0C}">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Nodes that participate in the consensus algorithm by creating proofs of time and infusing blocks into their VDFs(Verifiable Delay Functions)</a:t>
          </a: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388D911F-5131-4B95-8FCA-44355C31A787}">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Responsible for broadcasting proofs of space and time, creating blocks, maintaining mempool and storing historical blockchain</a:t>
          </a:r>
        </a:p>
      </dgm:t>
    </dgm:pt>
    <dgm:pt modelId="{90DE3C42-B930-4A61-B78B-7BCFF7A9C3BC}" type="parTrans" cxnId="{64A00AFB-D909-4E4F-881C-95919A0EED97}">
      <dgm:prSet/>
      <dgm:spPr/>
      <dgm:t>
        <a:bodyPr/>
        <a:lstStyle/>
        <a:p>
          <a:endParaRPr lang="en-US"/>
        </a:p>
      </dgm:t>
    </dgm:pt>
    <dgm:pt modelId="{6C88182B-48B6-413C-BAE8-817D076D6F78}" type="sibTrans" cxnId="{64A00AFB-D909-4E4F-881C-95919A0EED97}">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F791BDAD-3CBB-4228-AE46-C0CD336D9884}" type="presOf" srcId="{26ECA639-0A60-4D96-A34B-F5ACC75DAA0C}" destId="{E4FD5043-5612-43C5-B6AE-CCD431549399}"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0" destOrd="0" parTransId="{C4856BF6-9736-45B2-AF8E-AA325F8A725C}" sibTransId="{DA3F4B23-A392-40BF-A1BD-D150AE345EB0}"/>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F6983BDE-0D2B-4BD0-8BD5-4647B42A264E}" type="presOf" srcId="{388D911F-5131-4B95-8FCA-44355C31A787}" destId="{EA81ED6A-A7EA-4137-A3DC-D16E79F1B938}" srcOrd="0" destOrd="1"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64A00AFB-D909-4E4F-881C-95919A0EED97}" srcId="{DA5DFAD8-E443-4F53-9341-A0903BBBD378}" destId="{388D911F-5131-4B95-8FCA-44355C31A787}" srcOrd="1" destOrd="0" parTransId="{90DE3C42-B930-4A61-B78B-7BCFF7A9C3BC}" sibTransId="{6C88182B-48B6-413C-BAE8-817D076D6F78}"/>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Plotting</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Creating solutions and storing them on miners hard drive</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Mining</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Proving</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The verification process where the farmer who has efficiently stored the plot retrieves the solution for the given challenge to verify.</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26ECA639-0A60-4D96-A34B-F5ACC75DAA0C}">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Involves miners looking for the solution and the first one to reach the solution gets to mine the block</a:t>
          </a:r>
        </a:p>
      </dgm:t>
    </dgm:pt>
    <dgm:pt modelId="{C4856BF6-9736-45B2-AF8E-AA325F8A725C}" type="parTrans" cxnId="{F270B5BD-559B-4711-AB5A-FD85478BE916}">
      <dgm:prSet/>
      <dgm:spPr/>
      <dgm:t>
        <a:bodyPr/>
        <a:lstStyle/>
        <a:p>
          <a:endParaRPr lang="en-US"/>
        </a:p>
      </dgm:t>
    </dgm:pt>
    <dgm:pt modelId="{DA3F4B23-A392-40BF-A1BD-D150AE345EB0}" type="sibTrans" cxnId="{F270B5BD-559B-4711-AB5A-FD85478BE916}">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F791BDAD-3CBB-4228-AE46-C0CD336D9884}" type="presOf" srcId="{26ECA639-0A60-4D96-A34B-F5ACC75DAA0C}" destId="{E4FD5043-5612-43C5-B6AE-CCD431549399}"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0" destOrd="0" parTransId="{C4856BF6-9736-45B2-AF8E-AA325F8A725C}" sibTransId="{DA3F4B23-A392-40BF-A1BD-D150AE345EB0}"/>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56338"/>
          <a:ext cx="344737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Farmers</a:t>
          </a:r>
        </a:p>
      </dsp:txBody>
      <dsp:txXfrm>
        <a:off x="3535" y="56338"/>
        <a:ext cx="3447370" cy="691200"/>
      </dsp:txXfrm>
    </dsp:sp>
    <dsp:sp modelId="{17CA1487-CDD9-4364-92F6-A11DBDAFE16C}">
      <dsp:nvSpPr>
        <dsp:cNvPr id="0" name=""/>
        <dsp:cNvSpPr/>
      </dsp:nvSpPr>
      <dsp:spPr>
        <a:xfrm>
          <a:off x="3535" y="747538"/>
          <a:ext cx="3447370" cy="368837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Tahoma" panose="020B0604030504040204" pitchFamily="34" charset="0"/>
              <a:ea typeface="Tahoma" panose="020B0604030504040204" pitchFamily="34" charset="0"/>
              <a:cs typeface="Tahoma" panose="020B0604030504040204" pitchFamily="34" charset="0"/>
            </a:rPr>
            <a:t>Nodes that take part in consensus building by storing plots and checking them for proofs of space</a:t>
          </a:r>
        </a:p>
      </dsp:txBody>
      <dsp:txXfrm>
        <a:off x="3535" y="747538"/>
        <a:ext cx="3447370" cy="3688379"/>
      </dsp:txXfrm>
    </dsp:sp>
    <dsp:sp modelId="{055A5EAB-EAE0-4501-8649-31F112FF9AD5}">
      <dsp:nvSpPr>
        <dsp:cNvPr id="0" name=""/>
        <dsp:cNvSpPr/>
      </dsp:nvSpPr>
      <dsp:spPr>
        <a:xfrm>
          <a:off x="3933537" y="56338"/>
          <a:ext cx="344737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Timelords</a:t>
          </a:r>
        </a:p>
      </dsp:txBody>
      <dsp:txXfrm>
        <a:off x="3933537" y="56338"/>
        <a:ext cx="3447370" cy="691200"/>
      </dsp:txXfrm>
    </dsp:sp>
    <dsp:sp modelId="{E4FD5043-5612-43C5-B6AE-CCD431549399}">
      <dsp:nvSpPr>
        <dsp:cNvPr id="0" name=""/>
        <dsp:cNvSpPr/>
      </dsp:nvSpPr>
      <dsp:spPr>
        <a:xfrm>
          <a:off x="3933537" y="747538"/>
          <a:ext cx="3447370" cy="368837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Nodes that participate in the consensus algorithm by creating proofs of time and infusing blocks into their VDFs(Verifiable Delay Functions)</a:t>
          </a:r>
        </a:p>
      </dsp:txBody>
      <dsp:txXfrm>
        <a:off x="3933537" y="747538"/>
        <a:ext cx="3447370" cy="3688379"/>
      </dsp:txXfrm>
    </dsp:sp>
    <dsp:sp modelId="{23D06E36-F688-4B37-8BB8-73015E665B0E}">
      <dsp:nvSpPr>
        <dsp:cNvPr id="0" name=""/>
        <dsp:cNvSpPr/>
      </dsp:nvSpPr>
      <dsp:spPr>
        <a:xfrm>
          <a:off x="7863539" y="56338"/>
          <a:ext cx="3447370" cy="691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Full nodes</a:t>
          </a:r>
        </a:p>
      </dsp:txBody>
      <dsp:txXfrm>
        <a:off x="7863539" y="56338"/>
        <a:ext cx="3447370" cy="691200"/>
      </dsp:txXfrm>
    </dsp:sp>
    <dsp:sp modelId="{EA81ED6A-A7EA-4137-A3DC-D16E79F1B938}">
      <dsp:nvSpPr>
        <dsp:cNvPr id="0" name=""/>
        <dsp:cNvSpPr/>
      </dsp:nvSpPr>
      <dsp:spPr>
        <a:xfrm>
          <a:off x="7863539" y="747538"/>
          <a:ext cx="3447370" cy="368837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Can be timelords or farmers or just be full node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Responsible for broadcasting proofs of space and time, creating blocks, maintaining mempool and storing historical blockchain</a:t>
          </a:r>
        </a:p>
      </dsp:txBody>
      <dsp:txXfrm>
        <a:off x="7863539" y="747538"/>
        <a:ext cx="3447370" cy="3688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147399"/>
          <a:ext cx="344737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Plotting</a:t>
          </a:r>
        </a:p>
      </dsp:txBody>
      <dsp:txXfrm>
        <a:off x="3535" y="147399"/>
        <a:ext cx="3447370" cy="777600"/>
      </dsp:txXfrm>
    </dsp:sp>
    <dsp:sp modelId="{17CA1487-CDD9-4364-92F6-A11DBDAFE16C}">
      <dsp:nvSpPr>
        <dsp:cNvPr id="0" name=""/>
        <dsp:cNvSpPr/>
      </dsp:nvSpPr>
      <dsp:spPr>
        <a:xfrm>
          <a:off x="3535" y="924999"/>
          <a:ext cx="3447370" cy="34198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Font typeface="Arial" panose="020B0604020202020204" pitchFamily="34" charset="0"/>
            <a:buChar char="•"/>
          </a:pPr>
          <a:r>
            <a:rPr lang="en-US" sz="2700" kern="1200" dirty="0">
              <a:latin typeface="Tahoma" panose="020B0604030504040204" pitchFamily="34" charset="0"/>
              <a:ea typeface="Tahoma" panose="020B0604030504040204" pitchFamily="34" charset="0"/>
              <a:cs typeface="Tahoma" panose="020B0604030504040204" pitchFamily="34" charset="0"/>
            </a:rPr>
            <a:t>Creating solutions and storing them on miners hard drive</a:t>
          </a:r>
        </a:p>
      </dsp:txBody>
      <dsp:txXfrm>
        <a:off x="3535" y="924999"/>
        <a:ext cx="3447370" cy="3419857"/>
      </dsp:txXfrm>
    </dsp:sp>
    <dsp:sp modelId="{055A5EAB-EAE0-4501-8649-31F112FF9AD5}">
      <dsp:nvSpPr>
        <dsp:cNvPr id="0" name=""/>
        <dsp:cNvSpPr/>
      </dsp:nvSpPr>
      <dsp:spPr>
        <a:xfrm>
          <a:off x="3933537" y="147399"/>
          <a:ext cx="344737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chemeClr val="tx1"/>
              </a:solidFill>
              <a:latin typeface="Tahoma" panose="020B0604030504040204" pitchFamily="34" charset="0"/>
              <a:ea typeface="Tahoma" panose="020B0604030504040204" pitchFamily="34" charset="0"/>
              <a:cs typeface="Tahoma" panose="020B0604030504040204" pitchFamily="34" charset="0"/>
            </a:rPr>
            <a:t>Mining</a:t>
          </a:r>
        </a:p>
      </dsp:txBody>
      <dsp:txXfrm>
        <a:off x="3933537" y="147399"/>
        <a:ext cx="3447370" cy="777600"/>
      </dsp:txXfrm>
    </dsp:sp>
    <dsp:sp modelId="{E4FD5043-5612-43C5-B6AE-CCD431549399}">
      <dsp:nvSpPr>
        <dsp:cNvPr id="0" name=""/>
        <dsp:cNvSpPr/>
      </dsp:nvSpPr>
      <dsp:spPr>
        <a:xfrm>
          <a:off x="3933537" y="924999"/>
          <a:ext cx="3447370" cy="34198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Font typeface="Wingdings" panose="05000000000000000000" pitchFamily="2" charset="2"/>
            <a:buChar char=""/>
          </a:pPr>
          <a:r>
            <a:rPr lang="en-US" sz="2700" kern="1200" dirty="0">
              <a:latin typeface="Tahoma" panose="020B0604030504040204" pitchFamily="34" charset="0"/>
              <a:ea typeface="Tahoma" panose="020B0604030504040204" pitchFamily="34" charset="0"/>
              <a:cs typeface="Tahoma" panose="020B0604030504040204" pitchFamily="34" charset="0"/>
            </a:rPr>
            <a:t>Involves miners looking for the solution and the first one to reach the solution gets to mine the block</a:t>
          </a:r>
        </a:p>
      </dsp:txBody>
      <dsp:txXfrm>
        <a:off x="3933537" y="924999"/>
        <a:ext cx="3447370" cy="3419857"/>
      </dsp:txXfrm>
    </dsp:sp>
    <dsp:sp modelId="{23D06E36-F688-4B37-8BB8-73015E665B0E}">
      <dsp:nvSpPr>
        <dsp:cNvPr id="0" name=""/>
        <dsp:cNvSpPr/>
      </dsp:nvSpPr>
      <dsp:spPr>
        <a:xfrm>
          <a:off x="7863539" y="147399"/>
          <a:ext cx="3447370" cy="777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Proving</a:t>
          </a:r>
        </a:p>
      </dsp:txBody>
      <dsp:txXfrm>
        <a:off x="7863539" y="147399"/>
        <a:ext cx="3447370" cy="777600"/>
      </dsp:txXfrm>
    </dsp:sp>
    <dsp:sp modelId="{EA81ED6A-A7EA-4137-A3DC-D16E79F1B938}">
      <dsp:nvSpPr>
        <dsp:cNvPr id="0" name=""/>
        <dsp:cNvSpPr/>
      </dsp:nvSpPr>
      <dsp:spPr>
        <a:xfrm>
          <a:off x="7863539" y="924999"/>
          <a:ext cx="3447370" cy="341985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Font typeface="Wingdings" panose="05000000000000000000" pitchFamily="2" charset="2"/>
            <a:buChar char=""/>
          </a:pPr>
          <a:r>
            <a:rPr lang="en-US" sz="2700" kern="1200" dirty="0">
              <a:latin typeface="Tahoma" panose="020B0604030504040204" pitchFamily="34" charset="0"/>
              <a:ea typeface="Tahoma" panose="020B0604030504040204" pitchFamily="34" charset="0"/>
              <a:cs typeface="Tahoma" panose="020B0604030504040204" pitchFamily="34" charset="0"/>
            </a:rPr>
            <a:t>The verification process where the farmer who has efficiently stored the plot retrieves the solution for the given challenge to verify.</a:t>
          </a:r>
        </a:p>
      </dsp:txBody>
      <dsp:txXfrm>
        <a:off x="7863539" y="924999"/>
        <a:ext cx="3447370" cy="341985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10/19/2021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10/18/2021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consensus algorithm that I’ve chosen is proof of space. This is also know as proof of capacity and proof of storage</a:t>
            </a:r>
          </a:p>
        </p:txBody>
      </p:sp>
      <p:sp>
        <p:nvSpPr>
          <p:cNvPr id="4" name="Slide Number Placeholder 3"/>
          <p:cNvSpPr>
            <a:spLocks noGrp="1"/>
          </p:cNvSpPr>
          <p:nvPr>
            <p:ph type="sldNum" sz="quarter" idx="5"/>
          </p:nvPr>
        </p:nvSpPr>
        <p:spPr/>
        <p:txBody>
          <a:bodyPr/>
          <a:lstStyle/>
          <a:p>
            <a:fld id="{41EEE60E-651F-40CC-AD73-C00F10CE42B6}" type="slidenum">
              <a:rPr lang="en-US" smtClean="0"/>
              <a:t>1</a:t>
            </a:fld>
            <a:endParaRPr lang="en-US" dirty="0"/>
          </a:p>
        </p:txBody>
      </p:sp>
    </p:spTree>
    <p:extLst>
      <p:ext uri="{BB962C8B-B14F-4D97-AF65-F5344CB8AC3E}">
        <p14:creationId xmlns:p14="http://schemas.microsoft.com/office/powerpoint/2010/main" val="3817191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Finally, let us close with some advantages and disadvantages of the proof of space algorithm.</a:t>
            </a:r>
          </a:p>
          <a:p>
            <a:r>
              <a:rPr lang="en-IN" dirty="0"/>
              <a:t>Proof of space is an energy efficient algorithm as it requires higher energy to perform calculations than to perform mere reading and writing. This is also comparatively cheaper as most people have unused space. According to statistics the space in a semi-conductor is doubling and the price is halving every 12 months. In proof of work, we have most of the miners located in colder regions, meaning that the miners are concentrated at colder locations which is not a very good sign. However with proof of capacity the miners are located independent of topography. With all these advantages we have a major drawback where </a:t>
            </a:r>
            <a:r>
              <a:rPr lang="en-US" b="0" i="0" dirty="0">
                <a:solidFill>
                  <a:srgbClr val="142025"/>
                </a:solidFill>
                <a:effectLst/>
                <a:latin typeface="charter"/>
              </a:rPr>
              <a:t>hackers can create and distribute malware over the network, which uses free disk space for mining while people are not even aware of such process happening. Excluding this vulnerability </a:t>
            </a:r>
            <a:r>
              <a:rPr lang="en-US" b="0" i="0" dirty="0">
                <a:solidFill>
                  <a:srgbClr val="292929"/>
                </a:solidFill>
                <a:effectLst/>
                <a:latin typeface="charter"/>
              </a:rPr>
              <a:t>Proof of space is an ever green eco-friendly, cheap, accessible, decentralized and energy efficient alternative consensus mining mechanism.</a:t>
            </a:r>
          </a:p>
        </p:txBody>
      </p:sp>
      <p:sp>
        <p:nvSpPr>
          <p:cNvPr id="4" name="Slide Number Placeholder 3"/>
          <p:cNvSpPr>
            <a:spLocks noGrp="1"/>
          </p:cNvSpPr>
          <p:nvPr>
            <p:ph type="sldNum" sz="quarter" idx="5"/>
          </p:nvPr>
        </p:nvSpPr>
        <p:spPr/>
        <p:txBody>
          <a:bodyPr/>
          <a:lstStyle/>
          <a:p>
            <a:fld id="{41EEE60E-651F-40CC-AD73-C00F10CE42B6}" type="slidenum">
              <a:rPr lang="en-US" smtClean="0"/>
              <a:t>10</a:t>
            </a:fld>
            <a:endParaRPr lang="en-US" dirty="0"/>
          </a:p>
        </p:txBody>
      </p:sp>
    </p:spTree>
    <p:extLst>
      <p:ext uri="{BB962C8B-B14F-4D97-AF65-F5344CB8AC3E}">
        <p14:creationId xmlns:p14="http://schemas.microsoft.com/office/powerpoint/2010/main" val="336570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general definition of proof of space. Let me read it out.</a:t>
            </a:r>
          </a:p>
          <a:p>
            <a:endParaRPr lang="en-IN" dirty="0"/>
          </a:p>
          <a:p>
            <a:r>
              <a:rPr lang="en-IN" dirty="0"/>
              <a:t>In terms of our course, Proof of space is a consensus algorithm that is based on the amount of storage space on our </a:t>
            </a:r>
            <a:r>
              <a:rPr lang="en-IN" dirty="0" err="1"/>
              <a:t>harddisk</a:t>
            </a:r>
            <a:r>
              <a:rPr lang="en-IN" dirty="0"/>
              <a:t> that we can spare. In the space that we have allocated, we will store data that contains answers for the challenge. For now let’s just keep it like instead of using my computing resources I’m going to use my storage resources to solve the challenge and compete in block mining.</a:t>
            </a:r>
          </a:p>
          <a:p>
            <a:endParaRPr lang="en-IN" dirty="0"/>
          </a:p>
        </p:txBody>
      </p:sp>
      <p:sp>
        <p:nvSpPr>
          <p:cNvPr id="4" name="Slide Number Placeholder 3"/>
          <p:cNvSpPr>
            <a:spLocks noGrp="1"/>
          </p:cNvSpPr>
          <p:nvPr>
            <p:ph type="sldNum" sz="quarter" idx="5"/>
          </p:nvPr>
        </p:nvSpPr>
        <p:spPr/>
        <p:txBody>
          <a:bodyPr/>
          <a:lstStyle/>
          <a:p>
            <a:fld id="{41EEE60E-651F-40CC-AD73-C00F10CE42B6}" type="slidenum">
              <a:rPr lang="en-US" smtClean="0"/>
              <a:t>2</a:t>
            </a:fld>
            <a:endParaRPr lang="en-US" dirty="0"/>
          </a:p>
        </p:txBody>
      </p:sp>
    </p:spTree>
    <p:extLst>
      <p:ext uri="{BB962C8B-B14F-4D97-AF65-F5344CB8AC3E}">
        <p14:creationId xmlns:p14="http://schemas.microsoft.com/office/powerpoint/2010/main" val="425082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Before we get into the working of proof of space, we will first understand why we need a new algorithm when we already have proof of work and proof of stack which are popularly used.</a:t>
            </a:r>
          </a:p>
          <a:p>
            <a:r>
              <a:rPr lang="en-IN" dirty="0"/>
              <a:t>One of the major drawback of proof of work is that it consumes a lot of energy. Bitcoin blockchain that uses proof of work is measured to consume </a:t>
            </a:r>
            <a:r>
              <a:rPr lang="en-IN" dirty="0" err="1"/>
              <a:t>upto</a:t>
            </a:r>
            <a:r>
              <a:rPr lang="en-IN" dirty="0"/>
              <a:t> 140tera watt hour of energy. And this is equal to that of the energy used by a country that is of the size of Argentina. The worser part with this is that this energy is often generated from fossil fuels. And when it comes to fossil fuels we all know the bad they do to the environment.</a:t>
            </a:r>
          </a:p>
          <a:p>
            <a:r>
              <a:rPr lang="en-IN" dirty="0"/>
              <a:t>Next problem is of huge computing power that is required and it will increase with raise in difficulty of the problem posed.</a:t>
            </a:r>
          </a:p>
          <a:p>
            <a:r>
              <a:rPr lang="en-IN" dirty="0"/>
              <a:t>Remember the 51% attack, when 51% of the power can be controlled by one person or a group it leads to attacks on the blockchain. </a:t>
            </a:r>
          </a:p>
          <a:p>
            <a:endParaRPr lang="en-IN" dirty="0"/>
          </a:p>
          <a:p>
            <a:r>
              <a:rPr lang="en-IN" dirty="0"/>
              <a:t>Proof of stack, the next popular consensus algorithm comes with two notable drawbacks, first being that most of the stacks are held by little number of people. So, only they get to mine. The next serious concern is that, who is the guarantee for our stacks? There is a possibility that they can get permanently locked.</a:t>
            </a:r>
          </a:p>
          <a:p>
            <a:endParaRPr lang="en-IN" dirty="0"/>
          </a:p>
          <a:p>
            <a:r>
              <a:rPr lang="en-IN" dirty="0"/>
              <a:t>Keeping all these in mind, the proof of capacity consensus was developed</a:t>
            </a:r>
          </a:p>
          <a:p>
            <a:endParaRPr lang="en-IN" dirty="0"/>
          </a:p>
          <a:p>
            <a:endParaRPr lang="en-IN" dirty="0"/>
          </a:p>
        </p:txBody>
      </p:sp>
      <p:sp>
        <p:nvSpPr>
          <p:cNvPr id="4" name="Slide Number Placeholder 3"/>
          <p:cNvSpPr>
            <a:spLocks noGrp="1"/>
          </p:cNvSpPr>
          <p:nvPr>
            <p:ph type="sldNum" sz="quarter" idx="5"/>
          </p:nvPr>
        </p:nvSpPr>
        <p:spPr/>
        <p:txBody>
          <a:bodyPr/>
          <a:lstStyle/>
          <a:p>
            <a:fld id="{41EEE60E-651F-40CC-AD73-C00F10CE42B6}" type="slidenum">
              <a:rPr lang="en-US" smtClean="0"/>
              <a:t>3</a:t>
            </a:fld>
            <a:endParaRPr lang="en-US" dirty="0"/>
          </a:p>
        </p:txBody>
      </p:sp>
    </p:spTree>
    <p:extLst>
      <p:ext uri="{BB962C8B-B14F-4D97-AF65-F5344CB8AC3E}">
        <p14:creationId xmlns:p14="http://schemas.microsoft.com/office/powerpoint/2010/main" val="201820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understand the working of the algorithm we should first understand the different types of nodes present. The first one is a farmer node and it is responsible for storing plots and helps in checking for proof of space. So, the algorithm is all about how much data you can store and this data that we store is called farms or field. Basically we store huge amounts of hashes or random numbers in forms of tables. So, for now just picturize it as a graph stored in our </a:t>
            </a:r>
            <a:r>
              <a:rPr lang="en-IN" dirty="0" err="1"/>
              <a:t>harddisk</a:t>
            </a:r>
            <a:r>
              <a:rPr lang="en-IN" dirty="0"/>
              <a:t>, so when the challenge is about hash stored at a particular coordinate, we would be able to respond only if we have it stored in our memory. Larger the space I can spare, larger the graph I can store and larger my graph, higher the number of challenges I can respond to. Now, we know what a farmer node is. It is responsible for storing these huge data and also help with verification of challenge responses.</a:t>
            </a:r>
          </a:p>
          <a:p>
            <a:r>
              <a:rPr lang="en-IN" dirty="0"/>
              <a:t>Timelord is another type of node which is responsible for proof of time. We have something called verifiable delay function shortly called VDF. These functions help with ensuring that the proof was computed at the given time and not precomputed. They also ensure that specified number of steps were executed to arrive at the proof.</a:t>
            </a:r>
          </a:p>
          <a:p>
            <a:r>
              <a:rPr lang="en-IN" dirty="0"/>
              <a:t>Full node is another type of node which can act as farmer or timelord or just be a full node which is responsible for broadcasting the proofs, creating new blocks, maintaining </a:t>
            </a:r>
            <a:r>
              <a:rPr lang="en-IN" dirty="0" err="1"/>
              <a:t>mempool</a:t>
            </a:r>
            <a:r>
              <a:rPr lang="en-IN" dirty="0"/>
              <a:t> of pending transactions, storing historical blocks and also uploading blocks to other full nodes as well as light clients.</a:t>
            </a:r>
          </a:p>
        </p:txBody>
      </p:sp>
      <p:sp>
        <p:nvSpPr>
          <p:cNvPr id="4" name="Slide Number Placeholder 3"/>
          <p:cNvSpPr>
            <a:spLocks noGrp="1"/>
          </p:cNvSpPr>
          <p:nvPr>
            <p:ph type="sldNum" sz="quarter" idx="5"/>
          </p:nvPr>
        </p:nvSpPr>
        <p:spPr/>
        <p:txBody>
          <a:bodyPr/>
          <a:lstStyle/>
          <a:p>
            <a:fld id="{41EEE60E-651F-40CC-AD73-C00F10CE42B6}" type="slidenum">
              <a:rPr lang="en-US" smtClean="0"/>
              <a:t>4</a:t>
            </a:fld>
            <a:endParaRPr lang="en-US" dirty="0"/>
          </a:p>
        </p:txBody>
      </p:sp>
    </p:spTree>
    <p:extLst>
      <p:ext uri="{BB962C8B-B14F-4D97-AF65-F5344CB8AC3E}">
        <p14:creationId xmlns:p14="http://schemas.microsoft.com/office/powerpoint/2010/main" val="167159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Proof of space is a three-step system, the first step being plotting is all about storing the plot on to the miners hard disk. The second step is mining where the miner looks through his hard drive for the solution of the challenge given by the blockchain. The miner to find the solution first that is fastest in terms of time gets to mine the next block. The last step is about verifying if the solution is correct. The farmer nodes that have stored the entire plot will retrieve the solution for the problem posed by the blockchain and send it for verification. The verifier will perform fewer calculation to verify if it is correct or not</a:t>
            </a:r>
          </a:p>
        </p:txBody>
      </p:sp>
      <p:sp>
        <p:nvSpPr>
          <p:cNvPr id="4" name="Slide Number Placeholder 3"/>
          <p:cNvSpPr>
            <a:spLocks noGrp="1"/>
          </p:cNvSpPr>
          <p:nvPr>
            <p:ph type="sldNum" sz="quarter" idx="5"/>
          </p:nvPr>
        </p:nvSpPr>
        <p:spPr/>
        <p:txBody>
          <a:bodyPr/>
          <a:lstStyle/>
          <a:p>
            <a:fld id="{41EEE60E-651F-40CC-AD73-C00F10CE42B6}" type="slidenum">
              <a:rPr lang="en-US" smtClean="0"/>
              <a:t>5</a:t>
            </a:fld>
            <a:endParaRPr lang="en-US" dirty="0"/>
          </a:p>
        </p:txBody>
      </p:sp>
    </p:spTree>
    <p:extLst>
      <p:ext uri="{BB962C8B-B14F-4D97-AF65-F5344CB8AC3E}">
        <p14:creationId xmlns:p14="http://schemas.microsoft.com/office/powerpoint/2010/main" val="338768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 formal definition of proof of space. </a:t>
            </a:r>
            <a:r>
              <a:rPr lang="en-US" b="0" i="0" dirty="0">
                <a:effectLst/>
                <a:latin typeface="Tahoma" panose="020B0604030504040204" pitchFamily="34" charset="0"/>
                <a:ea typeface="Tahoma" panose="020B0604030504040204" pitchFamily="34" charset="0"/>
                <a:cs typeface="Tahoma" panose="020B0604030504040204" pitchFamily="34" charset="0"/>
              </a:rPr>
              <a:t>A PoS is a protocol between a prover we call him P and a verifier we call him V. There are two distinct phases. The first one is an initialization phase during which we store some data F of size N, as N varies the data F also varies. The second phase if about verification where the verifier V only holds some piece of information by computing which he’ll either reject or accept.</a:t>
            </a:r>
            <a:endParaRPr lang="en-IN" dirty="0"/>
          </a:p>
        </p:txBody>
      </p:sp>
      <p:sp>
        <p:nvSpPr>
          <p:cNvPr id="4" name="Slide Number Placeholder 3"/>
          <p:cNvSpPr>
            <a:spLocks noGrp="1"/>
          </p:cNvSpPr>
          <p:nvPr>
            <p:ph type="sldNum" sz="quarter" idx="5"/>
          </p:nvPr>
        </p:nvSpPr>
        <p:spPr/>
        <p:txBody>
          <a:bodyPr/>
          <a:lstStyle/>
          <a:p>
            <a:fld id="{41EEE60E-651F-40CC-AD73-C00F10CE42B6}" type="slidenum">
              <a:rPr lang="en-US" smtClean="0"/>
              <a:t>6</a:t>
            </a:fld>
            <a:endParaRPr lang="en-US" dirty="0"/>
          </a:p>
        </p:txBody>
      </p:sp>
    </p:spTree>
    <p:extLst>
      <p:ext uri="{BB962C8B-B14F-4D97-AF65-F5344CB8AC3E}">
        <p14:creationId xmlns:p14="http://schemas.microsoft.com/office/powerpoint/2010/main" val="282990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us understand the working of the algorithm better with a real-time example. Like how bitcoin uses proof of work, chia network uses proof of space. The first step of the algorithm is to allocate space and that is based on this formula. Here the k is a variable and takes a minimum value of 32. so that makes up to a minimum space of 100 GB. And we do not have any upper cap. The space that is allocated is used to store a file and we call it plot. So, a plot that is stored in the space of k value 32 is called a k32 plot. If the k value is 35 then we call it k35 plot. Through out this example we keep the k value as 32 and the plot is k32 plot. This k32 plot takes anytime between 6 to 24 hours to be created based on our </a:t>
            </a:r>
            <a:r>
              <a:rPr lang="en-IN" dirty="0" err="1"/>
              <a:t>cpu</a:t>
            </a:r>
            <a:r>
              <a:rPr lang="en-IN" dirty="0"/>
              <a:t>. This plot be it 32 or 64 it will contain a total of 7 tables. And each table will contain 2 to the power of k entries. So, larger the k value, larger the number of entries in each table. Now that we created tables, next step is about what to store in those tables. We work on these tables in reverse, so we first start with table 7 and every entry in this table contains 2 pointers to table 6, now each pointer from table 7 will lead to 2 pointers in table 6. that is after reading table 7 we will have 2 pointers in our hand, after reading table 6 for these 2 pointers, we will have 4 pointers, and 8 pointers after table 5 and so on….finally at the end of table 2 we will have 64 pointers. Now the last table is table 1 and this contains some values and we call them x-values. Now by reading the 64 pointer data from table 1 we will have 64 x-values. And these 64-x values are what we call proof of space. The entire process of gathering these 64 x-values takes approximately 640 milliseconds on a basic system.</a:t>
            </a:r>
          </a:p>
        </p:txBody>
      </p:sp>
      <p:sp>
        <p:nvSpPr>
          <p:cNvPr id="4" name="Slide Number Placeholder 3"/>
          <p:cNvSpPr>
            <a:spLocks noGrp="1"/>
          </p:cNvSpPr>
          <p:nvPr>
            <p:ph type="sldNum" sz="quarter" idx="5"/>
          </p:nvPr>
        </p:nvSpPr>
        <p:spPr/>
        <p:txBody>
          <a:bodyPr/>
          <a:lstStyle/>
          <a:p>
            <a:fld id="{41EEE60E-651F-40CC-AD73-C00F10CE42B6}" type="slidenum">
              <a:rPr lang="en-US" smtClean="0"/>
              <a:t>7</a:t>
            </a:fld>
            <a:endParaRPr lang="en-US" dirty="0"/>
          </a:p>
        </p:txBody>
      </p:sp>
    </p:spTree>
    <p:extLst>
      <p:ext uri="{BB962C8B-B14F-4D97-AF65-F5344CB8AC3E}">
        <p14:creationId xmlns:p14="http://schemas.microsoft.com/office/powerpoint/2010/main" val="98722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that the 64 x-values are generated, the next step is to verify them. The prover sends the generated values to the verifier. As most of the proofs generated are not good enough, the verifier verifies only one branch of the proof. That is, it takes only 2 x-values of the 64 x-values and hashes them to a 256 bit string. And compares this string with the difficulty. For example 9 leading zeros. If the generated hash matches the difficulty then it is accepted, else rejected. The node that gave the acceptable solution gets to mine the block.</a:t>
            </a:r>
          </a:p>
        </p:txBody>
      </p:sp>
      <p:sp>
        <p:nvSpPr>
          <p:cNvPr id="4" name="Slide Number Placeholder 3"/>
          <p:cNvSpPr>
            <a:spLocks noGrp="1"/>
          </p:cNvSpPr>
          <p:nvPr>
            <p:ph type="sldNum" sz="quarter" idx="5"/>
          </p:nvPr>
        </p:nvSpPr>
        <p:spPr/>
        <p:txBody>
          <a:bodyPr/>
          <a:lstStyle/>
          <a:p>
            <a:fld id="{41EEE60E-651F-40CC-AD73-C00F10CE42B6}" type="slidenum">
              <a:rPr lang="en-US" smtClean="0"/>
              <a:t>8</a:t>
            </a:fld>
            <a:endParaRPr lang="en-US" dirty="0"/>
          </a:p>
        </p:txBody>
      </p:sp>
    </p:spTree>
    <p:extLst>
      <p:ext uri="{BB962C8B-B14F-4D97-AF65-F5344CB8AC3E}">
        <p14:creationId xmlns:p14="http://schemas.microsoft.com/office/powerpoint/2010/main" val="214227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Finally, let us close with some advantages and disadvantages of the proof of space algorithm.</a:t>
            </a:r>
          </a:p>
          <a:p>
            <a:r>
              <a:rPr lang="en-IN" dirty="0"/>
              <a:t>Proof of space is an energy efficient algorithm as it requires higher energy to perform calculations than to perform mere reading and writing. This is also comparatively cheaper as most people have unused space. According to statistics the space in a semi-conductor is doubling and the price is halving every 12 months. In proof of work, we have most of the miners located in colder regions, meaning that the miners are concentrated at colder locations which is not a very good sign. However with proof of capacity the miners are located independent of topography. With all these advantages we have a major drawback where </a:t>
            </a:r>
            <a:r>
              <a:rPr lang="en-US" b="0" i="0" dirty="0">
                <a:solidFill>
                  <a:srgbClr val="142025"/>
                </a:solidFill>
                <a:effectLst/>
                <a:latin typeface="charter"/>
              </a:rPr>
              <a:t>hackers can create and distribute malware over the network, which uses free disk space for mining while people are not even aware of such process happening. Excluding this vulnerability </a:t>
            </a:r>
            <a:r>
              <a:rPr lang="en-US" b="0" i="0" dirty="0">
                <a:solidFill>
                  <a:srgbClr val="292929"/>
                </a:solidFill>
                <a:effectLst/>
                <a:latin typeface="charter"/>
              </a:rPr>
              <a:t>Proof of space is an ever green eco-friendly, cheap, accessible, decentralized and energy efficient alternative consensus mining mechanism.</a:t>
            </a:r>
          </a:p>
        </p:txBody>
      </p:sp>
      <p:sp>
        <p:nvSpPr>
          <p:cNvPr id="4" name="Slide Number Placeholder 3"/>
          <p:cNvSpPr>
            <a:spLocks noGrp="1"/>
          </p:cNvSpPr>
          <p:nvPr>
            <p:ph type="sldNum" sz="quarter" idx="5"/>
          </p:nvPr>
        </p:nvSpPr>
        <p:spPr/>
        <p:txBody>
          <a:bodyPr/>
          <a:lstStyle/>
          <a:p>
            <a:fld id="{41EEE60E-651F-40CC-AD73-C00F10CE42B6}" type="slidenum">
              <a:rPr lang="en-US" smtClean="0"/>
              <a:t>9</a:t>
            </a:fld>
            <a:endParaRPr lang="en-US" dirty="0"/>
          </a:p>
        </p:txBody>
      </p:sp>
    </p:spTree>
    <p:extLst>
      <p:ext uri="{BB962C8B-B14F-4D97-AF65-F5344CB8AC3E}">
        <p14:creationId xmlns:p14="http://schemas.microsoft.com/office/powerpoint/2010/main" val="232723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Proof of space</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2096557" y="4758265"/>
            <a:ext cx="8791575" cy="1126067"/>
          </a:xfrm>
        </p:spPr>
        <p:txBody>
          <a:bodyPr>
            <a:normAutofit/>
          </a:bodyPr>
          <a:lstStyle/>
          <a:p>
            <a:pPr algn="r"/>
            <a:r>
              <a:rPr lang="en-US" sz="2400" dirty="0">
                <a:latin typeface="Tahoma" panose="020B0604030504040204" pitchFamily="34" charset="0"/>
                <a:ea typeface="Tahoma" panose="020B0604030504040204" pitchFamily="34" charset="0"/>
                <a:cs typeface="Tahoma" panose="020B0604030504040204" pitchFamily="34" charset="0"/>
              </a:rPr>
              <a:t>Anuhya Gandavaram</a:t>
            </a:r>
          </a:p>
          <a:p>
            <a:pPr algn="r"/>
            <a:r>
              <a:rPr lang="en-US" sz="2400" dirty="0">
                <a:latin typeface="Tahoma" panose="020B0604030504040204" pitchFamily="34" charset="0"/>
                <a:ea typeface="Tahoma" panose="020B0604030504040204" pitchFamily="34" charset="0"/>
                <a:cs typeface="Tahoma" panose="020B0604030504040204" pitchFamily="34" charset="0"/>
              </a:rPr>
              <a:t>Cb.en.p2cys20014</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355878"/>
            <a:ext cx="9905998" cy="1478570"/>
          </a:xfrm>
        </p:spPr>
        <p:txBody>
          <a:bodyPr>
            <a:normAutofit/>
          </a:bodyPr>
          <a:lstStyle/>
          <a:p>
            <a:pPr algn="ctr"/>
            <a:r>
              <a:rPr lang="en-US" sz="4400" dirty="0">
                <a:latin typeface="Rockwell" panose="02060603020205020403" pitchFamily="18" charset="0"/>
              </a:rPr>
              <a:t>Thank you</a:t>
            </a:r>
          </a:p>
        </p:txBody>
      </p:sp>
    </p:spTree>
    <p:extLst>
      <p:ext uri="{BB962C8B-B14F-4D97-AF65-F5344CB8AC3E}">
        <p14:creationId xmlns:p14="http://schemas.microsoft.com/office/powerpoint/2010/main" val="345627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General Definition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Proof of Space is a type of consensus algorithm achieved by demonstrating one’s legitimate interest in a service by allocating a non-trivial amount of memory or disk space to solve a challenge presented by the service provider</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Need for proof of space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Energy consumption- Equal to the consumption to that of a country the size of Argentina</a:t>
            </a:r>
          </a:p>
          <a:p>
            <a:r>
              <a:rPr lang="en-US" dirty="0">
                <a:latin typeface="Tahoma" panose="020B0604030504040204" pitchFamily="34" charset="0"/>
                <a:ea typeface="Tahoma" panose="020B0604030504040204" pitchFamily="34" charset="0"/>
                <a:cs typeface="Tahoma" panose="020B0604030504040204" pitchFamily="34" charset="0"/>
              </a:rPr>
              <a:t>Need for huge computing power</a:t>
            </a:r>
          </a:p>
          <a:p>
            <a:r>
              <a:rPr lang="en-US" dirty="0">
                <a:latin typeface="Tahoma" panose="020B0604030504040204" pitchFamily="34" charset="0"/>
                <a:ea typeface="Tahoma" panose="020B0604030504040204" pitchFamily="34" charset="0"/>
                <a:cs typeface="Tahoma" panose="020B0604030504040204" pitchFamily="34" charset="0"/>
              </a:rPr>
              <a:t>51% attack vulnerability</a:t>
            </a:r>
          </a:p>
          <a:p>
            <a:r>
              <a:rPr lang="en-US" dirty="0">
                <a:latin typeface="Tahoma" panose="020B0604030504040204" pitchFamily="34" charset="0"/>
                <a:ea typeface="Tahoma" panose="020B0604030504040204" pitchFamily="34" charset="0"/>
                <a:cs typeface="Tahoma" panose="020B0604030504040204" pitchFamily="34" charset="0"/>
              </a:rPr>
              <a:t>Concentration of stacks with small number of people</a:t>
            </a:r>
          </a:p>
          <a:p>
            <a:r>
              <a:rPr lang="en-US" dirty="0">
                <a:latin typeface="Tahoma" panose="020B0604030504040204" pitchFamily="34" charset="0"/>
                <a:ea typeface="Tahoma" panose="020B0604030504040204" pitchFamily="34" charset="0"/>
                <a:cs typeface="Tahoma" panose="020B0604030504040204" pitchFamily="34" charset="0"/>
              </a:rPr>
              <a:t>Loss of stack</a:t>
            </a:r>
          </a:p>
        </p:txBody>
      </p:sp>
    </p:spTree>
    <p:extLst>
      <p:ext uri="{BB962C8B-B14F-4D97-AF65-F5344CB8AC3E}">
        <p14:creationId xmlns:p14="http://schemas.microsoft.com/office/powerpoint/2010/main" val="90014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Working of proof of space</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479237628"/>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708659" y="618518"/>
            <a:ext cx="11082847" cy="1478570"/>
          </a:xfrm>
        </p:spPr>
        <p:txBody>
          <a:bodyPr>
            <a:normAutofit/>
          </a:bodyPr>
          <a:lstStyle/>
          <a:p>
            <a:r>
              <a:rPr lang="en-US" sz="4400" dirty="0">
                <a:latin typeface="Rockwell" panose="02060603020205020403" pitchFamily="18" charset="0"/>
              </a:rPr>
              <a:t>Working of proof of space </a:t>
            </a:r>
            <a:r>
              <a:rPr lang="en-US" dirty="0">
                <a:latin typeface="Rockwell" panose="02060603020205020403" pitchFamily="18" charset="0"/>
              </a:rPr>
              <a:t>(contd.,)</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287666770"/>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722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Formal Definition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b="0" i="0" dirty="0">
                <a:effectLst/>
                <a:latin typeface="Tahoma" panose="020B0604030504040204" pitchFamily="34" charset="0"/>
                <a:ea typeface="Tahoma" panose="020B0604030504040204" pitchFamily="34" charset="0"/>
                <a:cs typeface="Tahoma" panose="020B0604030504040204" pitchFamily="34" charset="0"/>
              </a:rPr>
              <a:t>A PoS is a protocol between a prover P and a verifier V which has two distinct phases. After an initialization phase P is suppose to store some data F of size N, whereas V only holds some piece of information. At any latter time point V can initialize a proof execution phase, and at the end V outputs reject or accept.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52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Example of Proof of Space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buNone/>
            </a:pPr>
            <a:r>
              <a:rPr lang="en-US" b="1" u="sng" dirty="0">
                <a:latin typeface="Tahoma" panose="020B0604030504040204" pitchFamily="34" charset="0"/>
                <a:ea typeface="Tahoma" panose="020B0604030504040204" pitchFamily="34" charset="0"/>
                <a:cs typeface="Tahoma" panose="020B0604030504040204" pitchFamily="34" charset="0"/>
              </a:rPr>
              <a:t>Chia network</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Space = 780 * k * pow(2,k-10); k&gt;=32</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K32 plot takes 6 to 24 hours</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Plot contains 7 Tables with 2^k entries each</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Each table </a:t>
            </a:r>
            <a:r>
              <a:rPr lang="en-US" sz="1600" dirty="0" err="1">
                <a:latin typeface="Tahoma" panose="020B0604030504040204" pitchFamily="34" charset="0"/>
                <a:ea typeface="Tahoma" panose="020B0604030504040204" pitchFamily="34" charset="0"/>
                <a:cs typeface="Tahoma" panose="020B0604030504040204" pitchFamily="34" charset="0"/>
              </a:rPr>
              <a:t>i</a:t>
            </a:r>
            <a:r>
              <a:rPr lang="en-US" sz="1600" dirty="0">
                <a:latin typeface="Tahoma" panose="020B0604030504040204" pitchFamily="34" charset="0"/>
                <a:ea typeface="Tahoma" panose="020B0604030504040204" pitchFamily="34" charset="0"/>
                <a:cs typeface="Tahoma" panose="020B0604030504040204" pitchFamily="34" charset="0"/>
              </a:rPr>
              <a:t> contains two pointers to the table i-1</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Each iteration is a lookup that starts from table 7 and works down to table 1 which holds x-values</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Final output is 64 x-values</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One whole process takes about 640ms</a:t>
            </a:r>
          </a:p>
        </p:txBody>
      </p:sp>
    </p:spTree>
    <p:extLst>
      <p:ext uri="{BB962C8B-B14F-4D97-AF65-F5344CB8AC3E}">
        <p14:creationId xmlns:p14="http://schemas.microsoft.com/office/powerpoint/2010/main" val="190261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14400" y="618518"/>
            <a:ext cx="10972799" cy="1478570"/>
          </a:xfrm>
        </p:spPr>
        <p:txBody>
          <a:bodyPr>
            <a:normAutofit/>
          </a:bodyPr>
          <a:lstStyle/>
          <a:p>
            <a:r>
              <a:rPr lang="en-US" sz="4400" dirty="0">
                <a:latin typeface="Rockwell" panose="02060603020205020403" pitchFamily="18" charset="0"/>
              </a:rPr>
              <a:t>Example of Proof of Space </a:t>
            </a:r>
            <a:r>
              <a:rPr lang="en-US" dirty="0">
                <a:latin typeface="Rockwell" panose="02060603020205020403" pitchFamily="18" charset="0"/>
              </a:rPr>
              <a:t>(contd.,)</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buNone/>
            </a:pPr>
            <a:r>
              <a:rPr lang="en-US" b="1" u="sng" dirty="0">
                <a:latin typeface="Tahoma" panose="020B0604030504040204" pitchFamily="34" charset="0"/>
                <a:ea typeface="Tahoma" panose="020B0604030504040204" pitchFamily="34" charset="0"/>
                <a:cs typeface="Tahoma" panose="020B0604030504040204" pitchFamily="34" charset="0"/>
              </a:rPr>
              <a:t>Chia network - Verification</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Verifier receives 64 x-values</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Verifies only one branch of the 64 x-values</a:t>
            </a:r>
          </a:p>
          <a:p>
            <a:pPr marL="457200" lvl="0" indent="-457200">
              <a:buFont typeface="+mj-lt"/>
              <a:buAutoNum type="arabicPeriod"/>
            </a:pPr>
            <a:r>
              <a:rPr lang="en-US" sz="1600" dirty="0">
                <a:latin typeface="Tahoma" panose="020B0604030504040204" pitchFamily="34" charset="0"/>
                <a:ea typeface="Tahoma" panose="020B0604030504040204" pitchFamily="34" charset="0"/>
                <a:cs typeface="Tahoma" panose="020B0604030504040204" pitchFamily="34" charset="0"/>
              </a:rPr>
              <a:t>Hashes the x-values into a 256 bit string</a:t>
            </a:r>
          </a:p>
        </p:txBody>
      </p:sp>
    </p:spTree>
    <p:extLst>
      <p:ext uri="{BB962C8B-B14F-4D97-AF65-F5344CB8AC3E}">
        <p14:creationId xmlns:p14="http://schemas.microsoft.com/office/powerpoint/2010/main" val="116038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Advantages &amp; Disadvantages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buNone/>
            </a:pPr>
            <a:r>
              <a:rPr lang="en-US" b="1" u="sng" dirty="0">
                <a:latin typeface="Tahoma" panose="020B0604030504040204" pitchFamily="34" charset="0"/>
                <a:ea typeface="Tahoma" panose="020B0604030504040204" pitchFamily="34" charset="0"/>
                <a:cs typeface="Tahoma" panose="020B0604030504040204" pitchFamily="34" charset="0"/>
              </a:rPr>
              <a:t>Advantages</a:t>
            </a:r>
          </a:p>
          <a:p>
            <a:pPr lvl="0"/>
            <a:r>
              <a:rPr lang="en-US" dirty="0">
                <a:latin typeface="Tahoma" panose="020B0604030504040204" pitchFamily="34" charset="0"/>
                <a:ea typeface="Tahoma" panose="020B0604030504040204" pitchFamily="34" charset="0"/>
                <a:cs typeface="Tahoma" panose="020B0604030504040204" pitchFamily="34" charset="0"/>
              </a:rPr>
              <a:t>Energy Efficient</a:t>
            </a:r>
          </a:p>
          <a:p>
            <a:pPr lvl="0"/>
            <a:r>
              <a:rPr lang="en-US" dirty="0">
                <a:latin typeface="Tahoma" panose="020B0604030504040204" pitchFamily="34" charset="0"/>
                <a:ea typeface="Tahoma" panose="020B0604030504040204" pitchFamily="34" charset="0"/>
                <a:cs typeface="Tahoma" panose="020B0604030504040204" pitchFamily="34" charset="0"/>
              </a:rPr>
              <a:t>Comparatively cheap</a:t>
            </a:r>
          </a:p>
          <a:p>
            <a:pPr lvl="0"/>
            <a:r>
              <a:rPr lang="en-US" dirty="0">
                <a:latin typeface="Tahoma" panose="020B0604030504040204" pitchFamily="34" charset="0"/>
                <a:ea typeface="Tahoma" panose="020B0604030504040204" pitchFamily="34" charset="0"/>
                <a:cs typeface="Tahoma" panose="020B0604030504040204" pitchFamily="34" charset="0"/>
              </a:rPr>
              <a:t>Fair distribution of miners</a:t>
            </a:r>
          </a:p>
          <a:p>
            <a:pPr marL="0" lvl="0" indent="0">
              <a:buNone/>
            </a:pPr>
            <a:r>
              <a:rPr lang="en-US" b="1" u="sng" dirty="0">
                <a:latin typeface="Tahoma" panose="020B0604030504040204" pitchFamily="34" charset="0"/>
                <a:ea typeface="Tahoma" panose="020B0604030504040204" pitchFamily="34" charset="0"/>
                <a:cs typeface="Tahoma" panose="020B0604030504040204" pitchFamily="34" charset="0"/>
              </a:rPr>
              <a:t>Disadvantages</a:t>
            </a:r>
          </a:p>
          <a:p>
            <a:pPr lvl="0"/>
            <a:r>
              <a:rPr lang="en-US" dirty="0">
                <a:latin typeface="Tahoma" panose="020B0604030504040204" pitchFamily="34" charset="0"/>
                <a:ea typeface="Tahoma" panose="020B0604030504040204" pitchFamily="34" charset="0"/>
                <a:cs typeface="Tahoma" panose="020B0604030504040204" pitchFamily="34" charset="0"/>
              </a:rPr>
              <a:t>Distribute malware and use disk space without users knowledge</a:t>
            </a:r>
          </a:p>
        </p:txBody>
      </p:sp>
    </p:spTree>
    <p:extLst>
      <p:ext uri="{BB962C8B-B14F-4D97-AF65-F5344CB8AC3E}">
        <p14:creationId xmlns:p14="http://schemas.microsoft.com/office/powerpoint/2010/main" val="645824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3002</TotalTime>
  <Words>2182</Words>
  <Application>Microsoft Office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charter</vt:lpstr>
      <vt:lpstr>Rockwell</vt:lpstr>
      <vt:lpstr>Tahoma</vt:lpstr>
      <vt:lpstr>Tw Cen MT</vt:lpstr>
      <vt:lpstr>Wingdings</vt:lpstr>
      <vt:lpstr>Circuit</vt:lpstr>
      <vt:lpstr>Proof of space</vt:lpstr>
      <vt:lpstr>General Definition</vt:lpstr>
      <vt:lpstr>Need for proof of space</vt:lpstr>
      <vt:lpstr>Working of proof of space</vt:lpstr>
      <vt:lpstr>Working of proof of space (contd.,)</vt:lpstr>
      <vt:lpstr>Formal Definition</vt:lpstr>
      <vt:lpstr>Example of Proof of Space</vt:lpstr>
      <vt:lpstr>Example of Proof of Space (contd.,)</vt:lpstr>
      <vt:lpstr>Advantages &amp; 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of space</dc:title>
  <dc:creator>Anuhya Gandavaram</dc:creator>
  <cp:lastModifiedBy>Anuhya Gandavaram</cp:lastModifiedBy>
  <cp:revision>39</cp:revision>
  <dcterms:created xsi:type="dcterms:W3CDTF">2021-10-09T05:10:39Z</dcterms:created>
  <dcterms:modified xsi:type="dcterms:W3CDTF">2021-10-19T19:58:22Z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