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134960320" r:id="rId2"/>
    <p:sldId id="5934" r:id="rId3"/>
    <p:sldId id="12094" r:id="rId4"/>
    <p:sldId id="5792" r:id="rId5"/>
    <p:sldId id="11998" r:id="rId6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5EDC-E2E3-438E-9ADA-D296D5A1E91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EB7C-A80E-4E12-873E-F6A053B1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2B4419-3C55-4BC2-9D8A-BF4CD77C8B1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9F333-FACE-DF47-A5BE-6161F3AB7E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9F333-FACE-DF47-A5BE-6161F3AB7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9F333-FACE-DF47-A5BE-6161F3AB7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9F333-FACE-DF47-A5BE-6161F3AB7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44DB60A-58FD-4EC5-8E47-1C88C3C1D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26" y="482600"/>
            <a:ext cx="5991893" cy="197571"/>
          </a:xfrm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62199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47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084572-9594-42B2-9EC0-1BA8EA9EA7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20131" y="203751"/>
            <a:ext cx="8011119" cy="515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8543" y="928231"/>
            <a:ext cx="8011119" cy="3669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1336-18B3-4B82-9CB0-CDC18DB04728}"/>
              </a:ext>
            </a:extLst>
          </p:cNvPr>
          <p:cNvSpPr txBox="1"/>
          <p:nvPr userDrawn="1"/>
        </p:nvSpPr>
        <p:spPr bwMode="gray">
          <a:xfrm>
            <a:off x="8355330" y="4801974"/>
            <a:ext cx="695428" cy="1369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9pPr>
          </a:lstStyle>
          <a:p>
            <a:pPr>
              <a:defRPr/>
            </a:pPr>
            <a:fld id="{AF833F43-8F6E-4551-ADBA-35628463827E}" type="slidenum">
              <a:rPr lang="en-US" sz="800" b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800" b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29884C-C3C5-4A49-95B9-62F14A2817F5}"/>
              </a:ext>
            </a:extLst>
          </p:cNvPr>
          <p:cNvSpPr txBox="1"/>
          <p:nvPr userDrawn="1"/>
        </p:nvSpPr>
        <p:spPr bwMode="gray">
          <a:xfrm>
            <a:off x="720131" y="4801974"/>
            <a:ext cx="5088828" cy="1369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/>
              </a:defRPr>
            </a:lvl9pPr>
          </a:lstStyle>
          <a:p>
            <a:pPr algn="l">
              <a:defRPr/>
            </a:pPr>
            <a:r>
              <a:rPr lang="en-US" sz="8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Presentation Title | Company Confidential © 2023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0971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hf hdr="0" ft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71D49"/>
          </a:solidFill>
          <a:latin typeface="Calibri" pitchFamily="34" charset="0"/>
        </a:defRPr>
      </a:lvl9pPr>
    </p:titleStyle>
    <p:bodyStyle>
      <a:lvl1pPr marL="171450" indent="-171450" algn="l" defTabSz="457200" rtl="0" eaLnBrk="0" fontAlgn="base" hangingPunct="0">
        <a:spcBef>
          <a:spcPts val="600"/>
        </a:spcBef>
        <a:spcAft>
          <a:spcPts val="300"/>
        </a:spcAft>
        <a:buFont typeface="Arial" panose="020B0604020202020204" pitchFamily="34" charset="0"/>
        <a:buChar char="•"/>
        <a:defRPr sz="1200" b="1" kern="1200">
          <a:solidFill>
            <a:srgbClr val="3C3E44"/>
          </a:solidFill>
          <a:latin typeface="+mn-lt"/>
          <a:ea typeface="+mn-ea"/>
          <a:cs typeface="Arial" panose="020B0604020202020204" pitchFamily="34" charset="0"/>
        </a:defRPr>
      </a:lvl1pPr>
      <a:lvl2pPr marL="341313" indent="-169863" algn="l" defTabSz="457200" rtl="0" eaLnBrk="0" fontAlgn="base" hangingPunct="0">
        <a:spcBef>
          <a:spcPct val="0"/>
        </a:spcBef>
        <a:spcAft>
          <a:spcPts val="300"/>
        </a:spcAft>
        <a:buFont typeface="Arial" panose="020B0604020202020204" pitchFamily="34" charset="0"/>
        <a:buChar char="–"/>
        <a:defRPr sz="1100" b="1" kern="1200">
          <a:solidFill>
            <a:srgbClr val="3C3E44"/>
          </a:solidFill>
          <a:latin typeface="+mn-lt"/>
          <a:ea typeface="+mn-ea"/>
          <a:cs typeface="Arial" panose="020B0604020202020204" pitchFamily="34" charset="0"/>
        </a:defRPr>
      </a:lvl2pPr>
      <a:lvl3pPr marL="515938" indent="-174625" algn="l" defTabSz="457200" rtl="0" eaLnBrk="0" fontAlgn="base" hangingPunct="0"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50" b="1" kern="1200">
          <a:solidFill>
            <a:srgbClr val="3C3E44"/>
          </a:solidFill>
          <a:latin typeface="+mn-lt"/>
          <a:ea typeface="+mn-ea"/>
          <a:cs typeface="Arial" panose="020B0604020202020204" pitchFamily="34" charset="0"/>
        </a:defRPr>
      </a:lvl3pPr>
      <a:lvl4pPr marL="685800" indent="-169863" algn="l" defTabSz="457200" rtl="0" eaLnBrk="0" fontAlgn="base" hangingPunct="0">
        <a:spcBef>
          <a:spcPct val="0"/>
        </a:spcBef>
        <a:spcAft>
          <a:spcPts val="300"/>
        </a:spcAft>
        <a:buFont typeface="Arial"/>
        <a:buChar char="–"/>
        <a:defRPr sz="1000" b="1" kern="1200">
          <a:solidFill>
            <a:srgbClr val="3C3E44"/>
          </a:solidFill>
          <a:latin typeface="+mn-lt"/>
          <a:ea typeface="+mn-ea"/>
          <a:cs typeface="Arial" panose="020B0604020202020204" pitchFamily="34" charset="0"/>
        </a:defRPr>
      </a:lvl4pPr>
      <a:lvl5pPr marL="1485900" indent="-228600" algn="l" defTabSz="457200" rtl="0" eaLnBrk="0" fontAlgn="base" hangingPunct="0">
        <a:spcBef>
          <a:spcPct val="0"/>
        </a:spcBef>
        <a:spcAft>
          <a:spcPts val="300"/>
        </a:spcAft>
        <a:buFont typeface="Arial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E1427B-BC4F-43A5-A173-F8CCC487F007}"/>
              </a:ext>
            </a:extLst>
          </p:cNvPr>
          <p:cNvSpPr/>
          <p:nvPr/>
        </p:nvSpPr>
        <p:spPr>
          <a:xfrm>
            <a:off x="1" y="154858"/>
            <a:ext cx="6452418" cy="4635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AC038-BC60-9E46-AE3B-E50A873A5DF1}"/>
              </a:ext>
            </a:extLst>
          </p:cNvPr>
          <p:cNvSpPr/>
          <p:nvPr/>
        </p:nvSpPr>
        <p:spPr>
          <a:xfrm>
            <a:off x="0" y="1914508"/>
            <a:ext cx="5448300" cy="8563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0000">
                <a:schemeClr val="accent2"/>
              </a:gs>
              <a:gs pos="74680">
                <a:schemeClr val="accent5"/>
              </a:gs>
              <a:gs pos="60000">
                <a:schemeClr val="accent4"/>
              </a:gs>
              <a:gs pos="40000">
                <a:schemeClr val="accent3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77902-E62B-4793-A87F-8AB8FC9704BC}"/>
              </a:ext>
            </a:extLst>
          </p:cNvPr>
          <p:cNvSpPr/>
          <p:nvPr/>
        </p:nvSpPr>
        <p:spPr>
          <a:xfrm>
            <a:off x="5030731" y="419100"/>
            <a:ext cx="4113268" cy="41300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BFC9B-FB24-48AE-B683-B4C95EE60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5" t="3785" r="11213" b="4225"/>
          <a:stretch>
            <a:fillRect/>
          </a:stretch>
        </p:blipFill>
        <p:spPr>
          <a:xfrm>
            <a:off x="5254725" y="743671"/>
            <a:ext cx="3482720" cy="3457400"/>
          </a:xfrm>
          <a:prstGeom prst="rect">
            <a:avLst/>
          </a:prstGeom>
          <a:ln w="38100">
            <a:solidFill>
              <a:schemeClr val="tx2"/>
            </a:solidFill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0CC5852-C1AF-4D89-AD01-5B2CD41A0E22}"/>
              </a:ext>
            </a:extLst>
          </p:cNvPr>
          <p:cNvSpPr txBox="1"/>
          <p:nvPr/>
        </p:nvSpPr>
        <p:spPr>
          <a:xfrm>
            <a:off x="333049" y="2073371"/>
            <a:ext cx="4215098" cy="538609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lvl1pPr>
          </a:lstStyle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3500" b="1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A Year in Review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925807F-542C-4456-B42B-9AA5580B00BA}"/>
              </a:ext>
            </a:extLst>
          </p:cNvPr>
          <p:cNvSpPr txBox="1"/>
          <p:nvPr/>
        </p:nvSpPr>
        <p:spPr>
          <a:xfrm>
            <a:off x="298231" y="2864748"/>
            <a:ext cx="4452160" cy="68326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/>
              <a:buNone/>
              <a:defRPr sz="2000" b="1" i="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 marL="32004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3"/>
              </a:buClr>
              <a:buFont typeface="Monaco" charset="0"/>
              <a:buChar char="+"/>
              <a:defRPr sz="16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77724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3"/>
              </a:buClr>
              <a:buFont typeface=".AppleSystemUIFont" charset="-120"/>
              <a:buChar char="–"/>
              <a:defRPr sz="16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169164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fontAlgn="base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SzTx/>
              <a:buNone/>
            </a:pPr>
            <a:r>
              <a:rPr kumimoji="0" lang="en-US" sz="1860" b="1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Assessing Our Performance and Charting Our Course Forward</a:t>
            </a:r>
          </a:p>
        </p:txBody>
      </p:sp>
    </p:spTree>
    <p:extLst>
      <p:ext uri="{BB962C8B-B14F-4D97-AF65-F5344CB8AC3E}">
        <p14:creationId xmlns:p14="http://schemas.microsoft.com/office/powerpoint/2010/main" val="17441154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B8E45-724B-4F09-87D3-953B1E5B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26" y="273844"/>
            <a:ext cx="5483073" cy="525397"/>
          </a:xfrm>
        </p:spPr>
        <p:txBody>
          <a:bodyPr wrap="square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600" b="1" i="0" u="none" strike="noStrike" kern="1200" cap="none" spc="0" normalizeH="0" baseline="0" noProof="0">
                <a:solidFill>
                  <a:srgbClr val="00A8E1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Executive Summary of Brand Annual Performance Review</a:t>
            </a:r>
          </a:p>
        </p:txBody>
      </p:sp>
      <p:sp>
        <p:nvSpPr>
          <p:cNvPr id="24" name="Shape0_20210617_102312">
            <a:extLst>
              <a:ext uri="{FF2B5EF4-FFF2-40B4-BE49-F238E27FC236}">
                <a16:creationId xmlns:a16="http://schemas.microsoft.com/office/drawing/2014/main" id="{2E55152C-BC1E-4918-B901-3254929AD274}"/>
              </a:ext>
            </a:extLst>
          </p:cNvPr>
          <p:cNvSpPr txBox="1"/>
          <p:nvPr/>
        </p:nvSpPr>
        <p:spPr>
          <a:xfrm>
            <a:off x="406400" y="1447409"/>
            <a:ext cx="5223987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013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Brand saw growth across several key metrics last year</a:t>
            </a:r>
          </a:p>
        </p:txBody>
      </p:sp>
      <p:sp>
        <p:nvSpPr>
          <p:cNvPr id="25" name="Shape1_20210617_102312">
            <a:extLst>
              <a:ext uri="{FF2B5EF4-FFF2-40B4-BE49-F238E27FC236}">
                <a16:creationId xmlns:a16="http://schemas.microsoft.com/office/drawing/2014/main" id="{13935DF1-2581-4E51-A3FB-4F3D4DD2A14C}"/>
              </a:ext>
            </a:extLst>
          </p:cNvPr>
          <p:cNvSpPr txBox="1"/>
          <p:nvPr/>
        </p:nvSpPr>
        <p:spPr>
          <a:xfrm>
            <a:off x="406402" y="2726428"/>
            <a:ext cx="5223987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013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Customer satisfaction dipped slightly in Q4 but remains high overall</a:t>
            </a:r>
          </a:p>
        </p:txBody>
      </p:sp>
      <p:sp>
        <p:nvSpPr>
          <p:cNvPr id="29" name="Shape2_20210617_102312">
            <a:extLst>
              <a:ext uri="{FF2B5EF4-FFF2-40B4-BE49-F238E27FC236}">
                <a16:creationId xmlns:a16="http://schemas.microsoft.com/office/drawing/2014/main" id="{65494D7F-3925-467D-B8C4-4DCA014C7544}"/>
              </a:ext>
            </a:extLst>
          </p:cNvPr>
          <p:cNvSpPr txBox="1"/>
          <p:nvPr/>
        </p:nvSpPr>
        <p:spPr>
          <a:xfrm>
            <a:off x="406402" y="4005447"/>
            <a:ext cx="5223987" cy="207749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013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Focus marketing efforts on new product lines for next year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7D92FE-7B53-42B4-9029-F033A87C53EA}"/>
              </a:ext>
            </a:extLst>
          </p:cNvPr>
          <p:cNvCxnSpPr/>
          <p:nvPr/>
        </p:nvCxnSpPr>
        <p:spPr>
          <a:xfrm>
            <a:off x="413148" y="2190791"/>
            <a:ext cx="466979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870DE8-1DED-4A6C-90F5-67766E7E9522}"/>
              </a:ext>
            </a:extLst>
          </p:cNvPr>
          <p:cNvCxnSpPr/>
          <p:nvPr/>
        </p:nvCxnSpPr>
        <p:spPr>
          <a:xfrm>
            <a:off x="413148" y="3469811"/>
            <a:ext cx="466979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12F05A9-6B2E-4347-8CE9-5EA85EB22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r="2364"/>
          <a:stretch>
            <a:fillRect/>
          </a:stretch>
        </p:blipFill>
        <p:spPr>
          <a:xfrm>
            <a:off x="5943600" y="152400"/>
            <a:ext cx="3200399" cy="4431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989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9514-358C-4C32-B4F6-A26089AE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26" y="273844"/>
            <a:ext cx="5642258" cy="525397"/>
          </a:xfrm>
        </p:spPr>
        <p:txBody>
          <a:bodyPr wrap="square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600" b="1" i="0" u="none" strike="noStrike" kern="1200" cap="none" spc="0" normalizeH="0" baseline="0" noProof="0">
                <a:solidFill>
                  <a:srgbClr val="00A8E1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Summary of Brand Performance for the Year</a:t>
            </a:r>
          </a:p>
        </p:txBody>
      </p:sp>
      <p:cxnSp>
        <p:nvCxnSpPr>
          <p:cNvPr id="115" name="Shape0_20210617_183327">
            <a:extLst>
              <a:ext uri="{FF2B5EF4-FFF2-40B4-BE49-F238E27FC236}">
                <a16:creationId xmlns:a16="http://schemas.microsoft.com/office/drawing/2014/main" id="{50234359-326D-4825-9AE9-60DFF3B7B63D}"/>
              </a:ext>
            </a:extLst>
          </p:cNvPr>
          <p:cNvCxnSpPr>
            <a:stCxn id="117" idx="4"/>
            <a:endCxn id="119" idx="0"/>
          </p:cNvCxnSpPr>
          <p:nvPr/>
        </p:nvCxnSpPr>
        <p:spPr>
          <a:xfrm flipH="1" flipV="1">
            <a:off x="5687904" y="1356487"/>
            <a:ext cx="1" cy="269429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4FE7932-7A8F-4929-9051-DE75F1772B8A}"/>
              </a:ext>
            </a:extLst>
          </p:cNvPr>
          <p:cNvSpPr/>
          <p:nvPr/>
        </p:nvSpPr>
        <p:spPr>
          <a:xfrm rot="10800000">
            <a:off x="5599426" y="1179532"/>
            <a:ext cx="176954" cy="17695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3B7F0E2-1157-4CA5-BA15-B2F1863F14C0}"/>
              </a:ext>
            </a:extLst>
          </p:cNvPr>
          <p:cNvSpPr/>
          <p:nvPr/>
        </p:nvSpPr>
        <p:spPr>
          <a:xfrm flipH="1">
            <a:off x="601979" y="936005"/>
            <a:ext cx="4675452" cy="664011"/>
          </a:xfrm>
          <a:prstGeom prst="rect">
            <a:avLst/>
          </a:prstGeom>
          <a:noFill/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Shape0_20180904_183420">
            <a:extLst>
              <a:ext uri="{FF2B5EF4-FFF2-40B4-BE49-F238E27FC236}">
                <a16:creationId xmlns:a16="http://schemas.microsoft.com/office/drawing/2014/main" id="{07159C1D-D8F4-4A25-BA46-3DB09F8B8B7C}"/>
              </a:ext>
            </a:extLst>
          </p:cNvPr>
          <p:cNvSpPr/>
          <p:nvPr/>
        </p:nvSpPr>
        <p:spPr>
          <a:xfrm flipH="1">
            <a:off x="406401" y="893997"/>
            <a:ext cx="4434719" cy="75606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34290" rIns="34290" bIns="34290" rtlCol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4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/>
              </a:rPr>
              <a:t>Total sales revenue for the year was $5 million</a:t>
            </a:r>
          </a:p>
        </p:txBody>
      </p:sp>
      <p:sp>
        <p:nvSpPr>
          <p:cNvPr id="130" name="Shape1_20210617_183333">
            <a:extLst>
              <a:ext uri="{FF2B5EF4-FFF2-40B4-BE49-F238E27FC236}">
                <a16:creationId xmlns:a16="http://schemas.microsoft.com/office/drawing/2014/main" id="{F236C4E5-CE5A-4CD3-8CEF-AA2ACE9C8455}"/>
              </a:ext>
            </a:extLst>
          </p:cNvPr>
          <p:cNvSpPr/>
          <p:nvPr/>
        </p:nvSpPr>
        <p:spPr>
          <a:xfrm flipH="1">
            <a:off x="5000413" y="1050408"/>
            <a:ext cx="435812" cy="43520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6A950FA-ECB4-448F-A69D-17499F47B897}"/>
              </a:ext>
            </a:extLst>
          </p:cNvPr>
          <p:cNvSpPr/>
          <p:nvPr/>
        </p:nvSpPr>
        <p:spPr>
          <a:xfrm flipH="1">
            <a:off x="5060882" y="1080603"/>
            <a:ext cx="375342" cy="374815"/>
          </a:xfrm>
          <a:prstGeom prst="ellipse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A9E7345-F5E8-4087-B09B-742382C5750F}"/>
              </a:ext>
            </a:extLst>
          </p:cNvPr>
          <p:cNvSpPr/>
          <p:nvPr/>
        </p:nvSpPr>
        <p:spPr>
          <a:xfrm rot="10800000">
            <a:off x="5599426" y="2117578"/>
            <a:ext cx="176954" cy="17695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F51A0FE5-80E0-4EBD-8180-15FB07144817}"/>
              </a:ext>
            </a:extLst>
          </p:cNvPr>
          <p:cNvSpPr/>
          <p:nvPr/>
        </p:nvSpPr>
        <p:spPr>
          <a:xfrm flipH="1">
            <a:off x="601979" y="1888448"/>
            <a:ext cx="4675452" cy="664011"/>
          </a:xfrm>
          <a:prstGeom prst="rect">
            <a:avLst/>
          </a:prstGeom>
          <a:noFill/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Shape0_20180904_183420">
            <a:extLst>
              <a:ext uri="{FF2B5EF4-FFF2-40B4-BE49-F238E27FC236}">
                <a16:creationId xmlns:a16="http://schemas.microsoft.com/office/drawing/2014/main" id="{5FFEF12E-CEB1-454F-88DB-987B1171F25B}"/>
              </a:ext>
            </a:extLst>
          </p:cNvPr>
          <p:cNvSpPr/>
          <p:nvPr/>
        </p:nvSpPr>
        <p:spPr>
          <a:xfrm flipH="1">
            <a:off x="406400" y="1846440"/>
            <a:ext cx="4489654" cy="75606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34290" rIns="34290" bIns="34290" rtlCol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4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/>
              </a:rPr>
              <a:t>Our market share increased by 3% over last year</a:t>
            </a:r>
          </a:p>
        </p:txBody>
      </p:sp>
      <p:sp>
        <p:nvSpPr>
          <p:cNvPr id="201" name="Shape0_20210617_183333">
            <a:extLst>
              <a:ext uri="{FF2B5EF4-FFF2-40B4-BE49-F238E27FC236}">
                <a16:creationId xmlns:a16="http://schemas.microsoft.com/office/drawing/2014/main" id="{1AFC2F2F-9678-49C1-9DE4-2024BEFF9D1B}"/>
              </a:ext>
            </a:extLst>
          </p:cNvPr>
          <p:cNvSpPr/>
          <p:nvPr/>
        </p:nvSpPr>
        <p:spPr>
          <a:xfrm flipH="1">
            <a:off x="5000413" y="2002851"/>
            <a:ext cx="435812" cy="43520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9DB3E65-3C0F-4FFD-96D5-E82A82DB878A}"/>
              </a:ext>
            </a:extLst>
          </p:cNvPr>
          <p:cNvSpPr/>
          <p:nvPr/>
        </p:nvSpPr>
        <p:spPr>
          <a:xfrm flipH="1">
            <a:off x="5060882" y="2033046"/>
            <a:ext cx="375342" cy="37481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EBA71B6-87C9-473F-8FF0-A4B8E05BD90F}"/>
              </a:ext>
            </a:extLst>
          </p:cNvPr>
          <p:cNvSpPr/>
          <p:nvPr/>
        </p:nvSpPr>
        <p:spPr>
          <a:xfrm rot="10800000">
            <a:off x="5599428" y="3123399"/>
            <a:ext cx="176954" cy="176954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816D76E4-2396-4026-8D4A-7934B49EF69A}"/>
              </a:ext>
            </a:extLst>
          </p:cNvPr>
          <p:cNvSpPr/>
          <p:nvPr/>
        </p:nvSpPr>
        <p:spPr>
          <a:xfrm flipH="1">
            <a:off x="601979" y="2871083"/>
            <a:ext cx="4675452" cy="664011"/>
          </a:xfrm>
          <a:prstGeom prst="rect">
            <a:avLst/>
          </a:prstGeom>
          <a:noFill/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Shape0_20180904_183420">
            <a:extLst>
              <a:ext uri="{FF2B5EF4-FFF2-40B4-BE49-F238E27FC236}">
                <a16:creationId xmlns:a16="http://schemas.microsoft.com/office/drawing/2014/main" id="{0171D067-3454-4FD9-8A84-B402F89FAA4C}"/>
              </a:ext>
            </a:extLst>
          </p:cNvPr>
          <p:cNvSpPr/>
          <p:nvPr/>
        </p:nvSpPr>
        <p:spPr>
          <a:xfrm flipH="1">
            <a:off x="406401" y="2829077"/>
            <a:ext cx="4528719" cy="75606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34290" rIns="34290" bIns="34290" rtlCol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4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/>
              </a:rPr>
              <a:t>Customer satisfaction scores were at an all-time high according to our surveys</a:t>
            </a:r>
          </a:p>
        </p:txBody>
      </p:sp>
      <p:sp>
        <p:nvSpPr>
          <p:cNvPr id="214" name="Shape2_20210617_183333">
            <a:extLst>
              <a:ext uri="{FF2B5EF4-FFF2-40B4-BE49-F238E27FC236}">
                <a16:creationId xmlns:a16="http://schemas.microsoft.com/office/drawing/2014/main" id="{53E58679-5D10-485C-920F-AB45807E00B6}"/>
              </a:ext>
            </a:extLst>
          </p:cNvPr>
          <p:cNvSpPr/>
          <p:nvPr/>
        </p:nvSpPr>
        <p:spPr>
          <a:xfrm flipH="1">
            <a:off x="5000413" y="2985489"/>
            <a:ext cx="435812" cy="43520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9E7D98C-C477-4AAA-B910-8192BB788B50}"/>
              </a:ext>
            </a:extLst>
          </p:cNvPr>
          <p:cNvSpPr/>
          <p:nvPr/>
        </p:nvSpPr>
        <p:spPr>
          <a:xfrm flipH="1">
            <a:off x="5060882" y="3015683"/>
            <a:ext cx="375342" cy="37481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9A96F8D-EDDC-491F-8F4F-FECAFD83572A}"/>
              </a:ext>
            </a:extLst>
          </p:cNvPr>
          <p:cNvSpPr/>
          <p:nvPr/>
        </p:nvSpPr>
        <p:spPr>
          <a:xfrm rot="10800000">
            <a:off x="5599428" y="4050786"/>
            <a:ext cx="176954" cy="176954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D134E55-6893-47AA-B189-1C540130C690}"/>
              </a:ext>
            </a:extLst>
          </p:cNvPr>
          <p:cNvSpPr/>
          <p:nvPr/>
        </p:nvSpPr>
        <p:spPr>
          <a:xfrm flipH="1">
            <a:off x="601979" y="3823526"/>
            <a:ext cx="4675452" cy="664011"/>
          </a:xfrm>
          <a:prstGeom prst="rect">
            <a:avLst/>
          </a:prstGeom>
          <a:noFill/>
          <a:ln w="127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Shape0_20180904_183420">
            <a:extLst>
              <a:ext uri="{FF2B5EF4-FFF2-40B4-BE49-F238E27FC236}">
                <a16:creationId xmlns:a16="http://schemas.microsoft.com/office/drawing/2014/main" id="{C9BA7DC8-DE04-4653-A645-7A0145FDA83F}"/>
              </a:ext>
            </a:extLst>
          </p:cNvPr>
          <p:cNvSpPr/>
          <p:nvPr/>
        </p:nvSpPr>
        <p:spPr>
          <a:xfrm flipH="1">
            <a:off x="406401" y="3781520"/>
            <a:ext cx="4528719" cy="75606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34290" rIns="34290" bIns="34290" rtlCol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4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/>
              </a:rPr>
              <a:t>The new product launched in Q3 exceeded all sales targets</a:t>
            </a:r>
          </a:p>
        </p:txBody>
      </p:sp>
      <p:sp>
        <p:nvSpPr>
          <p:cNvPr id="221" name="Shape3_20210617_183333">
            <a:extLst>
              <a:ext uri="{FF2B5EF4-FFF2-40B4-BE49-F238E27FC236}">
                <a16:creationId xmlns:a16="http://schemas.microsoft.com/office/drawing/2014/main" id="{11BD7E36-141C-49D7-A1C5-741B9B8E0AA6}"/>
              </a:ext>
            </a:extLst>
          </p:cNvPr>
          <p:cNvSpPr/>
          <p:nvPr/>
        </p:nvSpPr>
        <p:spPr>
          <a:xfrm flipH="1">
            <a:off x="5000413" y="3937931"/>
            <a:ext cx="435812" cy="43520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F232D8C-1B17-45D7-88BB-58E2950B5AFE}"/>
              </a:ext>
            </a:extLst>
          </p:cNvPr>
          <p:cNvSpPr/>
          <p:nvPr/>
        </p:nvSpPr>
        <p:spPr>
          <a:xfrm flipH="1">
            <a:off x="5060882" y="3968125"/>
            <a:ext cx="375342" cy="37481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defRPr/>
            </a:pPr>
            <a:endParaRPr lang="en-US" b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7" name="Shape7_20200717_154343">
            <a:extLst>
              <a:ext uri="{FF2B5EF4-FFF2-40B4-BE49-F238E27FC236}">
                <a16:creationId xmlns:a16="http://schemas.microsoft.com/office/drawing/2014/main" id="{9F3DBEBA-2840-42FC-8DFE-7746857E1DA8}"/>
              </a:ext>
            </a:extLst>
          </p:cNvPr>
          <p:cNvGrpSpPr>
            <a:grpSpLocks noChangeAspect="1"/>
          </p:cNvGrpSpPr>
          <p:nvPr/>
        </p:nvGrpSpPr>
        <p:grpSpPr>
          <a:xfrm>
            <a:off x="5130452" y="1181751"/>
            <a:ext cx="239733" cy="186121"/>
            <a:chOff x="-5935663" y="2070100"/>
            <a:chExt cx="376238" cy="292100"/>
          </a:xfrm>
          <a:solidFill>
            <a:schemeClr val="bg1"/>
          </a:solidFill>
        </p:grpSpPr>
        <p:sp>
          <p:nvSpPr>
            <p:cNvPr id="28" name="Freeform 460">
              <a:extLst>
                <a:ext uri="{FF2B5EF4-FFF2-40B4-BE49-F238E27FC236}">
                  <a16:creationId xmlns:a16="http://schemas.microsoft.com/office/drawing/2014/main" id="{D0A0A49B-5120-442F-B51E-D8CD7682E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797550" y="2301875"/>
              <a:ext cx="60325" cy="60325"/>
            </a:xfrm>
            <a:custGeom>
              <a:avLst/>
              <a:gdLst>
                <a:gd name="T0" fmla="*/ 29 w 58"/>
                <a:gd name="T1" fmla="*/ 58 h 58"/>
                <a:gd name="T2" fmla="*/ 0 w 58"/>
                <a:gd name="T3" fmla="*/ 29 h 58"/>
                <a:gd name="T4" fmla="*/ 29 w 58"/>
                <a:gd name="T5" fmla="*/ 0 h 58"/>
                <a:gd name="T6" fmla="*/ 58 w 58"/>
                <a:gd name="T7" fmla="*/ 29 h 58"/>
                <a:gd name="T8" fmla="*/ 29 w 58"/>
                <a:gd name="T9" fmla="*/ 58 h 58"/>
                <a:gd name="T10" fmla="*/ 29 w 58"/>
                <a:gd name="T11" fmla="*/ 11 h 58"/>
                <a:gd name="T12" fmla="*/ 11 w 58"/>
                <a:gd name="T13" fmla="*/ 29 h 58"/>
                <a:gd name="T14" fmla="*/ 29 w 58"/>
                <a:gd name="T15" fmla="*/ 47 h 58"/>
                <a:gd name="T16" fmla="*/ 47 w 58"/>
                <a:gd name="T17" fmla="*/ 29 h 58"/>
                <a:gd name="T18" fmla="*/ 29 w 58"/>
                <a:gd name="T19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29" name="Freeform 461">
              <a:extLst>
                <a:ext uri="{FF2B5EF4-FFF2-40B4-BE49-F238E27FC236}">
                  <a16:creationId xmlns:a16="http://schemas.microsoft.com/office/drawing/2014/main" id="{1FBFA532-5B59-4BA4-B280-7221F920C5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54675" y="2301875"/>
              <a:ext cx="60325" cy="60325"/>
            </a:xfrm>
            <a:custGeom>
              <a:avLst/>
              <a:gdLst>
                <a:gd name="T0" fmla="*/ 29 w 58"/>
                <a:gd name="T1" fmla="*/ 58 h 58"/>
                <a:gd name="T2" fmla="*/ 0 w 58"/>
                <a:gd name="T3" fmla="*/ 29 h 58"/>
                <a:gd name="T4" fmla="*/ 29 w 58"/>
                <a:gd name="T5" fmla="*/ 0 h 58"/>
                <a:gd name="T6" fmla="*/ 58 w 58"/>
                <a:gd name="T7" fmla="*/ 29 h 58"/>
                <a:gd name="T8" fmla="*/ 29 w 58"/>
                <a:gd name="T9" fmla="*/ 58 h 58"/>
                <a:gd name="T10" fmla="*/ 29 w 58"/>
                <a:gd name="T11" fmla="*/ 11 h 58"/>
                <a:gd name="T12" fmla="*/ 11 w 58"/>
                <a:gd name="T13" fmla="*/ 29 h 58"/>
                <a:gd name="T14" fmla="*/ 29 w 58"/>
                <a:gd name="T15" fmla="*/ 47 h 58"/>
                <a:gd name="T16" fmla="*/ 47 w 58"/>
                <a:gd name="T17" fmla="*/ 29 h 58"/>
                <a:gd name="T18" fmla="*/ 29 w 58"/>
                <a:gd name="T19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8"/>
                  </a:move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0" name="Freeform 462">
              <a:extLst>
                <a:ext uri="{FF2B5EF4-FFF2-40B4-BE49-F238E27FC236}">
                  <a16:creationId xmlns:a16="http://schemas.microsoft.com/office/drawing/2014/main" id="{67F294CA-EF85-4099-912E-F570BDB57A4A}"/>
                </a:ext>
              </a:extLst>
            </p:cNvPr>
            <p:cNvSpPr/>
            <p:nvPr/>
          </p:nvSpPr>
          <p:spPr bwMode="auto">
            <a:xfrm>
              <a:off x="-5935663" y="2070100"/>
              <a:ext cx="366713" cy="219075"/>
            </a:xfrm>
            <a:custGeom>
              <a:avLst/>
              <a:gdLst>
                <a:gd name="T0" fmla="*/ 347 w 353"/>
                <a:gd name="T1" fmla="*/ 211 h 211"/>
                <a:gd name="T2" fmla="*/ 106 w 353"/>
                <a:gd name="T3" fmla="*/ 211 h 211"/>
                <a:gd name="T4" fmla="*/ 101 w 353"/>
                <a:gd name="T5" fmla="*/ 207 h 211"/>
                <a:gd name="T6" fmla="*/ 60 w 353"/>
                <a:gd name="T7" fmla="*/ 11 h 211"/>
                <a:gd name="T8" fmla="*/ 6 w 353"/>
                <a:gd name="T9" fmla="*/ 11 h 211"/>
                <a:gd name="T10" fmla="*/ 0 w 353"/>
                <a:gd name="T11" fmla="*/ 6 h 211"/>
                <a:gd name="T12" fmla="*/ 6 w 353"/>
                <a:gd name="T13" fmla="*/ 0 h 211"/>
                <a:gd name="T14" fmla="*/ 64 w 353"/>
                <a:gd name="T15" fmla="*/ 0 h 211"/>
                <a:gd name="T16" fmla="*/ 70 w 353"/>
                <a:gd name="T17" fmla="*/ 5 h 211"/>
                <a:gd name="T18" fmla="*/ 111 w 353"/>
                <a:gd name="T19" fmla="*/ 200 h 211"/>
                <a:gd name="T20" fmla="*/ 347 w 353"/>
                <a:gd name="T21" fmla="*/ 200 h 211"/>
                <a:gd name="T22" fmla="*/ 353 w 353"/>
                <a:gd name="T23" fmla="*/ 206 h 211"/>
                <a:gd name="T24" fmla="*/ 347 w 353"/>
                <a:gd name="T2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211">
                  <a:moveTo>
                    <a:pt x="347" y="211"/>
                  </a:moveTo>
                  <a:cubicBezTo>
                    <a:pt x="106" y="211"/>
                    <a:pt x="106" y="211"/>
                    <a:pt x="106" y="211"/>
                  </a:cubicBezTo>
                  <a:cubicBezTo>
                    <a:pt x="104" y="211"/>
                    <a:pt x="102" y="209"/>
                    <a:pt x="101" y="207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9" y="2"/>
                    <a:pt x="70" y="5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347" y="200"/>
                    <a:pt x="347" y="200"/>
                    <a:pt x="347" y="200"/>
                  </a:cubicBezTo>
                  <a:cubicBezTo>
                    <a:pt x="350" y="200"/>
                    <a:pt x="353" y="203"/>
                    <a:pt x="353" y="206"/>
                  </a:cubicBezTo>
                  <a:cubicBezTo>
                    <a:pt x="353" y="209"/>
                    <a:pt x="350" y="211"/>
                    <a:pt x="347" y="2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1" name="Freeform 463">
              <a:extLst>
                <a:ext uri="{FF2B5EF4-FFF2-40B4-BE49-F238E27FC236}">
                  <a16:creationId xmlns:a16="http://schemas.microsoft.com/office/drawing/2014/main" id="{0EBC3F7C-8951-4A8C-83E7-F1B7F047B3F3}"/>
                </a:ext>
              </a:extLst>
            </p:cNvPr>
            <p:cNvSpPr/>
            <p:nvPr/>
          </p:nvSpPr>
          <p:spPr bwMode="auto">
            <a:xfrm>
              <a:off x="-5867400" y="2100263"/>
              <a:ext cx="307975" cy="141288"/>
            </a:xfrm>
            <a:custGeom>
              <a:avLst/>
              <a:gdLst>
                <a:gd name="T0" fmla="*/ 279 w 297"/>
                <a:gd name="T1" fmla="*/ 137 h 137"/>
                <a:gd name="T2" fmla="*/ 32 w 297"/>
                <a:gd name="T3" fmla="*/ 137 h 137"/>
                <a:gd name="T4" fmla="*/ 26 w 297"/>
                <a:gd name="T5" fmla="*/ 131 h 137"/>
                <a:gd name="T6" fmla="*/ 32 w 297"/>
                <a:gd name="T7" fmla="*/ 126 h 137"/>
                <a:gd name="T8" fmla="*/ 274 w 297"/>
                <a:gd name="T9" fmla="*/ 126 h 137"/>
                <a:gd name="T10" fmla="*/ 285 w 297"/>
                <a:gd name="T11" fmla="*/ 26 h 137"/>
                <a:gd name="T12" fmla="*/ 5 w 297"/>
                <a:gd name="T13" fmla="*/ 11 h 137"/>
                <a:gd name="T14" fmla="*/ 0 w 297"/>
                <a:gd name="T15" fmla="*/ 5 h 137"/>
                <a:gd name="T16" fmla="*/ 6 w 297"/>
                <a:gd name="T17" fmla="*/ 0 h 137"/>
                <a:gd name="T18" fmla="*/ 292 w 297"/>
                <a:gd name="T19" fmla="*/ 16 h 137"/>
                <a:gd name="T20" fmla="*/ 296 w 297"/>
                <a:gd name="T21" fmla="*/ 18 h 137"/>
                <a:gd name="T22" fmla="*/ 297 w 297"/>
                <a:gd name="T23" fmla="*/ 22 h 137"/>
                <a:gd name="T24" fmla="*/ 285 w 297"/>
                <a:gd name="T25" fmla="*/ 132 h 137"/>
                <a:gd name="T26" fmla="*/ 279 w 297"/>
                <a:gd name="T2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" h="137">
                  <a:moveTo>
                    <a:pt x="279" y="137"/>
                  </a:moveTo>
                  <a:cubicBezTo>
                    <a:pt x="32" y="137"/>
                    <a:pt x="32" y="137"/>
                    <a:pt x="32" y="137"/>
                  </a:cubicBezTo>
                  <a:cubicBezTo>
                    <a:pt x="29" y="137"/>
                    <a:pt x="26" y="134"/>
                    <a:pt x="26" y="131"/>
                  </a:cubicBezTo>
                  <a:cubicBezTo>
                    <a:pt x="26" y="128"/>
                    <a:pt x="29" y="126"/>
                    <a:pt x="32" y="126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92" y="16"/>
                    <a:pt x="292" y="16"/>
                    <a:pt x="292" y="16"/>
                  </a:cubicBezTo>
                  <a:cubicBezTo>
                    <a:pt x="293" y="16"/>
                    <a:pt x="295" y="17"/>
                    <a:pt x="296" y="18"/>
                  </a:cubicBezTo>
                  <a:cubicBezTo>
                    <a:pt x="297" y="19"/>
                    <a:pt x="297" y="20"/>
                    <a:pt x="297" y="22"/>
                  </a:cubicBezTo>
                  <a:cubicBezTo>
                    <a:pt x="285" y="132"/>
                    <a:pt x="285" y="132"/>
                    <a:pt x="285" y="132"/>
                  </a:cubicBezTo>
                  <a:cubicBezTo>
                    <a:pt x="284" y="135"/>
                    <a:pt x="282" y="137"/>
                    <a:pt x="279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2" name="Freeform 464">
              <a:extLst>
                <a:ext uri="{FF2B5EF4-FFF2-40B4-BE49-F238E27FC236}">
                  <a16:creationId xmlns:a16="http://schemas.microsoft.com/office/drawing/2014/main" id="{F62616CD-7CE4-4349-91F5-CCDD4046DA8E}"/>
                </a:ext>
              </a:extLst>
            </p:cNvPr>
            <p:cNvSpPr/>
            <p:nvPr/>
          </p:nvSpPr>
          <p:spPr bwMode="auto">
            <a:xfrm>
              <a:off x="-5854700" y="2163763"/>
              <a:ext cx="288925" cy="20638"/>
            </a:xfrm>
            <a:custGeom>
              <a:avLst/>
              <a:gdLst>
                <a:gd name="T0" fmla="*/ 272 w 278"/>
                <a:gd name="T1" fmla="*/ 20 h 20"/>
                <a:gd name="T2" fmla="*/ 272 w 278"/>
                <a:gd name="T3" fmla="*/ 20 h 20"/>
                <a:gd name="T4" fmla="*/ 5 w 278"/>
                <a:gd name="T5" fmla="*/ 11 h 20"/>
                <a:gd name="T6" fmla="*/ 0 w 278"/>
                <a:gd name="T7" fmla="*/ 6 h 20"/>
                <a:gd name="T8" fmla="*/ 6 w 278"/>
                <a:gd name="T9" fmla="*/ 0 h 20"/>
                <a:gd name="T10" fmla="*/ 272 w 278"/>
                <a:gd name="T11" fmla="*/ 9 h 20"/>
                <a:gd name="T12" fmla="*/ 278 w 278"/>
                <a:gd name="T13" fmla="*/ 15 h 20"/>
                <a:gd name="T14" fmla="*/ 272 w 27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0">
                  <a:moveTo>
                    <a:pt x="272" y="20"/>
                  </a:moveTo>
                  <a:cubicBezTo>
                    <a:pt x="272" y="20"/>
                    <a:pt x="272" y="20"/>
                    <a:pt x="272" y="2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2" y="9"/>
                    <a:pt x="272" y="9"/>
                    <a:pt x="272" y="9"/>
                  </a:cubicBezTo>
                  <a:cubicBezTo>
                    <a:pt x="275" y="9"/>
                    <a:pt x="278" y="12"/>
                    <a:pt x="278" y="15"/>
                  </a:cubicBezTo>
                  <a:cubicBezTo>
                    <a:pt x="278" y="18"/>
                    <a:pt x="275" y="20"/>
                    <a:pt x="272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3" name="Freeform 465">
              <a:extLst>
                <a:ext uri="{FF2B5EF4-FFF2-40B4-BE49-F238E27FC236}">
                  <a16:creationId xmlns:a16="http://schemas.microsoft.com/office/drawing/2014/main" id="{D97A0426-0D6C-4C72-A658-0A2BCCDD6B38}"/>
                </a:ext>
              </a:extLst>
            </p:cNvPr>
            <p:cNvSpPr/>
            <p:nvPr/>
          </p:nvSpPr>
          <p:spPr bwMode="auto">
            <a:xfrm>
              <a:off x="-5794375" y="2103438"/>
              <a:ext cx="23813" cy="138113"/>
            </a:xfrm>
            <a:custGeom>
              <a:avLst/>
              <a:gdLst>
                <a:gd name="T0" fmla="*/ 16 w 22"/>
                <a:gd name="T1" fmla="*/ 133 h 133"/>
                <a:gd name="T2" fmla="*/ 11 w 22"/>
                <a:gd name="T3" fmla="*/ 128 h 133"/>
                <a:gd name="T4" fmla="*/ 0 w 22"/>
                <a:gd name="T5" fmla="*/ 6 h 133"/>
                <a:gd name="T6" fmla="*/ 5 w 22"/>
                <a:gd name="T7" fmla="*/ 0 h 133"/>
                <a:gd name="T8" fmla="*/ 11 w 22"/>
                <a:gd name="T9" fmla="*/ 5 h 133"/>
                <a:gd name="T10" fmla="*/ 21 w 22"/>
                <a:gd name="T11" fmla="*/ 127 h 133"/>
                <a:gd name="T12" fmla="*/ 16 w 22"/>
                <a:gd name="T13" fmla="*/ 133 h 133"/>
                <a:gd name="T14" fmla="*/ 16 w 2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33">
                  <a:moveTo>
                    <a:pt x="16" y="133"/>
                  </a:moveTo>
                  <a:cubicBezTo>
                    <a:pt x="13" y="133"/>
                    <a:pt x="11" y="131"/>
                    <a:pt x="11" y="1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2" y="130"/>
                    <a:pt x="20" y="133"/>
                    <a:pt x="16" y="133"/>
                  </a:cubicBezTo>
                  <a:cubicBezTo>
                    <a:pt x="16" y="133"/>
                    <a:pt x="16" y="133"/>
                    <a:pt x="16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4" name="Freeform 466">
              <a:extLst>
                <a:ext uri="{FF2B5EF4-FFF2-40B4-BE49-F238E27FC236}">
                  <a16:creationId xmlns:a16="http://schemas.microsoft.com/office/drawing/2014/main" id="{F36AE09A-D611-4A40-971D-DFD7ED3BC12E}"/>
                </a:ext>
              </a:extLst>
            </p:cNvPr>
            <p:cNvSpPr/>
            <p:nvPr/>
          </p:nvSpPr>
          <p:spPr bwMode="auto">
            <a:xfrm>
              <a:off x="-5713413" y="2108200"/>
              <a:ext cx="11113" cy="133350"/>
            </a:xfrm>
            <a:custGeom>
              <a:avLst/>
              <a:gdLst>
                <a:gd name="T0" fmla="*/ 6 w 11"/>
                <a:gd name="T1" fmla="*/ 129 h 129"/>
                <a:gd name="T2" fmla="*/ 0 w 11"/>
                <a:gd name="T3" fmla="*/ 123 h 129"/>
                <a:gd name="T4" fmla="*/ 0 w 11"/>
                <a:gd name="T5" fmla="*/ 6 h 129"/>
                <a:gd name="T6" fmla="*/ 6 w 11"/>
                <a:gd name="T7" fmla="*/ 0 h 129"/>
                <a:gd name="T8" fmla="*/ 11 w 11"/>
                <a:gd name="T9" fmla="*/ 6 h 129"/>
                <a:gd name="T10" fmla="*/ 11 w 11"/>
                <a:gd name="T11" fmla="*/ 123 h 129"/>
                <a:gd name="T12" fmla="*/ 6 w 1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9">
                  <a:moveTo>
                    <a:pt x="6" y="129"/>
                  </a:moveTo>
                  <a:cubicBezTo>
                    <a:pt x="3" y="129"/>
                    <a:pt x="0" y="126"/>
                    <a:pt x="0" y="1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6"/>
                    <a:pt x="9" y="129"/>
                    <a:pt x="6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8BA845B-5611-4BBB-A91C-758BB0C3B6A9}"/>
                </a:ext>
              </a:extLst>
            </p:cNvPr>
            <p:cNvSpPr/>
            <p:nvPr/>
          </p:nvSpPr>
          <p:spPr bwMode="auto">
            <a:xfrm>
              <a:off x="-5646738" y="2112963"/>
              <a:ext cx="20638" cy="128588"/>
            </a:xfrm>
            <a:custGeom>
              <a:avLst/>
              <a:gdLst>
                <a:gd name="T0" fmla="*/ 6 w 20"/>
                <a:gd name="T1" fmla="*/ 125 h 125"/>
                <a:gd name="T2" fmla="*/ 6 w 20"/>
                <a:gd name="T3" fmla="*/ 125 h 125"/>
                <a:gd name="T4" fmla="*/ 1 w 20"/>
                <a:gd name="T5" fmla="*/ 119 h 125"/>
                <a:gd name="T6" fmla="*/ 9 w 20"/>
                <a:gd name="T7" fmla="*/ 5 h 125"/>
                <a:gd name="T8" fmla="*/ 15 w 20"/>
                <a:gd name="T9" fmla="*/ 0 h 125"/>
                <a:gd name="T10" fmla="*/ 20 w 20"/>
                <a:gd name="T11" fmla="*/ 6 h 125"/>
                <a:gd name="T12" fmla="*/ 12 w 20"/>
                <a:gd name="T13" fmla="*/ 120 h 125"/>
                <a:gd name="T14" fmla="*/ 6 w 20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25">
                  <a:moveTo>
                    <a:pt x="6" y="125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3" y="125"/>
                    <a:pt x="0" y="122"/>
                    <a:pt x="1" y="11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8" y="1"/>
                    <a:pt x="20" y="3"/>
                    <a:pt x="20" y="6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1" y="123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</p:grpSp>
      <p:grpSp>
        <p:nvGrpSpPr>
          <p:cNvPr id="36" name="Shape2_20200717_154343">
            <a:extLst>
              <a:ext uri="{FF2B5EF4-FFF2-40B4-BE49-F238E27FC236}">
                <a16:creationId xmlns:a16="http://schemas.microsoft.com/office/drawing/2014/main" id="{781F9817-6D38-485E-9CF1-BCC3C2DA1911}"/>
              </a:ext>
            </a:extLst>
          </p:cNvPr>
          <p:cNvGrpSpPr>
            <a:grpSpLocks noChangeAspect="1"/>
          </p:cNvGrpSpPr>
          <p:nvPr/>
        </p:nvGrpSpPr>
        <p:grpSpPr>
          <a:xfrm>
            <a:off x="5138290" y="2117578"/>
            <a:ext cx="224059" cy="225206"/>
            <a:chOff x="-6642100" y="2870200"/>
            <a:chExt cx="309563" cy="311150"/>
          </a:xfrm>
          <a:solidFill>
            <a:schemeClr val="bg1"/>
          </a:solidFill>
        </p:grpSpPr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72EAE0C9-557E-4079-8BBE-16950D9752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642100" y="2870200"/>
              <a:ext cx="309563" cy="311150"/>
            </a:xfrm>
            <a:custGeom>
              <a:avLst/>
              <a:gdLst>
                <a:gd name="T0" fmla="*/ 150 w 299"/>
                <a:gd name="T1" fmla="*/ 299 h 299"/>
                <a:gd name="T2" fmla="*/ 0 w 299"/>
                <a:gd name="T3" fmla="*/ 149 h 299"/>
                <a:gd name="T4" fmla="*/ 150 w 299"/>
                <a:gd name="T5" fmla="*/ 0 h 299"/>
                <a:gd name="T6" fmla="*/ 299 w 299"/>
                <a:gd name="T7" fmla="*/ 149 h 299"/>
                <a:gd name="T8" fmla="*/ 150 w 299"/>
                <a:gd name="T9" fmla="*/ 299 h 299"/>
                <a:gd name="T10" fmla="*/ 150 w 299"/>
                <a:gd name="T11" fmla="*/ 11 h 299"/>
                <a:gd name="T12" fmla="*/ 11 w 299"/>
                <a:gd name="T13" fmla="*/ 149 h 299"/>
                <a:gd name="T14" fmla="*/ 150 w 299"/>
                <a:gd name="T15" fmla="*/ 288 h 299"/>
                <a:gd name="T16" fmla="*/ 288 w 299"/>
                <a:gd name="T17" fmla="*/ 149 h 299"/>
                <a:gd name="T18" fmla="*/ 150 w 299"/>
                <a:gd name="T19" fmla="*/ 1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99">
                  <a:moveTo>
                    <a:pt x="150" y="299"/>
                  </a:moveTo>
                  <a:cubicBezTo>
                    <a:pt x="68" y="299"/>
                    <a:pt x="0" y="232"/>
                    <a:pt x="0" y="149"/>
                  </a:cubicBezTo>
                  <a:cubicBezTo>
                    <a:pt x="0" y="67"/>
                    <a:pt x="68" y="0"/>
                    <a:pt x="150" y="0"/>
                  </a:cubicBezTo>
                  <a:cubicBezTo>
                    <a:pt x="232" y="0"/>
                    <a:pt x="299" y="67"/>
                    <a:pt x="299" y="149"/>
                  </a:cubicBezTo>
                  <a:cubicBezTo>
                    <a:pt x="299" y="232"/>
                    <a:pt x="232" y="299"/>
                    <a:pt x="150" y="299"/>
                  </a:cubicBezTo>
                  <a:close/>
                  <a:moveTo>
                    <a:pt x="150" y="11"/>
                  </a:moveTo>
                  <a:cubicBezTo>
                    <a:pt x="74" y="11"/>
                    <a:pt x="11" y="73"/>
                    <a:pt x="11" y="149"/>
                  </a:cubicBezTo>
                  <a:cubicBezTo>
                    <a:pt x="11" y="226"/>
                    <a:pt x="74" y="288"/>
                    <a:pt x="150" y="288"/>
                  </a:cubicBezTo>
                  <a:cubicBezTo>
                    <a:pt x="226" y="288"/>
                    <a:pt x="288" y="226"/>
                    <a:pt x="288" y="149"/>
                  </a:cubicBezTo>
                  <a:cubicBezTo>
                    <a:pt x="288" y="73"/>
                    <a:pt x="226" y="11"/>
                    <a:pt x="15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0442CD5B-BC8B-4DE4-8F7B-77817BC12D0A}"/>
                </a:ext>
              </a:extLst>
            </p:cNvPr>
            <p:cNvSpPr/>
            <p:nvPr/>
          </p:nvSpPr>
          <p:spPr bwMode="auto">
            <a:xfrm>
              <a:off x="-6596063" y="2911475"/>
              <a:ext cx="219075" cy="52388"/>
            </a:xfrm>
            <a:custGeom>
              <a:avLst/>
              <a:gdLst>
                <a:gd name="T0" fmla="*/ 105 w 210"/>
                <a:gd name="T1" fmla="*/ 51 h 51"/>
                <a:gd name="T2" fmla="*/ 2 w 210"/>
                <a:gd name="T3" fmla="*/ 11 h 51"/>
                <a:gd name="T4" fmla="*/ 2 w 210"/>
                <a:gd name="T5" fmla="*/ 3 h 51"/>
                <a:gd name="T6" fmla="*/ 10 w 210"/>
                <a:gd name="T7" fmla="*/ 3 h 51"/>
                <a:gd name="T8" fmla="*/ 105 w 210"/>
                <a:gd name="T9" fmla="*/ 40 h 51"/>
                <a:gd name="T10" fmla="*/ 200 w 210"/>
                <a:gd name="T11" fmla="*/ 2 h 51"/>
                <a:gd name="T12" fmla="*/ 208 w 210"/>
                <a:gd name="T13" fmla="*/ 2 h 51"/>
                <a:gd name="T14" fmla="*/ 208 w 210"/>
                <a:gd name="T15" fmla="*/ 10 h 51"/>
                <a:gd name="T16" fmla="*/ 105 w 210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51">
                  <a:moveTo>
                    <a:pt x="105" y="51"/>
                  </a:moveTo>
                  <a:cubicBezTo>
                    <a:pt x="67" y="51"/>
                    <a:pt x="30" y="37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1"/>
                    <a:pt x="8" y="1"/>
                    <a:pt x="10" y="3"/>
                  </a:cubicBezTo>
                  <a:cubicBezTo>
                    <a:pt x="36" y="27"/>
                    <a:pt x="69" y="40"/>
                    <a:pt x="105" y="40"/>
                  </a:cubicBezTo>
                  <a:cubicBezTo>
                    <a:pt x="141" y="40"/>
                    <a:pt x="175" y="27"/>
                    <a:pt x="200" y="2"/>
                  </a:cubicBezTo>
                  <a:cubicBezTo>
                    <a:pt x="203" y="0"/>
                    <a:pt x="206" y="0"/>
                    <a:pt x="208" y="2"/>
                  </a:cubicBezTo>
                  <a:cubicBezTo>
                    <a:pt x="210" y="5"/>
                    <a:pt x="210" y="8"/>
                    <a:pt x="208" y="10"/>
                  </a:cubicBezTo>
                  <a:cubicBezTo>
                    <a:pt x="180" y="37"/>
                    <a:pt x="144" y="51"/>
                    <a:pt x="105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BBDF22E6-22D1-426A-B75F-BE7350B3C30A}"/>
                </a:ext>
              </a:extLst>
            </p:cNvPr>
            <p:cNvSpPr/>
            <p:nvPr/>
          </p:nvSpPr>
          <p:spPr bwMode="auto">
            <a:xfrm>
              <a:off x="-6594475" y="3087688"/>
              <a:ext cx="214313" cy="50800"/>
            </a:xfrm>
            <a:custGeom>
              <a:avLst/>
              <a:gdLst>
                <a:gd name="T0" fmla="*/ 6 w 207"/>
                <a:gd name="T1" fmla="*/ 50 h 50"/>
                <a:gd name="T2" fmla="*/ 2 w 207"/>
                <a:gd name="T3" fmla="*/ 48 h 50"/>
                <a:gd name="T4" fmla="*/ 2 w 207"/>
                <a:gd name="T5" fmla="*/ 40 h 50"/>
                <a:gd name="T6" fmla="*/ 104 w 207"/>
                <a:gd name="T7" fmla="*/ 0 h 50"/>
                <a:gd name="T8" fmla="*/ 205 w 207"/>
                <a:gd name="T9" fmla="*/ 40 h 50"/>
                <a:gd name="T10" fmla="*/ 205 w 207"/>
                <a:gd name="T11" fmla="*/ 48 h 50"/>
                <a:gd name="T12" fmla="*/ 198 w 207"/>
                <a:gd name="T13" fmla="*/ 48 h 50"/>
                <a:gd name="T14" fmla="*/ 104 w 207"/>
                <a:gd name="T15" fmla="*/ 11 h 50"/>
                <a:gd name="T16" fmla="*/ 10 w 207"/>
                <a:gd name="T17" fmla="*/ 49 h 50"/>
                <a:gd name="T18" fmla="*/ 6 w 20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50">
                  <a:moveTo>
                    <a:pt x="6" y="50"/>
                  </a:moveTo>
                  <a:cubicBezTo>
                    <a:pt x="4" y="50"/>
                    <a:pt x="3" y="49"/>
                    <a:pt x="2" y="48"/>
                  </a:cubicBezTo>
                  <a:cubicBezTo>
                    <a:pt x="0" y="46"/>
                    <a:pt x="0" y="43"/>
                    <a:pt x="2" y="40"/>
                  </a:cubicBezTo>
                  <a:cubicBezTo>
                    <a:pt x="30" y="15"/>
                    <a:pt x="66" y="0"/>
                    <a:pt x="104" y="0"/>
                  </a:cubicBezTo>
                  <a:cubicBezTo>
                    <a:pt x="141" y="0"/>
                    <a:pt x="177" y="14"/>
                    <a:pt x="205" y="40"/>
                  </a:cubicBezTo>
                  <a:cubicBezTo>
                    <a:pt x="207" y="42"/>
                    <a:pt x="207" y="45"/>
                    <a:pt x="205" y="48"/>
                  </a:cubicBezTo>
                  <a:cubicBezTo>
                    <a:pt x="203" y="50"/>
                    <a:pt x="200" y="50"/>
                    <a:pt x="198" y="48"/>
                  </a:cubicBezTo>
                  <a:cubicBezTo>
                    <a:pt x="172" y="24"/>
                    <a:pt x="139" y="11"/>
                    <a:pt x="104" y="11"/>
                  </a:cubicBezTo>
                  <a:cubicBezTo>
                    <a:pt x="69" y="11"/>
                    <a:pt x="35" y="25"/>
                    <a:pt x="10" y="49"/>
                  </a:cubicBezTo>
                  <a:cubicBezTo>
                    <a:pt x="8" y="50"/>
                    <a:pt x="7" y="50"/>
                    <a:pt x="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A15DFF0B-0601-40B8-9CD3-06ED0BA94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570663" y="2870200"/>
              <a:ext cx="168275" cy="311150"/>
            </a:xfrm>
            <a:custGeom>
              <a:avLst/>
              <a:gdLst>
                <a:gd name="T0" fmla="*/ 81 w 162"/>
                <a:gd name="T1" fmla="*/ 299 h 299"/>
                <a:gd name="T2" fmla="*/ 0 w 162"/>
                <a:gd name="T3" fmla="*/ 149 h 299"/>
                <a:gd name="T4" fmla="*/ 81 w 162"/>
                <a:gd name="T5" fmla="*/ 0 h 299"/>
                <a:gd name="T6" fmla="*/ 162 w 162"/>
                <a:gd name="T7" fmla="*/ 149 h 299"/>
                <a:gd name="T8" fmla="*/ 81 w 162"/>
                <a:gd name="T9" fmla="*/ 299 h 299"/>
                <a:gd name="T10" fmla="*/ 81 w 162"/>
                <a:gd name="T11" fmla="*/ 11 h 299"/>
                <a:gd name="T12" fmla="*/ 11 w 162"/>
                <a:gd name="T13" fmla="*/ 149 h 299"/>
                <a:gd name="T14" fmla="*/ 81 w 162"/>
                <a:gd name="T15" fmla="*/ 288 h 299"/>
                <a:gd name="T16" fmla="*/ 151 w 162"/>
                <a:gd name="T17" fmla="*/ 149 h 299"/>
                <a:gd name="T18" fmla="*/ 81 w 162"/>
                <a:gd name="T19" fmla="*/ 1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299">
                  <a:moveTo>
                    <a:pt x="81" y="299"/>
                  </a:moveTo>
                  <a:cubicBezTo>
                    <a:pt x="35" y="299"/>
                    <a:pt x="0" y="233"/>
                    <a:pt x="0" y="149"/>
                  </a:cubicBezTo>
                  <a:cubicBezTo>
                    <a:pt x="0" y="66"/>
                    <a:pt x="35" y="0"/>
                    <a:pt x="81" y="0"/>
                  </a:cubicBezTo>
                  <a:cubicBezTo>
                    <a:pt x="126" y="0"/>
                    <a:pt x="162" y="66"/>
                    <a:pt x="162" y="149"/>
                  </a:cubicBezTo>
                  <a:cubicBezTo>
                    <a:pt x="162" y="233"/>
                    <a:pt x="126" y="299"/>
                    <a:pt x="81" y="299"/>
                  </a:cubicBezTo>
                  <a:close/>
                  <a:moveTo>
                    <a:pt x="81" y="11"/>
                  </a:moveTo>
                  <a:cubicBezTo>
                    <a:pt x="42" y="11"/>
                    <a:pt x="11" y="73"/>
                    <a:pt x="11" y="149"/>
                  </a:cubicBezTo>
                  <a:cubicBezTo>
                    <a:pt x="11" y="226"/>
                    <a:pt x="42" y="288"/>
                    <a:pt x="81" y="288"/>
                  </a:cubicBezTo>
                  <a:cubicBezTo>
                    <a:pt x="120" y="288"/>
                    <a:pt x="151" y="226"/>
                    <a:pt x="151" y="149"/>
                  </a:cubicBezTo>
                  <a:cubicBezTo>
                    <a:pt x="151" y="73"/>
                    <a:pt x="120" y="11"/>
                    <a:pt x="8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99688624-9E7E-44AE-8114-41A673F6CA6A}"/>
                </a:ext>
              </a:extLst>
            </p:cNvPr>
            <p:cNvSpPr/>
            <p:nvPr/>
          </p:nvSpPr>
          <p:spPr bwMode="auto">
            <a:xfrm>
              <a:off x="-6642100" y="3021013"/>
              <a:ext cx="309563" cy="11113"/>
            </a:xfrm>
            <a:custGeom>
              <a:avLst/>
              <a:gdLst>
                <a:gd name="T0" fmla="*/ 294 w 299"/>
                <a:gd name="T1" fmla="*/ 11 h 11"/>
                <a:gd name="T2" fmla="*/ 6 w 299"/>
                <a:gd name="T3" fmla="*/ 11 h 11"/>
                <a:gd name="T4" fmla="*/ 0 w 299"/>
                <a:gd name="T5" fmla="*/ 5 h 11"/>
                <a:gd name="T6" fmla="*/ 6 w 299"/>
                <a:gd name="T7" fmla="*/ 0 h 11"/>
                <a:gd name="T8" fmla="*/ 294 w 299"/>
                <a:gd name="T9" fmla="*/ 0 h 11"/>
                <a:gd name="T10" fmla="*/ 299 w 299"/>
                <a:gd name="T11" fmla="*/ 5 h 11"/>
                <a:gd name="T12" fmla="*/ 294 w 29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11">
                  <a:moveTo>
                    <a:pt x="294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7" y="0"/>
                    <a:pt x="299" y="2"/>
                    <a:pt x="299" y="5"/>
                  </a:cubicBezTo>
                  <a:cubicBezTo>
                    <a:pt x="299" y="8"/>
                    <a:pt x="297" y="11"/>
                    <a:pt x="29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1855AF3E-589A-488B-BC20-038B1A71AD37}"/>
                </a:ext>
              </a:extLst>
            </p:cNvPr>
            <p:cNvSpPr/>
            <p:nvPr/>
          </p:nvSpPr>
          <p:spPr bwMode="auto">
            <a:xfrm>
              <a:off x="-6492875" y="2870200"/>
              <a:ext cx="11113" cy="311150"/>
            </a:xfrm>
            <a:custGeom>
              <a:avLst/>
              <a:gdLst>
                <a:gd name="T0" fmla="*/ 6 w 11"/>
                <a:gd name="T1" fmla="*/ 299 h 299"/>
                <a:gd name="T2" fmla="*/ 0 w 11"/>
                <a:gd name="T3" fmla="*/ 293 h 299"/>
                <a:gd name="T4" fmla="*/ 0 w 11"/>
                <a:gd name="T5" fmla="*/ 5 h 299"/>
                <a:gd name="T6" fmla="*/ 6 w 11"/>
                <a:gd name="T7" fmla="*/ 0 h 299"/>
                <a:gd name="T8" fmla="*/ 11 w 11"/>
                <a:gd name="T9" fmla="*/ 5 h 299"/>
                <a:gd name="T10" fmla="*/ 11 w 11"/>
                <a:gd name="T11" fmla="*/ 293 h 299"/>
                <a:gd name="T12" fmla="*/ 6 w 11"/>
                <a:gd name="T1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99">
                  <a:moveTo>
                    <a:pt x="6" y="299"/>
                  </a:moveTo>
                  <a:cubicBezTo>
                    <a:pt x="3" y="299"/>
                    <a:pt x="0" y="296"/>
                    <a:pt x="0" y="29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293"/>
                    <a:pt x="11" y="293"/>
                    <a:pt x="11" y="293"/>
                  </a:cubicBezTo>
                  <a:cubicBezTo>
                    <a:pt x="11" y="296"/>
                    <a:pt x="9" y="299"/>
                    <a:pt x="6" y="2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</p:grpSp>
      <p:grpSp>
        <p:nvGrpSpPr>
          <p:cNvPr id="43" name="Shape7_20200717_154352">
            <a:extLst>
              <a:ext uri="{FF2B5EF4-FFF2-40B4-BE49-F238E27FC236}">
                <a16:creationId xmlns:a16="http://schemas.microsoft.com/office/drawing/2014/main" id="{F08509CB-176A-4021-A4F6-AD9741F3A167}"/>
              </a:ext>
            </a:extLst>
          </p:cNvPr>
          <p:cNvGrpSpPr>
            <a:grpSpLocks noChangeAspect="1"/>
          </p:cNvGrpSpPr>
          <p:nvPr/>
        </p:nvGrpSpPr>
        <p:grpSpPr>
          <a:xfrm>
            <a:off x="5128610" y="4021083"/>
            <a:ext cx="228670" cy="247726"/>
            <a:chOff x="-3488800" y="958734"/>
            <a:chExt cx="586997" cy="635912"/>
          </a:xfrm>
          <a:solidFill>
            <a:schemeClr val="bg1"/>
          </a:solidFill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C92337D-6033-4038-9637-5D19CAE77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50204" y="1101407"/>
              <a:ext cx="309802" cy="493239"/>
            </a:xfrm>
            <a:custGeom>
              <a:avLst/>
              <a:gdLst>
                <a:gd name="T0" fmla="*/ 61 w 123"/>
                <a:gd name="T1" fmla="*/ 196 h 196"/>
                <a:gd name="T2" fmla="*/ 35 w 123"/>
                <a:gd name="T3" fmla="*/ 171 h 196"/>
                <a:gd name="T4" fmla="*/ 35 w 123"/>
                <a:gd name="T5" fmla="*/ 168 h 196"/>
                <a:gd name="T6" fmla="*/ 12 w 123"/>
                <a:gd name="T7" fmla="*/ 96 h 196"/>
                <a:gd name="T8" fmla="*/ 2 w 123"/>
                <a:gd name="T9" fmla="*/ 56 h 196"/>
                <a:gd name="T10" fmla="*/ 56 w 123"/>
                <a:gd name="T11" fmla="*/ 2 h 196"/>
                <a:gd name="T12" fmla="*/ 103 w 123"/>
                <a:gd name="T13" fmla="*/ 17 h 196"/>
                <a:gd name="T14" fmla="*/ 123 w 123"/>
                <a:gd name="T15" fmla="*/ 62 h 196"/>
                <a:gd name="T16" fmla="*/ 112 w 123"/>
                <a:gd name="T17" fmla="*/ 97 h 196"/>
                <a:gd name="T18" fmla="*/ 88 w 123"/>
                <a:gd name="T19" fmla="*/ 171 h 196"/>
                <a:gd name="T20" fmla="*/ 61 w 123"/>
                <a:gd name="T21" fmla="*/ 196 h 196"/>
                <a:gd name="T22" fmla="*/ 63 w 123"/>
                <a:gd name="T23" fmla="*/ 10 h 196"/>
                <a:gd name="T24" fmla="*/ 56 w 123"/>
                <a:gd name="T25" fmla="*/ 10 h 196"/>
                <a:gd name="T26" fmla="*/ 10 w 123"/>
                <a:gd name="T27" fmla="*/ 56 h 196"/>
                <a:gd name="T28" fmla="*/ 19 w 123"/>
                <a:gd name="T29" fmla="*/ 92 h 196"/>
                <a:gd name="T30" fmla="*/ 43 w 123"/>
                <a:gd name="T31" fmla="*/ 168 h 196"/>
                <a:gd name="T32" fmla="*/ 44 w 123"/>
                <a:gd name="T33" fmla="*/ 171 h 196"/>
                <a:gd name="T34" fmla="*/ 61 w 123"/>
                <a:gd name="T35" fmla="*/ 188 h 196"/>
                <a:gd name="T36" fmla="*/ 79 w 123"/>
                <a:gd name="T37" fmla="*/ 171 h 196"/>
                <a:gd name="T38" fmla="*/ 106 w 123"/>
                <a:gd name="T39" fmla="*/ 93 h 196"/>
                <a:gd name="T40" fmla="*/ 115 w 123"/>
                <a:gd name="T41" fmla="*/ 62 h 196"/>
                <a:gd name="T42" fmla="*/ 98 w 123"/>
                <a:gd name="T43" fmla="*/ 23 h 196"/>
                <a:gd name="T44" fmla="*/ 63 w 123"/>
                <a:gd name="T45" fmla="*/ 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96">
                  <a:moveTo>
                    <a:pt x="61" y="196"/>
                  </a:moveTo>
                  <a:cubicBezTo>
                    <a:pt x="47" y="196"/>
                    <a:pt x="36" y="185"/>
                    <a:pt x="35" y="171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4" y="143"/>
                    <a:pt x="26" y="118"/>
                    <a:pt x="12" y="96"/>
                  </a:cubicBezTo>
                  <a:cubicBezTo>
                    <a:pt x="4" y="84"/>
                    <a:pt x="0" y="70"/>
                    <a:pt x="2" y="56"/>
                  </a:cubicBezTo>
                  <a:cubicBezTo>
                    <a:pt x="5" y="28"/>
                    <a:pt x="28" y="5"/>
                    <a:pt x="56" y="2"/>
                  </a:cubicBezTo>
                  <a:cubicBezTo>
                    <a:pt x="73" y="0"/>
                    <a:pt x="90" y="5"/>
                    <a:pt x="103" y="17"/>
                  </a:cubicBezTo>
                  <a:cubicBezTo>
                    <a:pt x="116" y="29"/>
                    <a:pt x="123" y="45"/>
                    <a:pt x="123" y="62"/>
                  </a:cubicBezTo>
                  <a:cubicBezTo>
                    <a:pt x="123" y="75"/>
                    <a:pt x="120" y="87"/>
                    <a:pt x="112" y="97"/>
                  </a:cubicBezTo>
                  <a:cubicBezTo>
                    <a:pt x="97" y="119"/>
                    <a:pt x="89" y="145"/>
                    <a:pt x="88" y="171"/>
                  </a:cubicBezTo>
                  <a:cubicBezTo>
                    <a:pt x="87" y="185"/>
                    <a:pt x="76" y="196"/>
                    <a:pt x="61" y="196"/>
                  </a:cubicBezTo>
                  <a:close/>
                  <a:moveTo>
                    <a:pt x="63" y="10"/>
                  </a:moveTo>
                  <a:cubicBezTo>
                    <a:pt x="61" y="10"/>
                    <a:pt x="58" y="10"/>
                    <a:pt x="56" y="10"/>
                  </a:cubicBezTo>
                  <a:cubicBezTo>
                    <a:pt x="32" y="13"/>
                    <a:pt x="13" y="32"/>
                    <a:pt x="10" y="56"/>
                  </a:cubicBezTo>
                  <a:cubicBezTo>
                    <a:pt x="9" y="69"/>
                    <a:pt x="12" y="81"/>
                    <a:pt x="19" y="92"/>
                  </a:cubicBezTo>
                  <a:cubicBezTo>
                    <a:pt x="34" y="114"/>
                    <a:pt x="42" y="141"/>
                    <a:pt x="43" y="168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4" y="180"/>
                    <a:pt x="52" y="188"/>
                    <a:pt x="61" y="188"/>
                  </a:cubicBezTo>
                  <a:cubicBezTo>
                    <a:pt x="71" y="188"/>
                    <a:pt x="79" y="180"/>
                    <a:pt x="79" y="171"/>
                  </a:cubicBezTo>
                  <a:cubicBezTo>
                    <a:pt x="80" y="143"/>
                    <a:pt x="90" y="116"/>
                    <a:pt x="106" y="93"/>
                  </a:cubicBezTo>
                  <a:cubicBezTo>
                    <a:pt x="112" y="84"/>
                    <a:pt x="115" y="73"/>
                    <a:pt x="115" y="62"/>
                  </a:cubicBezTo>
                  <a:cubicBezTo>
                    <a:pt x="115" y="48"/>
                    <a:pt x="109" y="33"/>
                    <a:pt x="98" y="23"/>
                  </a:cubicBezTo>
                  <a:cubicBezTo>
                    <a:pt x="88" y="14"/>
                    <a:pt x="76" y="10"/>
                    <a:pt x="6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73819292-D70C-464C-832B-150D2C257C0F}"/>
                </a:ext>
              </a:extLst>
            </p:cNvPr>
            <p:cNvSpPr/>
            <p:nvPr/>
          </p:nvSpPr>
          <p:spPr bwMode="auto">
            <a:xfrm>
              <a:off x="-3264599" y="1447895"/>
              <a:ext cx="138596" cy="32611"/>
            </a:xfrm>
            <a:custGeom>
              <a:avLst/>
              <a:gdLst>
                <a:gd name="T0" fmla="*/ 28 w 56"/>
                <a:gd name="T1" fmla="*/ 14 h 14"/>
                <a:gd name="T2" fmla="*/ 2 w 56"/>
                <a:gd name="T3" fmla="*/ 8 h 14"/>
                <a:gd name="T4" fmla="*/ 1 w 56"/>
                <a:gd name="T5" fmla="*/ 2 h 14"/>
                <a:gd name="T6" fmla="*/ 6 w 56"/>
                <a:gd name="T7" fmla="*/ 1 h 14"/>
                <a:gd name="T8" fmla="*/ 6 w 56"/>
                <a:gd name="T9" fmla="*/ 1 h 14"/>
                <a:gd name="T10" fmla="*/ 50 w 56"/>
                <a:gd name="T11" fmla="*/ 1 h 14"/>
                <a:gd name="T12" fmla="*/ 55 w 56"/>
                <a:gd name="T13" fmla="*/ 3 h 14"/>
                <a:gd name="T14" fmla="*/ 53 w 56"/>
                <a:gd name="T15" fmla="*/ 8 h 14"/>
                <a:gd name="T16" fmla="*/ 28 w 5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">
                  <a:moveTo>
                    <a:pt x="28" y="14"/>
                  </a:moveTo>
                  <a:cubicBezTo>
                    <a:pt x="13" y="14"/>
                    <a:pt x="3" y="8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26" y="12"/>
                    <a:pt x="50" y="1"/>
                  </a:cubicBezTo>
                  <a:cubicBezTo>
                    <a:pt x="52" y="0"/>
                    <a:pt x="54" y="1"/>
                    <a:pt x="55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44" y="12"/>
                    <a:pt x="35" y="14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59D112-0AF5-4756-A452-3FBEBD314A2F}"/>
                </a:ext>
              </a:extLst>
            </p:cNvPr>
            <p:cNvSpPr/>
            <p:nvPr/>
          </p:nvSpPr>
          <p:spPr bwMode="auto">
            <a:xfrm>
              <a:off x="-3203455" y="958734"/>
              <a:ext cx="20383" cy="101910"/>
            </a:xfrm>
            <a:custGeom>
              <a:avLst/>
              <a:gdLst>
                <a:gd name="T0" fmla="*/ 4 w 9"/>
                <a:gd name="T1" fmla="*/ 41 h 41"/>
                <a:gd name="T2" fmla="*/ 0 w 9"/>
                <a:gd name="T3" fmla="*/ 37 h 41"/>
                <a:gd name="T4" fmla="*/ 0 w 9"/>
                <a:gd name="T5" fmla="*/ 4 h 41"/>
                <a:gd name="T6" fmla="*/ 4 w 9"/>
                <a:gd name="T7" fmla="*/ 0 h 41"/>
                <a:gd name="T8" fmla="*/ 9 w 9"/>
                <a:gd name="T9" fmla="*/ 4 h 41"/>
                <a:gd name="T10" fmla="*/ 9 w 9"/>
                <a:gd name="T11" fmla="*/ 37 h 41"/>
                <a:gd name="T12" fmla="*/ 4 w 9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1">
                  <a:moveTo>
                    <a:pt x="4" y="41"/>
                  </a:moveTo>
                  <a:cubicBezTo>
                    <a:pt x="2" y="41"/>
                    <a:pt x="0" y="40"/>
                    <a:pt x="0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7" y="41"/>
                    <a:pt x="4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6E226254-3A98-4A03-B8F8-EE09E178203E}"/>
                </a:ext>
              </a:extLst>
            </p:cNvPr>
            <p:cNvSpPr/>
            <p:nvPr/>
          </p:nvSpPr>
          <p:spPr bwMode="auto">
            <a:xfrm>
              <a:off x="-3390967" y="1023955"/>
              <a:ext cx="77452" cy="85605"/>
            </a:xfrm>
            <a:custGeom>
              <a:avLst/>
              <a:gdLst>
                <a:gd name="T0" fmla="*/ 25 w 30"/>
                <a:gd name="T1" fmla="*/ 34 h 34"/>
                <a:gd name="T2" fmla="*/ 22 w 30"/>
                <a:gd name="T3" fmla="*/ 33 h 34"/>
                <a:gd name="T4" fmla="*/ 1 w 30"/>
                <a:gd name="T5" fmla="*/ 8 h 34"/>
                <a:gd name="T6" fmla="*/ 1 w 30"/>
                <a:gd name="T7" fmla="*/ 2 h 34"/>
                <a:gd name="T8" fmla="*/ 7 w 30"/>
                <a:gd name="T9" fmla="*/ 2 h 34"/>
                <a:gd name="T10" fmla="*/ 28 w 30"/>
                <a:gd name="T11" fmla="*/ 28 h 34"/>
                <a:gd name="T12" fmla="*/ 28 w 30"/>
                <a:gd name="T13" fmla="*/ 33 h 34"/>
                <a:gd name="T14" fmla="*/ 25 w 3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4">
                  <a:moveTo>
                    <a:pt x="25" y="34"/>
                  </a:moveTo>
                  <a:cubicBezTo>
                    <a:pt x="24" y="34"/>
                    <a:pt x="23" y="34"/>
                    <a:pt x="22" y="3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32"/>
                    <a:pt x="28" y="33"/>
                  </a:cubicBezTo>
                  <a:cubicBezTo>
                    <a:pt x="27" y="34"/>
                    <a:pt x="26" y="34"/>
                    <a:pt x="25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6DA2BC5-5EEB-4E2D-BC72-6D4B9E755DB4}"/>
                </a:ext>
              </a:extLst>
            </p:cNvPr>
            <p:cNvSpPr/>
            <p:nvPr/>
          </p:nvSpPr>
          <p:spPr bwMode="auto">
            <a:xfrm>
              <a:off x="-3488800" y="1195162"/>
              <a:ext cx="105985" cy="36688"/>
            </a:xfrm>
            <a:custGeom>
              <a:avLst/>
              <a:gdLst>
                <a:gd name="T0" fmla="*/ 36 w 41"/>
                <a:gd name="T1" fmla="*/ 14 h 14"/>
                <a:gd name="T2" fmla="*/ 36 w 41"/>
                <a:gd name="T3" fmla="*/ 14 h 14"/>
                <a:gd name="T4" fmla="*/ 3 w 41"/>
                <a:gd name="T5" fmla="*/ 9 h 14"/>
                <a:gd name="T6" fmla="*/ 0 w 41"/>
                <a:gd name="T7" fmla="*/ 4 h 14"/>
                <a:gd name="T8" fmla="*/ 5 w 41"/>
                <a:gd name="T9" fmla="*/ 1 h 14"/>
                <a:gd name="T10" fmla="*/ 37 w 41"/>
                <a:gd name="T11" fmla="*/ 6 h 14"/>
                <a:gd name="T12" fmla="*/ 41 w 41"/>
                <a:gd name="T13" fmla="*/ 11 h 14"/>
                <a:gd name="T14" fmla="*/ 36 w 4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4"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3" y="0"/>
                    <a:pt x="5" y="1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7"/>
                    <a:pt x="41" y="9"/>
                    <a:pt x="41" y="11"/>
                  </a:cubicBezTo>
                  <a:cubicBezTo>
                    <a:pt x="40" y="13"/>
                    <a:pt x="38" y="14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B36F5E5D-5450-4E8C-8C0C-35845508E05E}"/>
                </a:ext>
              </a:extLst>
            </p:cNvPr>
            <p:cNvSpPr/>
            <p:nvPr/>
          </p:nvSpPr>
          <p:spPr bwMode="auto">
            <a:xfrm>
              <a:off x="-3456189" y="1345988"/>
              <a:ext cx="97832" cy="65222"/>
            </a:xfrm>
            <a:custGeom>
              <a:avLst/>
              <a:gdLst>
                <a:gd name="T0" fmla="*/ 5 w 38"/>
                <a:gd name="T1" fmla="*/ 26 h 26"/>
                <a:gd name="T2" fmla="*/ 1 w 38"/>
                <a:gd name="T3" fmla="*/ 24 h 26"/>
                <a:gd name="T4" fmla="*/ 3 w 38"/>
                <a:gd name="T5" fmla="*/ 18 h 26"/>
                <a:gd name="T6" fmla="*/ 31 w 38"/>
                <a:gd name="T7" fmla="*/ 2 h 26"/>
                <a:gd name="T8" fmla="*/ 37 w 38"/>
                <a:gd name="T9" fmla="*/ 3 h 26"/>
                <a:gd name="T10" fmla="*/ 35 w 38"/>
                <a:gd name="T11" fmla="*/ 9 h 26"/>
                <a:gd name="T12" fmla="*/ 7 w 38"/>
                <a:gd name="T13" fmla="*/ 25 h 26"/>
                <a:gd name="T14" fmla="*/ 5 w 3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6">
                  <a:moveTo>
                    <a:pt x="5" y="26"/>
                  </a:moveTo>
                  <a:cubicBezTo>
                    <a:pt x="3" y="26"/>
                    <a:pt x="2" y="25"/>
                    <a:pt x="1" y="24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3" y="0"/>
                    <a:pt x="36" y="1"/>
                    <a:pt x="37" y="3"/>
                  </a:cubicBezTo>
                  <a:cubicBezTo>
                    <a:pt x="38" y="5"/>
                    <a:pt x="37" y="8"/>
                    <a:pt x="35" y="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9544C381-CA28-4ED5-BDDB-5FB6DBBF7F2A}"/>
                </a:ext>
              </a:extLst>
            </p:cNvPr>
            <p:cNvSpPr/>
            <p:nvPr/>
          </p:nvSpPr>
          <p:spPr bwMode="auto">
            <a:xfrm>
              <a:off x="-3028171" y="1345988"/>
              <a:ext cx="93757" cy="65222"/>
            </a:xfrm>
            <a:custGeom>
              <a:avLst/>
              <a:gdLst>
                <a:gd name="T0" fmla="*/ 33 w 38"/>
                <a:gd name="T1" fmla="*/ 26 h 26"/>
                <a:gd name="T2" fmla="*/ 31 w 38"/>
                <a:gd name="T3" fmla="*/ 25 h 26"/>
                <a:gd name="T4" fmla="*/ 3 w 38"/>
                <a:gd name="T5" fmla="*/ 9 h 26"/>
                <a:gd name="T6" fmla="*/ 1 w 38"/>
                <a:gd name="T7" fmla="*/ 3 h 26"/>
                <a:gd name="T8" fmla="*/ 7 w 38"/>
                <a:gd name="T9" fmla="*/ 2 h 26"/>
                <a:gd name="T10" fmla="*/ 35 w 38"/>
                <a:gd name="T11" fmla="*/ 18 h 26"/>
                <a:gd name="T12" fmla="*/ 37 w 38"/>
                <a:gd name="T13" fmla="*/ 24 h 26"/>
                <a:gd name="T14" fmla="*/ 33 w 3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6">
                  <a:moveTo>
                    <a:pt x="33" y="26"/>
                  </a:moveTo>
                  <a:cubicBezTo>
                    <a:pt x="33" y="26"/>
                    <a:pt x="32" y="25"/>
                    <a:pt x="31" y="2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2"/>
                    <a:pt x="37" y="24"/>
                  </a:cubicBezTo>
                  <a:cubicBezTo>
                    <a:pt x="36" y="25"/>
                    <a:pt x="35" y="26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8CEF13D4-7A0B-458F-903D-016448F6B615}"/>
                </a:ext>
              </a:extLst>
            </p:cNvPr>
            <p:cNvSpPr/>
            <p:nvPr/>
          </p:nvSpPr>
          <p:spPr bwMode="auto">
            <a:xfrm>
              <a:off x="-3003713" y="1195162"/>
              <a:ext cx="101910" cy="36688"/>
            </a:xfrm>
            <a:custGeom>
              <a:avLst/>
              <a:gdLst>
                <a:gd name="T0" fmla="*/ 4 w 41"/>
                <a:gd name="T1" fmla="*/ 14 h 14"/>
                <a:gd name="T2" fmla="*/ 0 w 41"/>
                <a:gd name="T3" fmla="*/ 11 h 14"/>
                <a:gd name="T4" fmla="*/ 4 w 41"/>
                <a:gd name="T5" fmla="*/ 6 h 14"/>
                <a:gd name="T6" fmla="*/ 36 w 41"/>
                <a:gd name="T7" fmla="*/ 1 h 14"/>
                <a:gd name="T8" fmla="*/ 41 w 41"/>
                <a:gd name="T9" fmla="*/ 4 h 14"/>
                <a:gd name="T10" fmla="*/ 38 w 41"/>
                <a:gd name="T11" fmla="*/ 9 h 14"/>
                <a:gd name="T12" fmla="*/ 5 w 41"/>
                <a:gd name="T13" fmla="*/ 14 h 14"/>
                <a:gd name="T14" fmla="*/ 4 w 4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4">
                  <a:moveTo>
                    <a:pt x="4" y="14"/>
                  </a:moveTo>
                  <a:cubicBezTo>
                    <a:pt x="3" y="14"/>
                    <a:pt x="1" y="13"/>
                    <a:pt x="0" y="11"/>
                  </a:cubicBezTo>
                  <a:cubicBezTo>
                    <a:pt x="0" y="9"/>
                    <a:pt x="2" y="7"/>
                    <a:pt x="4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2"/>
                    <a:pt x="41" y="4"/>
                  </a:cubicBezTo>
                  <a:cubicBezTo>
                    <a:pt x="41" y="6"/>
                    <a:pt x="40" y="8"/>
                    <a:pt x="38" y="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E83D6D1B-8EE0-46E7-B687-0EACC667E0DF}"/>
                </a:ext>
              </a:extLst>
            </p:cNvPr>
            <p:cNvSpPr/>
            <p:nvPr/>
          </p:nvSpPr>
          <p:spPr bwMode="auto">
            <a:xfrm>
              <a:off x="-3073012" y="1023955"/>
              <a:ext cx="73374" cy="85605"/>
            </a:xfrm>
            <a:custGeom>
              <a:avLst/>
              <a:gdLst>
                <a:gd name="T0" fmla="*/ 5 w 30"/>
                <a:gd name="T1" fmla="*/ 34 h 34"/>
                <a:gd name="T2" fmla="*/ 2 w 30"/>
                <a:gd name="T3" fmla="*/ 33 h 34"/>
                <a:gd name="T4" fmla="*/ 2 w 30"/>
                <a:gd name="T5" fmla="*/ 28 h 34"/>
                <a:gd name="T6" fmla="*/ 23 w 30"/>
                <a:gd name="T7" fmla="*/ 2 h 34"/>
                <a:gd name="T8" fmla="*/ 28 w 30"/>
                <a:gd name="T9" fmla="*/ 2 h 34"/>
                <a:gd name="T10" fmla="*/ 29 w 30"/>
                <a:gd name="T11" fmla="*/ 8 h 34"/>
                <a:gd name="T12" fmla="*/ 8 w 30"/>
                <a:gd name="T13" fmla="*/ 33 h 34"/>
                <a:gd name="T14" fmla="*/ 5 w 3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4">
                  <a:moveTo>
                    <a:pt x="5" y="34"/>
                  </a:moveTo>
                  <a:cubicBezTo>
                    <a:pt x="4" y="34"/>
                    <a:pt x="3" y="34"/>
                    <a:pt x="2" y="33"/>
                  </a:cubicBezTo>
                  <a:cubicBezTo>
                    <a:pt x="0" y="32"/>
                    <a:pt x="0" y="29"/>
                    <a:pt x="2" y="28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1"/>
                    <a:pt x="27" y="0"/>
                    <a:pt x="28" y="2"/>
                  </a:cubicBezTo>
                  <a:cubicBezTo>
                    <a:pt x="30" y="3"/>
                    <a:pt x="30" y="6"/>
                    <a:pt x="29" y="8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4"/>
                    <a:pt x="6" y="34"/>
                    <a:pt x="5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</p:grpSp>
      <p:grpSp>
        <p:nvGrpSpPr>
          <p:cNvPr id="58" name="Shape11_20200717_154343">
            <a:extLst>
              <a:ext uri="{FF2B5EF4-FFF2-40B4-BE49-F238E27FC236}">
                <a16:creationId xmlns:a16="http://schemas.microsoft.com/office/drawing/2014/main" id="{DFB5836A-A0A6-4424-9E0F-2DDFD948DBC6}"/>
              </a:ext>
            </a:extLst>
          </p:cNvPr>
          <p:cNvGrpSpPr>
            <a:grpSpLocks noChangeAspect="1"/>
          </p:cNvGrpSpPr>
          <p:nvPr/>
        </p:nvGrpSpPr>
        <p:grpSpPr>
          <a:xfrm>
            <a:off x="5114957" y="3101389"/>
            <a:ext cx="255977" cy="182841"/>
            <a:chOff x="-3722688" y="3690938"/>
            <a:chExt cx="388938" cy="277812"/>
          </a:xfrm>
          <a:solidFill>
            <a:schemeClr val="bg1"/>
          </a:solidFill>
        </p:grpSpPr>
        <p:sp>
          <p:nvSpPr>
            <p:cNvPr id="59" name="Freeform 496">
              <a:extLst>
                <a:ext uri="{FF2B5EF4-FFF2-40B4-BE49-F238E27FC236}">
                  <a16:creationId xmlns:a16="http://schemas.microsoft.com/office/drawing/2014/main" id="{E57D4AB1-ADE5-4A3B-927E-74D03A489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08388" y="3870325"/>
              <a:ext cx="74613" cy="98425"/>
            </a:xfrm>
            <a:custGeom>
              <a:avLst/>
              <a:gdLst>
                <a:gd name="T0" fmla="*/ 66 w 72"/>
                <a:gd name="T1" fmla="*/ 94 h 94"/>
                <a:gd name="T2" fmla="*/ 31 w 72"/>
                <a:gd name="T3" fmla="*/ 94 h 94"/>
                <a:gd name="T4" fmla="*/ 27 w 72"/>
                <a:gd name="T5" fmla="*/ 91 h 94"/>
                <a:gd name="T6" fmla="*/ 0 w 72"/>
                <a:gd name="T7" fmla="*/ 5 h 94"/>
                <a:gd name="T8" fmla="*/ 2 w 72"/>
                <a:gd name="T9" fmla="*/ 2 h 94"/>
                <a:gd name="T10" fmla="*/ 6 w 72"/>
                <a:gd name="T11" fmla="*/ 0 h 94"/>
                <a:gd name="T12" fmla="*/ 44 w 72"/>
                <a:gd name="T13" fmla="*/ 0 h 94"/>
                <a:gd name="T14" fmla="*/ 50 w 72"/>
                <a:gd name="T15" fmla="*/ 5 h 94"/>
                <a:gd name="T16" fmla="*/ 71 w 72"/>
                <a:gd name="T17" fmla="*/ 86 h 94"/>
                <a:gd name="T18" fmla="*/ 71 w 72"/>
                <a:gd name="T19" fmla="*/ 91 h 94"/>
                <a:gd name="T20" fmla="*/ 66 w 72"/>
                <a:gd name="T21" fmla="*/ 94 h 94"/>
                <a:gd name="T22" fmla="*/ 34 w 72"/>
                <a:gd name="T23" fmla="*/ 83 h 94"/>
                <a:gd name="T24" fmla="*/ 57 w 72"/>
                <a:gd name="T25" fmla="*/ 83 h 94"/>
                <a:gd name="T26" fmla="*/ 39 w 72"/>
                <a:gd name="T27" fmla="*/ 11 h 94"/>
                <a:gd name="T28" fmla="*/ 11 w 72"/>
                <a:gd name="T29" fmla="*/ 11 h 94"/>
                <a:gd name="T30" fmla="*/ 34 w 72"/>
                <a:gd name="T31" fmla="*/ 8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94">
                  <a:moveTo>
                    <a:pt x="66" y="94"/>
                  </a:moveTo>
                  <a:cubicBezTo>
                    <a:pt x="31" y="94"/>
                    <a:pt x="31" y="94"/>
                    <a:pt x="31" y="94"/>
                  </a:cubicBezTo>
                  <a:cubicBezTo>
                    <a:pt x="29" y="94"/>
                    <a:pt x="28" y="93"/>
                    <a:pt x="27" y="91"/>
                  </a:cubicBezTo>
                  <a:cubicBezTo>
                    <a:pt x="9" y="62"/>
                    <a:pt x="0" y="34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34"/>
                    <a:pt x="57" y="61"/>
                    <a:pt x="71" y="86"/>
                  </a:cubicBezTo>
                  <a:cubicBezTo>
                    <a:pt x="72" y="88"/>
                    <a:pt x="72" y="90"/>
                    <a:pt x="71" y="91"/>
                  </a:cubicBezTo>
                  <a:cubicBezTo>
                    <a:pt x="70" y="93"/>
                    <a:pt x="68" y="94"/>
                    <a:pt x="66" y="94"/>
                  </a:cubicBezTo>
                  <a:close/>
                  <a:moveTo>
                    <a:pt x="34" y="83"/>
                  </a:moveTo>
                  <a:cubicBezTo>
                    <a:pt x="57" y="83"/>
                    <a:pt x="57" y="83"/>
                    <a:pt x="57" y="83"/>
                  </a:cubicBezTo>
                  <a:cubicBezTo>
                    <a:pt x="46" y="61"/>
                    <a:pt x="40" y="36"/>
                    <a:pt x="3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35"/>
                    <a:pt x="20" y="58"/>
                    <a:pt x="34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60" name="Freeform 497">
              <a:extLst>
                <a:ext uri="{FF2B5EF4-FFF2-40B4-BE49-F238E27FC236}">
                  <a16:creationId xmlns:a16="http://schemas.microsoft.com/office/drawing/2014/main" id="{E8F2AFB6-3F5B-455E-96C1-7F20F514A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62363" y="3763963"/>
              <a:ext cx="153988" cy="117475"/>
            </a:xfrm>
            <a:custGeom>
              <a:avLst/>
              <a:gdLst>
                <a:gd name="T0" fmla="*/ 142 w 148"/>
                <a:gd name="T1" fmla="*/ 113 h 113"/>
                <a:gd name="T2" fmla="*/ 16 w 148"/>
                <a:gd name="T3" fmla="*/ 113 h 113"/>
                <a:gd name="T4" fmla="*/ 0 w 148"/>
                <a:gd name="T5" fmla="*/ 96 h 113"/>
                <a:gd name="T6" fmla="*/ 0 w 148"/>
                <a:gd name="T7" fmla="*/ 17 h 113"/>
                <a:gd name="T8" fmla="*/ 16 w 148"/>
                <a:gd name="T9" fmla="*/ 0 h 113"/>
                <a:gd name="T10" fmla="*/ 142 w 148"/>
                <a:gd name="T11" fmla="*/ 0 h 113"/>
                <a:gd name="T12" fmla="*/ 148 w 148"/>
                <a:gd name="T13" fmla="*/ 5 h 113"/>
                <a:gd name="T14" fmla="*/ 148 w 148"/>
                <a:gd name="T15" fmla="*/ 107 h 113"/>
                <a:gd name="T16" fmla="*/ 142 w 148"/>
                <a:gd name="T17" fmla="*/ 113 h 113"/>
                <a:gd name="T18" fmla="*/ 16 w 148"/>
                <a:gd name="T19" fmla="*/ 11 h 113"/>
                <a:gd name="T20" fmla="*/ 11 w 148"/>
                <a:gd name="T21" fmla="*/ 17 h 113"/>
                <a:gd name="T22" fmla="*/ 11 w 148"/>
                <a:gd name="T23" fmla="*/ 96 h 113"/>
                <a:gd name="T24" fmla="*/ 16 w 148"/>
                <a:gd name="T25" fmla="*/ 102 h 113"/>
                <a:gd name="T26" fmla="*/ 137 w 148"/>
                <a:gd name="T27" fmla="*/ 102 h 113"/>
                <a:gd name="T28" fmla="*/ 137 w 148"/>
                <a:gd name="T29" fmla="*/ 11 h 113"/>
                <a:gd name="T30" fmla="*/ 16 w 148"/>
                <a:gd name="T31" fmla="*/ 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13">
                  <a:moveTo>
                    <a:pt x="142" y="113"/>
                  </a:moveTo>
                  <a:cubicBezTo>
                    <a:pt x="16" y="113"/>
                    <a:pt x="16" y="113"/>
                    <a:pt x="16" y="113"/>
                  </a:cubicBezTo>
                  <a:cubicBezTo>
                    <a:pt x="7" y="113"/>
                    <a:pt x="0" y="105"/>
                    <a:pt x="0" y="9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5" y="0"/>
                    <a:pt x="148" y="2"/>
                    <a:pt x="148" y="5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8" y="110"/>
                    <a:pt x="145" y="113"/>
                    <a:pt x="142" y="113"/>
                  </a:cubicBezTo>
                  <a:close/>
                  <a:moveTo>
                    <a:pt x="16" y="11"/>
                  </a:moveTo>
                  <a:cubicBezTo>
                    <a:pt x="13" y="11"/>
                    <a:pt x="11" y="14"/>
                    <a:pt x="11" y="1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9"/>
                    <a:pt x="13" y="102"/>
                    <a:pt x="16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11"/>
                    <a:pt x="137" y="11"/>
                    <a:pt x="137" y="11"/>
                  </a:cubicBezTo>
                  <a:lnTo>
                    <a:pt x="16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61" name="Freeform 498">
              <a:extLst>
                <a:ext uri="{FF2B5EF4-FFF2-40B4-BE49-F238E27FC236}">
                  <a16:creationId xmlns:a16="http://schemas.microsoft.com/office/drawing/2014/main" id="{72A46BA7-3E4B-4BDA-8B75-076FF62BB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21075" y="3708400"/>
              <a:ext cx="155575" cy="230188"/>
            </a:xfrm>
            <a:custGeom>
              <a:avLst/>
              <a:gdLst>
                <a:gd name="T0" fmla="*/ 143 w 149"/>
                <a:gd name="T1" fmla="*/ 221 h 221"/>
                <a:gd name="T2" fmla="*/ 141 w 149"/>
                <a:gd name="T3" fmla="*/ 220 h 221"/>
                <a:gd name="T4" fmla="*/ 3 w 149"/>
                <a:gd name="T5" fmla="*/ 167 h 221"/>
                <a:gd name="T6" fmla="*/ 0 w 149"/>
                <a:gd name="T7" fmla="*/ 161 h 221"/>
                <a:gd name="T8" fmla="*/ 0 w 149"/>
                <a:gd name="T9" fmla="*/ 59 h 221"/>
                <a:gd name="T10" fmla="*/ 3 w 149"/>
                <a:gd name="T11" fmla="*/ 54 h 221"/>
                <a:gd name="T12" fmla="*/ 141 w 149"/>
                <a:gd name="T13" fmla="*/ 1 h 221"/>
                <a:gd name="T14" fmla="*/ 146 w 149"/>
                <a:gd name="T15" fmla="*/ 1 h 221"/>
                <a:gd name="T16" fmla="*/ 149 w 149"/>
                <a:gd name="T17" fmla="*/ 6 h 221"/>
                <a:gd name="T18" fmla="*/ 149 w 149"/>
                <a:gd name="T19" fmla="*/ 215 h 221"/>
                <a:gd name="T20" fmla="*/ 146 w 149"/>
                <a:gd name="T21" fmla="*/ 220 h 221"/>
                <a:gd name="T22" fmla="*/ 143 w 149"/>
                <a:gd name="T23" fmla="*/ 221 h 221"/>
                <a:gd name="T24" fmla="*/ 11 w 149"/>
                <a:gd name="T25" fmla="*/ 158 h 221"/>
                <a:gd name="T26" fmla="*/ 138 w 149"/>
                <a:gd name="T27" fmla="*/ 207 h 221"/>
                <a:gd name="T28" fmla="*/ 138 w 149"/>
                <a:gd name="T29" fmla="*/ 14 h 221"/>
                <a:gd name="T30" fmla="*/ 11 w 149"/>
                <a:gd name="T31" fmla="*/ 63 h 221"/>
                <a:gd name="T32" fmla="*/ 11 w 149"/>
                <a:gd name="T33" fmla="*/ 15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221">
                  <a:moveTo>
                    <a:pt x="143" y="221"/>
                  </a:moveTo>
                  <a:cubicBezTo>
                    <a:pt x="143" y="221"/>
                    <a:pt x="142" y="220"/>
                    <a:pt x="141" y="220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1" y="166"/>
                    <a:pt x="0" y="164"/>
                    <a:pt x="0" y="1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1" y="55"/>
                    <a:pt x="3" y="54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43" y="0"/>
                    <a:pt x="145" y="0"/>
                    <a:pt x="146" y="1"/>
                  </a:cubicBezTo>
                  <a:cubicBezTo>
                    <a:pt x="148" y="2"/>
                    <a:pt x="149" y="4"/>
                    <a:pt x="149" y="6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49" y="217"/>
                    <a:pt x="148" y="219"/>
                    <a:pt x="146" y="220"/>
                  </a:cubicBezTo>
                  <a:cubicBezTo>
                    <a:pt x="145" y="220"/>
                    <a:pt x="144" y="221"/>
                    <a:pt x="143" y="221"/>
                  </a:cubicBezTo>
                  <a:close/>
                  <a:moveTo>
                    <a:pt x="11" y="158"/>
                  </a:moveTo>
                  <a:cubicBezTo>
                    <a:pt x="138" y="207"/>
                    <a:pt x="138" y="207"/>
                    <a:pt x="138" y="207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1" y="63"/>
                    <a:pt x="11" y="63"/>
                    <a:pt x="11" y="63"/>
                  </a:cubicBezTo>
                  <a:lnTo>
                    <a:pt x="11" y="1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62" name="Freeform 499">
              <a:extLst>
                <a:ext uri="{FF2B5EF4-FFF2-40B4-BE49-F238E27FC236}">
                  <a16:creationId xmlns:a16="http://schemas.microsoft.com/office/drawing/2014/main" id="{A6510DD2-ACB2-4BBD-994B-50EA1FE8D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22688" y="3783013"/>
              <a:ext cx="71438" cy="80963"/>
            </a:xfrm>
            <a:custGeom>
              <a:avLst/>
              <a:gdLst>
                <a:gd name="T0" fmla="*/ 63 w 69"/>
                <a:gd name="T1" fmla="*/ 77 h 77"/>
                <a:gd name="T2" fmla="*/ 17 w 69"/>
                <a:gd name="T3" fmla="*/ 77 h 77"/>
                <a:gd name="T4" fmla="*/ 0 w 69"/>
                <a:gd name="T5" fmla="*/ 60 h 77"/>
                <a:gd name="T6" fmla="*/ 0 w 69"/>
                <a:gd name="T7" fmla="*/ 17 h 77"/>
                <a:gd name="T8" fmla="*/ 17 w 69"/>
                <a:gd name="T9" fmla="*/ 0 h 77"/>
                <a:gd name="T10" fmla="*/ 63 w 69"/>
                <a:gd name="T11" fmla="*/ 0 h 77"/>
                <a:gd name="T12" fmla="*/ 69 w 69"/>
                <a:gd name="T13" fmla="*/ 5 h 77"/>
                <a:gd name="T14" fmla="*/ 69 w 69"/>
                <a:gd name="T15" fmla="*/ 72 h 77"/>
                <a:gd name="T16" fmla="*/ 63 w 69"/>
                <a:gd name="T17" fmla="*/ 77 h 77"/>
                <a:gd name="T18" fmla="*/ 17 w 69"/>
                <a:gd name="T19" fmla="*/ 11 h 77"/>
                <a:gd name="T20" fmla="*/ 11 w 69"/>
                <a:gd name="T21" fmla="*/ 17 h 77"/>
                <a:gd name="T22" fmla="*/ 11 w 69"/>
                <a:gd name="T23" fmla="*/ 60 h 77"/>
                <a:gd name="T24" fmla="*/ 17 w 69"/>
                <a:gd name="T25" fmla="*/ 66 h 77"/>
                <a:gd name="T26" fmla="*/ 58 w 69"/>
                <a:gd name="T27" fmla="*/ 66 h 77"/>
                <a:gd name="T28" fmla="*/ 58 w 69"/>
                <a:gd name="T29" fmla="*/ 11 h 77"/>
                <a:gd name="T30" fmla="*/ 17 w 69"/>
                <a:gd name="T31" fmla="*/ 1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77">
                  <a:moveTo>
                    <a:pt x="63" y="77"/>
                  </a:moveTo>
                  <a:cubicBezTo>
                    <a:pt x="17" y="77"/>
                    <a:pt x="17" y="77"/>
                    <a:pt x="17" y="77"/>
                  </a:cubicBezTo>
                  <a:cubicBezTo>
                    <a:pt x="8" y="77"/>
                    <a:pt x="0" y="69"/>
                    <a:pt x="0" y="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9" y="2"/>
                    <a:pt x="69" y="5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5"/>
                    <a:pt x="66" y="77"/>
                    <a:pt x="63" y="77"/>
                  </a:cubicBezTo>
                  <a:close/>
                  <a:moveTo>
                    <a:pt x="17" y="11"/>
                  </a:moveTo>
                  <a:cubicBezTo>
                    <a:pt x="14" y="11"/>
                    <a:pt x="11" y="13"/>
                    <a:pt x="11" y="17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3"/>
                    <a:pt x="14" y="66"/>
                    <a:pt x="17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11"/>
                    <a:pt x="58" y="11"/>
                    <a:pt x="58" y="11"/>
                  </a:cubicBezTo>
                  <a:lnTo>
                    <a:pt x="17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  <p:sp>
          <p:nvSpPr>
            <p:cNvPr id="63" name="Freeform 500">
              <a:extLst>
                <a:ext uri="{FF2B5EF4-FFF2-40B4-BE49-F238E27FC236}">
                  <a16:creationId xmlns:a16="http://schemas.microsoft.com/office/drawing/2014/main" id="{CED2F8BD-599F-4B9B-953E-644AE773C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76613" y="3690938"/>
              <a:ext cx="42863" cy="265113"/>
            </a:xfrm>
            <a:custGeom>
              <a:avLst/>
              <a:gdLst>
                <a:gd name="T0" fmla="*/ 23 w 41"/>
                <a:gd name="T1" fmla="*/ 255 h 255"/>
                <a:gd name="T2" fmla="*/ 18 w 41"/>
                <a:gd name="T3" fmla="*/ 255 h 255"/>
                <a:gd name="T4" fmla="*/ 0 w 41"/>
                <a:gd name="T5" fmla="*/ 237 h 255"/>
                <a:gd name="T6" fmla="*/ 0 w 41"/>
                <a:gd name="T7" fmla="*/ 18 h 255"/>
                <a:gd name="T8" fmla="*/ 18 w 41"/>
                <a:gd name="T9" fmla="*/ 0 h 255"/>
                <a:gd name="T10" fmla="*/ 23 w 41"/>
                <a:gd name="T11" fmla="*/ 0 h 255"/>
                <a:gd name="T12" fmla="*/ 41 w 41"/>
                <a:gd name="T13" fmla="*/ 18 h 255"/>
                <a:gd name="T14" fmla="*/ 41 w 41"/>
                <a:gd name="T15" fmla="*/ 237 h 255"/>
                <a:gd name="T16" fmla="*/ 23 w 41"/>
                <a:gd name="T17" fmla="*/ 255 h 255"/>
                <a:gd name="T18" fmla="*/ 18 w 41"/>
                <a:gd name="T19" fmla="*/ 11 h 255"/>
                <a:gd name="T20" fmla="*/ 11 w 41"/>
                <a:gd name="T21" fmla="*/ 18 h 255"/>
                <a:gd name="T22" fmla="*/ 11 w 41"/>
                <a:gd name="T23" fmla="*/ 237 h 255"/>
                <a:gd name="T24" fmla="*/ 18 w 41"/>
                <a:gd name="T25" fmla="*/ 244 h 255"/>
                <a:gd name="T26" fmla="*/ 23 w 41"/>
                <a:gd name="T27" fmla="*/ 244 h 255"/>
                <a:gd name="T28" fmla="*/ 30 w 41"/>
                <a:gd name="T29" fmla="*/ 237 h 255"/>
                <a:gd name="T30" fmla="*/ 30 w 41"/>
                <a:gd name="T31" fmla="*/ 18 h 255"/>
                <a:gd name="T32" fmla="*/ 23 w 41"/>
                <a:gd name="T33" fmla="*/ 11 h 255"/>
                <a:gd name="T34" fmla="*/ 18 w 41"/>
                <a:gd name="T35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255">
                  <a:moveTo>
                    <a:pt x="23" y="255"/>
                  </a:moveTo>
                  <a:cubicBezTo>
                    <a:pt x="18" y="255"/>
                    <a:pt x="18" y="255"/>
                    <a:pt x="18" y="255"/>
                  </a:cubicBezTo>
                  <a:cubicBezTo>
                    <a:pt x="8" y="255"/>
                    <a:pt x="0" y="247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3" y="0"/>
                    <a:pt x="41" y="8"/>
                    <a:pt x="41" y="18"/>
                  </a:cubicBezTo>
                  <a:cubicBezTo>
                    <a:pt x="41" y="237"/>
                    <a:pt x="41" y="237"/>
                    <a:pt x="41" y="237"/>
                  </a:cubicBezTo>
                  <a:cubicBezTo>
                    <a:pt x="41" y="247"/>
                    <a:pt x="33" y="255"/>
                    <a:pt x="23" y="255"/>
                  </a:cubicBezTo>
                  <a:close/>
                  <a:moveTo>
                    <a:pt x="18" y="11"/>
                  </a:moveTo>
                  <a:cubicBezTo>
                    <a:pt x="14" y="11"/>
                    <a:pt x="11" y="14"/>
                    <a:pt x="11" y="1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241"/>
                    <a:pt x="14" y="244"/>
                    <a:pt x="18" y="244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7" y="244"/>
                    <a:pt x="30" y="241"/>
                    <a:pt x="30" y="23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4"/>
                    <a:pt x="27" y="11"/>
                    <a:pt x="23" y="11"/>
                  </a:cubicBezTo>
                  <a:lnTo>
                    <a:pt x="18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400"/>
            </a:p>
          </p:txBody>
        </p:sp>
      </p:grpSp>
      <p:pic>
        <p:nvPicPr>
          <p:cNvPr id="64" name="Picture 63" descr="A hand holding a paper plane&#10;&#10;Description automatically generated with low confidence">
            <a:extLst>
              <a:ext uri="{FF2B5EF4-FFF2-40B4-BE49-F238E27FC236}">
                <a16:creationId xmlns:a16="http://schemas.microsoft.com/office/drawing/2014/main" id="{BB0B753A-64B6-4EF8-939A-7DBB29147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 t="3076" r="11116" b="6888"/>
          <a:stretch>
            <a:fillRect/>
          </a:stretch>
        </p:blipFill>
        <p:spPr>
          <a:xfrm>
            <a:off x="6102784" y="154857"/>
            <a:ext cx="3041216" cy="46309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110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3">
            <a:extLst>
              <a:ext uri="{FF2B5EF4-FFF2-40B4-BE49-F238E27FC236}">
                <a16:creationId xmlns:a16="http://schemas.microsoft.com/office/drawing/2014/main" id="{6522E89C-CCC2-43F5-9F3A-9356C0DF43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968" y="1143856"/>
            <a:ext cx="436418" cy="434627"/>
          </a:xfrm>
          <a:custGeom>
            <a:avLst/>
            <a:gdLst>
              <a:gd name="T0" fmla="*/ 1498 w 3657"/>
              <a:gd name="T1" fmla="*/ 156 h 3636"/>
              <a:gd name="T2" fmla="*/ 1093 w 3657"/>
              <a:gd name="T3" fmla="*/ 289 h 3636"/>
              <a:gd name="T4" fmla="*/ 739 w 3657"/>
              <a:gd name="T5" fmla="*/ 515 h 3636"/>
              <a:gd name="T6" fmla="*/ 453 w 3657"/>
              <a:gd name="T7" fmla="*/ 818 h 3636"/>
              <a:gd name="T8" fmla="*/ 248 w 3657"/>
              <a:gd name="T9" fmla="*/ 1184 h 3636"/>
              <a:gd name="T10" fmla="*/ 138 w 3657"/>
              <a:gd name="T11" fmla="*/ 1597 h 3636"/>
              <a:gd name="T12" fmla="*/ 138 w 3657"/>
              <a:gd name="T13" fmla="*/ 2038 h 3636"/>
              <a:gd name="T14" fmla="*/ 248 w 3657"/>
              <a:gd name="T15" fmla="*/ 2453 h 3636"/>
              <a:gd name="T16" fmla="*/ 453 w 3657"/>
              <a:gd name="T17" fmla="*/ 2818 h 3636"/>
              <a:gd name="T18" fmla="*/ 739 w 3657"/>
              <a:gd name="T19" fmla="*/ 3121 h 3636"/>
              <a:gd name="T20" fmla="*/ 1093 w 3657"/>
              <a:gd name="T21" fmla="*/ 3346 h 3636"/>
              <a:gd name="T22" fmla="*/ 1498 w 3657"/>
              <a:gd name="T23" fmla="*/ 3480 h 3636"/>
              <a:gd name="T24" fmla="*/ 1940 w 3657"/>
              <a:gd name="T25" fmla="*/ 3509 h 3636"/>
              <a:gd name="T26" fmla="*/ 2366 w 3657"/>
              <a:gd name="T27" fmla="*/ 3426 h 3636"/>
              <a:gd name="T28" fmla="*/ 2748 w 3657"/>
              <a:gd name="T29" fmla="*/ 3244 h 3636"/>
              <a:gd name="T30" fmla="*/ 3070 w 3657"/>
              <a:gd name="T31" fmla="*/ 2978 h 3636"/>
              <a:gd name="T32" fmla="*/ 3318 w 3657"/>
              <a:gd name="T33" fmla="*/ 2642 h 3636"/>
              <a:gd name="T34" fmla="*/ 3477 w 3657"/>
              <a:gd name="T35" fmla="*/ 2250 h 3636"/>
              <a:gd name="T36" fmla="*/ 3533 w 3657"/>
              <a:gd name="T37" fmla="*/ 1818 h 3636"/>
              <a:gd name="T38" fmla="*/ 3477 w 3657"/>
              <a:gd name="T39" fmla="*/ 1385 h 3636"/>
              <a:gd name="T40" fmla="*/ 3318 w 3657"/>
              <a:gd name="T41" fmla="*/ 994 h 3636"/>
              <a:gd name="T42" fmla="*/ 3070 w 3657"/>
              <a:gd name="T43" fmla="*/ 658 h 3636"/>
              <a:gd name="T44" fmla="*/ 2748 w 3657"/>
              <a:gd name="T45" fmla="*/ 392 h 3636"/>
              <a:gd name="T46" fmla="*/ 2366 w 3657"/>
              <a:gd name="T47" fmla="*/ 211 h 3636"/>
              <a:gd name="T48" fmla="*/ 1940 w 3657"/>
              <a:gd name="T49" fmla="*/ 128 h 3636"/>
              <a:gd name="T50" fmla="*/ 2058 w 3657"/>
              <a:gd name="T51" fmla="*/ 15 h 3636"/>
              <a:gd name="T52" fmla="*/ 2489 w 3657"/>
              <a:gd name="T53" fmla="*/ 123 h 3636"/>
              <a:gd name="T54" fmla="*/ 2873 w 3657"/>
              <a:gd name="T55" fmla="*/ 327 h 3636"/>
              <a:gd name="T56" fmla="*/ 3195 w 3657"/>
              <a:gd name="T57" fmla="*/ 612 h 3636"/>
              <a:gd name="T58" fmla="*/ 3443 w 3657"/>
              <a:gd name="T59" fmla="*/ 964 h 3636"/>
              <a:gd name="T60" fmla="*/ 3602 w 3657"/>
              <a:gd name="T61" fmla="*/ 1372 h 3636"/>
              <a:gd name="T62" fmla="*/ 3657 w 3657"/>
              <a:gd name="T63" fmla="*/ 1818 h 3636"/>
              <a:gd name="T64" fmla="*/ 3602 w 3657"/>
              <a:gd name="T65" fmla="*/ 2265 h 3636"/>
              <a:gd name="T66" fmla="*/ 3443 w 3657"/>
              <a:gd name="T67" fmla="*/ 2672 h 3636"/>
              <a:gd name="T68" fmla="*/ 3195 w 3657"/>
              <a:gd name="T69" fmla="*/ 3024 h 3636"/>
              <a:gd name="T70" fmla="*/ 2873 w 3657"/>
              <a:gd name="T71" fmla="*/ 3310 h 3636"/>
              <a:gd name="T72" fmla="*/ 2489 w 3657"/>
              <a:gd name="T73" fmla="*/ 3513 h 3636"/>
              <a:gd name="T74" fmla="*/ 2058 w 3657"/>
              <a:gd name="T75" fmla="*/ 3622 h 3636"/>
              <a:gd name="T76" fmla="*/ 1599 w 3657"/>
              <a:gd name="T77" fmla="*/ 3622 h 3636"/>
              <a:gd name="T78" fmla="*/ 1168 w 3657"/>
              <a:gd name="T79" fmla="*/ 3513 h 3636"/>
              <a:gd name="T80" fmla="*/ 785 w 3657"/>
              <a:gd name="T81" fmla="*/ 3310 h 3636"/>
              <a:gd name="T82" fmla="*/ 461 w 3657"/>
              <a:gd name="T83" fmla="*/ 3024 h 3636"/>
              <a:gd name="T84" fmla="*/ 214 w 3657"/>
              <a:gd name="T85" fmla="*/ 2672 h 3636"/>
              <a:gd name="T86" fmla="*/ 56 w 3657"/>
              <a:gd name="T87" fmla="*/ 2265 h 3636"/>
              <a:gd name="T88" fmla="*/ 0 w 3657"/>
              <a:gd name="T89" fmla="*/ 1818 h 3636"/>
              <a:gd name="T90" fmla="*/ 56 w 3657"/>
              <a:gd name="T91" fmla="*/ 1372 h 3636"/>
              <a:gd name="T92" fmla="*/ 214 w 3657"/>
              <a:gd name="T93" fmla="*/ 964 h 3636"/>
              <a:gd name="T94" fmla="*/ 461 w 3657"/>
              <a:gd name="T95" fmla="*/ 612 h 3636"/>
              <a:gd name="T96" fmla="*/ 785 w 3657"/>
              <a:gd name="T97" fmla="*/ 327 h 3636"/>
              <a:gd name="T98" fmla="*/ 1168 w 3657"/>
              <a:gd name="T99" fmla="*/ 123 h 3636"/>
              <a:gd name="T100" fmla="*/ 1599 w 3657"/>
              <a:gd name="T101" fmla="*/ 15 h 3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657" h="3636">
                <a:moveTo>
                  <a:pt x="1829" y="123"/>
                </a:moveTo>
                <a:lnTo>
                  <a:pt x="1716" y="128"/>
                </a:lnTo>
                <a:lnTo>
                  <a:pt x="1606" y="138"/>
                </a:lnTo>
                <a:lnTo>
                  <a:pt x="1498" y="156"/>
                </a:lnTo>
                <a:lnTo>
                  <a:pt x="1393" y="180"/>
                </a:lnTo>
                <a:lnTo>
                  <a:pt x="1290" y="211"/>
                </a:lnTo>
                <a:lnTo>
                  <a:pt x="1190" y="247"/>
                </a:lnTo>
                <a:lnTo>
                  <a:pt x="1093" y="289"/>
                </a:lnTo>
                <a:lnTo>
                  <a:pt x="999" y="338"/>
                </a:lnTo>
                <a:lnTo>
                  <a:pt x="909" y="392"/>
                </a:lnTo>
                <a:lnTo>
                  <a:pt x="823" y="452"/>
                </a:lnTo>
                <a:lnTo>
                  <a:pt x="739" y="515"/>
                </a:lnTo>
                <a:lnTo>
                  <a:pt x="661" y="584"/>
                </a:lnTo>
                <a:lnTo>
                  <a:pt x="588" y="658"/>
                </a:lnTo>
                <a:lnTo>
                  <a:pt x="518" y="736"/>
                </a:lnTo>
                <a:lnTo>
                  <a:pt x="453" y="818"/>
                </a:lnTo>
                <a:lnTo>
                  <a:pt x="393" y="904"/>
                </a:lnTo>
                <a:lnTo>
                  <a:pt x="340" y="994"/>
                </a:lnTo>
                <a:lnTo>
                  <a:pt x="291" y="1087"/>
                </a:lnTo>
                <a:lnTo>
                  <a:pt x="248" y="1184"/>
                </a:lnTo>
                <a:lnTo>
                  <a:pt x="211" y="1283"/>
                </a:lnTo>
                <a:lnTo>
                  <a:pt x="180" y="1385"/>
                </a:lnTo>
                <a:lnTo>
                  <a:pt x="155" y="1490"/>
                </a:lnTo>
                <a:lnTo>
                  <a:pt x="138" y="1597"/>
                </a:lnTo>
                <a:lnTo>
                  <a:pt x="127" y="1707"/>
                </a:lnTo>
                <a:lnTo>
                  <a:pt x="124" y="1818"/>
                </a:lnTo>
                <a:lnTo>
                  <a:pt x="127" y="1929"/>
                </a:lnTo>
                <a:lnTo>
                  <a:pt x="138" y="2038"/>
                </a:lnTo>
                <a:lnTo>
                  <a:pt x="155" y="2145"/>
                </a:lnTo>
                <a:lnTo>
                  <a:pt x="180" y="2250"/>
                </a:lnTo>
                <a:lnTo>
                  <a:pt x="211" y="2353"/>
                </a:lnTo>
                <a:lnTo>
                  <a:pt x="248" y="2453"/>
                </a:lnTo>
                <a:lnTo>
                  <a:pt x="291" y="2548"/>
                </a:lnTo>
                <a:lnTo>
                  <a:pt x="340" y="2642"/>
                </a:lnTo>
                <a:lnTo>
                  <a:pt x="393" y="2732"/>
                </a:lnTo>
                <a:lnTo>
                  <a:pt x="453" y="2818"/>
                </a:lnTo>
                <a:lnTo>
                  <a:pt x="518" y="2900"/>
                </a:lnTo>
                <a:lnTo>
                  <a:pt x="588" y="2978"/>
                </a:lnTo>
                <a:lnTo>
                  <a:pt x="661" y="3052"/>
                </a:lnTo>
                <a:lnTo>
                  <a:pt x="739" y="3121"/>
                </a:lnTo>
                <a:lnTo>
                  <a:pt x="823" y="3185"/>
                </a:lnTo>
                <a:lnTo>
                  <a:pt x="909" y="3244"/>
                </a:lnTo>
                <a:lnTo>
                  <a:pt x="999" y="3298"/>
                </a:lnTo>
                <a:lnTo>
                  <a:pt x="1093" y="3346"/>
                </a:lnTo>
                <a:lnTo>
                  <a:pt x="1190" y="3389"/>
                </a:lnTo>
                <a:lnTo>
                  <a:pt x="1290" y="3426"/>
                </a:lnTo>
                <a:lnTo>
                  <a:pt x="1393" y="3456"/>
                </a:lnTo>
                <a:lnTo>
                  <a:pt x="1498" y="3480"/>
                </a:lnTo>
                <a:lnTo>
                  <a:pt x="1606" y="3497"/>
                </a:lnTo>
                <a:lnTo>
                  <a:pt x="1716" y="3509"/>
                </a:lnTo>
                <a:lnTo>
                  <a:pt x="1829" y="3512"/>
                </a:lnTo>
                <a:lnTo>
                  <a:pt x="1940" y="3509"/>
                </a:lnTo>
                <a:lnTo>
                  <a:pt x="2050" y="3497"/>
                </a:lnTo>
                <a:lnTo>
                  <a:pt x="2158" y="3480"/>
                </a:lnTo>
                <a:lnTo>
                  <a:pt x="2263" y="3456"/>
                </a:lnTo>
                <a:lnTo>
                  <a:pt x="2366" y="3426"/>
                </a:lnTo>
                <a:lnTo>
                  <a:pt x="2467" y="3389"/>
                </a:lnTo>
                <a:lnTo>
                  <a:pt x="2563" y="3346"/>
                </a:lnTo>
                <a:lnTo>
                  <a:pt x="2657" y="3298"/>
                </a:lnTo>
                <a:lnTo>
                  <a:pt x="2748" y="3244"/>
                </a:lnTo>
                <a:lnTo>
                  <a:pt x="2835" y="3185"/>
                </a:lnTo>
                <a:lnTo>
                  <a:pt x="2917" y="3121"/>
                </a:lnTo>
                <a:lnTo>
                  <a:pt x="2996" y="3052"/>
                </a:lnTo>
                <a:lnTo>
                  <a:pt x="3070" y="2978"/>
                </a:lnTo>
                <a:lnTo>
                  <a:pt x="3139" y="2900"/>
                </a:lnTo>
                <a:lnTo>
                  <a:pt x="3204" y="2818"/>
                </a:lnTo>
                <a:lnTo>
                  <a:pt x="3263" y="2732"/>
                </a:lnTo>
                <a:lnTo>
                  <a:pt x="3318" y="2642"/>
                </a:lnTo>
                <a:lnTo>
                  <a:pt x="3367" y="2548"/>
                </a:lnTo>
                <a:lnTo>
                  <a:pt x="3409" y="2453"/>
                </a:lnTo>
                <a:lnTo>
                  <a:pt x="3447" y="2353"/>
                </a:lnTo>
                <a:lnTo>
                  <a:pt x="3477" y="2250"/>
                </a:lnTo>
                <a:lnTo>
                  <a:pt x="3501" y="2145"/>
                </a:lnTo>
                <a:lnTo>
                  <a:pt x="3520" y="2038"/>
                </a:lnTo>
                <a:lnTo>
                  <a:pt x="3530" y="1929"/>
                </a:lnTo>
                <a:lnTo>
                  <a:pt x="3533" y="1818"/>
                </a:lnTo>
                <a:lnTo>
                  <a:pt x="3530" y="1707"/>
                </a:lnTo>
                <a:lnTo>
                  <a:pt x="3520" y="1597"/>
                </a:lnTo>
                <a:lnTo>
                  <a:pt x="3501" y="1490"/>
                </a:lnTo>
                <a:lnTo>
                  <a:pt x="3477" y="1385"/>
                </a:lnTo>
                <a:lnTo>
                  <a:pt x="3447" y="1283"/>
                </a:lnTo>
                <a:lnTo>
                  <a:pt x="3409" y="1184"/>
                </a:lnTo>
                <a:lnTo>
                  <a:pt x="3367" y="1087"/>
                </a:lnTo>
                <a:lnTo>
                  <a:pt x="3318" y="994"/>
                </a:lnTo>
                <a:lnTo>
                  <a:pt x="3263" y="904"/>
                </a:lnTo>
                <a:lnTo>
                  <a:pt x="3204" y="818"/>
                </a:lnTo>
                <a:lnTo>
                  <a:pt x="3139" y="736"/>
                </a:lnTo>
                <a:lnTo>
                  <a:pt x="3070" y="658"/>
                </a:lnTo>
                <a:lnTo>
                  <a:pt x="2996" y="584"/>
                </a:lnTo>
                <a:lnTo>
                  <a:pt x="2917" y="515"/>
                </a:lnTo>
                <a:lnTo>
                  <a:pt x="2835" y="452"/>
                </a:lnTo>
                <a:lnTo>
                  <a:pt x="2748" y="392"/>
                </a:lnTo>
                <a:lnTo>
                  <a:pt x="2657" y="338"/>
                </a:lnTo>
                <a:lnTo>
                  <a:pt x="2563" y="289"/>
                </a:lnTo>
                <a:lnTo>
                  <a:pt x="2467" y="247"/>
                </a:lnTo>
                <a:lnTo>
                  <a:pt x="2366" y="211"/>
                </a:lnTo>
                <a:lnTo>
                  <a:pt x="2263" y="180"/>
                </a:lnTo>
                <a:lnTo>
                  <a:pt x="2158" y="156"/>
                </a:lnTo>
                <a:lnTo>
                  <a:pt x="2050" y="138"/>
                </a:lnTo>
                <a:lnTo>
                  <a:pt x="1940" y="128"/>
                </a:lnTo>
                <a:lnTo>
                  <a:pt x="1829" y="123"/>
                </a:lnTo>
                <a:close/>
                <a:moveTo>
                  <a:pt x="1829" y="0"/>
                </a:moveTo>
                <a:lnTo>
                  <a:pt x="1943" y="5"/>
                </a:lnTo>
                <a:lnTo>
                  <a:pt x="2058" y="15"/>
                </a:lnTo>
                <a:lnTo>
                  <a:pt x="2169" y="32"/>
                </a:lnTo>
                <a:lnTo>
                  <a:pt x="2278" y="57"/>
                </a:lnTo>
                <a:lnTo>
                  <a:pt x="2385" y="87"/>
                </a:lnTo>
                <a:lnTo>
                  <a:pt x="2489" y="123"/>
                </a:lnTo>
                <a:lnTo>
                  <a:pt x="2590" y="166"/>
                </a:lnTo>
                <a:lnTo>
                  <a:pt x="2687" y="214"/>
                </a:lnTo>
                <a:lnTo>
                  <a:pt x="2782" y="267"/>
                </a:lnTo>
                <a:lnTo>
                  <a:pt x="2873" y="327"/>
                </a:lnTo>
                <a:lnTo>
                  <a:pt x="2960" y="391"/>
                </a:lnTo>
                <a:lnTo>
                  <a:pt x="3042" y="460"/>
                </a:lnTo>
                <a:lnTo>
                  <a:pt x="3121" y="533"/>
                </a:lnTo>
                <a:lnTo>
                  <a:pt x="3195" y="612"/>
                </a:lnTo>
                <a:lnTo>
                  <a:pt x="3265" y="695"/>
                </a:lnTo>
                <a:lnTo>
                  <a:pt x="3329" y="781"/>
                </a:lnTo>
                <a:lnTo>
                  <a:pt x="3389" y="871"/>
                </a:lnTo>
                <a:lnTo>
                  <a:pt x="3443" y="964"/>
                </a:lnTo>
                <a:lnTo>
                  <a:pt x="3492" y="1062"/>
                </a:lnTo>
                <a:lnTo>
                  <a:pt x="3535" y="1162"/>
                </a:lnTo>
                <a:lnTo>
                  <a:pt x="3571" y="1266"/>
                </a:lnTo>
                <a:lnTo>
                  <a:pt x="3602" y="1372"/>
                </a:lnTo>
                <a:lnTo>
                  <a:pt x="3626" y="1480"/>
                </a:lnTo>
                <a:lnTo>
                  <a:pt x="3644" y="1590"/>
                </a:lnTo>
                <a:lnTo>
                  <a:pt x="3654" y="1703"/>
                </a:lnTo>
                <a:lnTo>
                  <a:pt x="3657" y="1818"/>
                </a:lnTo>
                <a:lnTo>
                  <a:pt x="3654" y="1932"/>
                </a:lnTo>
                <a:lnTo>
                  <a:pt x="3644" y="2045"/>
                </a:lnTo>
                <a:lnTo>
                  <a:pt x="3626" y="2157"/>
                </a:lnTo>
                <a:lnTo>
                  <a:pt x="3602" y="2265"/>
                </a:lnTo>
                <a:lnTo>
                  <a:pt x="3571" y="2371"/>
                </a:lnTo>
                <a:lnTo>
                  <a:pt x="3535" y="2475"/>
                </a:lnTo>
                <a:lnTo>
                  <a:pt x="3492" y="2575"/>
                </a:lnTo>
                <a:lnTo>
                  <a:pt x="3443" y="2672"/>
                </a:lnTo>
                <a:lnTo>
                  <a:pt x="3389" y="2766"/>
                </a:lnTo>
                <a:lnTo>
                  <a:pt x="3329" y="2856"/>
                </a:lnTo>
                <a:lnTo>
                  <a:pt x="3265" y="2942"/>
                </a:lnTo>
                <a:lnTo>
                  <a:pt x="3195" y="3024"/>
                </a:lnTo>
                <a:lnTo>
                  <a:pt x="3121" y="3102"/>
                </a:lnTo>
                <a:lnTo>
                  <a:pt x="3042" y="3176"/>
                </a:lnTo>
                <a:lnTo>
                  <a:pt x="2960" y="3245"/>
                </a:lnTo>
                <a:lnTo>
                  <a:pt x="2873" y="3310"/>
                </a:lnTo>
                <a:lnTo>
                  <a:pt x="2782" y="3368"/>
                </a:lnTo>
                <a:lnTo>
                  <a:pt x="2687" y="3422"/>
                </a:lnTo>
                <a:lnTo>
                  <a:pt x="2590" y="3471"/>
                </a:lnTo>
                <a:lnTo>
                  <a:pt x="2489" y="3513"/>
                </a:lnTo>
                <a:lnTo>
                  <a:pt x="2385" y="3549"/>
                </a:lnTo>
                <a:lnTo>
                  <a:pt x="2278" y="3580"/>
                </a:lnTo>
                <a:lnTo>
                  <a:pt x="2169" y="3604"/>
                </a:lnTo>
                <a:lnTo>
                  <a:pt x="2058" y="3622"/>
                </a:lnTo>
                <a:lnTo>
                  <a:pt x="1943" y="3632"/>
                </a:lnTo>
                <a:lnTo>
                  <a:pt x="1829" y="3636"/>
                </a:lnTo>
                <a:lnTo>
                  <a:pt x="1713" y="3632"/>
                </a:lnTo>
                <a:lnTo>
                  <a:pt x="1599" y="3622"/>
                </a:lnTo>
                <a:lnTo>
                  <a:pt x="1488" y="3604"/>
                </a:lnTo>
                <a:lnTo>
                  <a:pt x="1379" y="3580"/>
                </a:lnTo>
                <a:lnTo>
                  <a:pt x="1272" y="3549"/>
                </a:lnTo>
                <a:lnTo>
                  <a:pt x="1168" y="3513"/>
                </a:lnTo>
                <a:lnTo>
                  <a:pt x="1067" y="3471"/>
                </a:lnTo>
                <a:lnTo>
                  <a:pt x="969" y="3422"/>
                </a:lnTo>
                <a:lnTo>
                  <a:pt x="875" y="3368"/>
                </a:lnTo>
                <a:lnTo>
                  <a:pt x="785" y="3310"/>
                </a:lnTo>
                <a:lnTo>
                  <a:pt x="698" y="3245"/>
                </a:lnTo>
                <a:lnTo>
                  <a:pt x="614" y="3176"/>
                </a:lnTo>
                <a:lnTo>
                  <a:pt x="535" y="3102"/>
                </a:lnTo>
                <a:lnTo>
                  <a:pt x="461" y="3024"/>
                </a:lnTo>
                <a:lnTo>
                  <a:pt x="392" y="2942"/>
                </a:lnTo>
                <a:lnTo>
                  <a:pt x="328" y="2856"/>
                </a:lnTo>
                <a:lnTo>
                  <a:pt x="268" y="2766"/>
                </a:lnTo>
                <a:lnTo>
                  <a:pt x="214" y="2672"/>
                </a:lnTo>
                <a:lnTo>
                  <a:pt x="166" y="2575"/>
                </a:lnTo>
                <a:lnTo>
                  <a:pt x="123" y="2475"/>
                </a:lnTo>
                <a:lnTo>
                  <a:pt x="86" y="2371"/>
                </a:lnTo>
                <a:lnTo>
                  <a:pt x="56" y="2265"/>
                </a:lnTo>
                <a:lnTo>
                  <a:pt x="31" y="2157"/>
                </a:lnTo>
                <a:lnTo>
                  <a:pt x="14" y="2045"/>
                </a:lnTo>
                <a:lnTo>
                  <a:pt x="3" y="1932"/>
                </a:lnTo>
                <a:lnTo>
                  <a:pt x="0" y="1818"/>
                </a:lnTo>
                <a:lnTo>
                  <a:pt x="3" y="1703"/>
                </a:lnTo>
                <a:lnTo>
                  <a:pt x="14" y="1590"/>
                </a:lnTo>
                <a:lnTo>
                  <a:pt x="31" y="1480"/>
                </a:lnTo>
                <a:lnTo>
                  <a:pt x="56" y="1372"/>
                </a:lnTo>
                <a:lnTo>
                  <a:pt x="86" y="1266"/>
                </a:lnTo>
                <a:lnTo>
                  <a:pt x="123" y="1162"/>
                </a:lnTo>
                <a:lnTo>
                  <a:pt x="166" y="1062"/>
                </a:lnTo>
                <a:lnTo>
                  <a:pt x="214" y="964"/>
                </a:lnTo>
                <a:lnTo>
                  <a:pt x="268" y="871"/>
                </a:lnTo>
                <a:lnTo>
                  <a:pt x="328" y="781"/>
                </a:lnTo>
                <a:lnTo>
                  <a:pt x="392" y="695"/>
                </a:lnTo>
                <a:lnTo>
                  <a:pt x="461" y="612"/>
                </a:lnTo>
                <a:lnTo>
                  <a:pt x="535" y="533"/>
                </a:lnTo>
                <a:lnTo>
                  <a:pt x="614" y="460"/>
                </a:lnTo>
                <a:lnTo>
                  <a:pt x="698" y="391"/>
                </a:lnTo>
                <a:lnTo>
                  <a:pt x="785" y="327"/>
                </a:lnTo>
                <a:lnTo>
                  <a:pt x="875" y="267"/>
                </a:lnTo>
                <a:lnTo>
                  <a:pt x="969" y="214"/>
                </a:lnTo>
                <a:lnTo>
                  <a:pt x="1067" y="166"/>
                </a:lnTo>
                <a:lnTo>
                  <a:pt x="1168" y="123"/>
                </a:lnTo>
                <a:lnTo>
                  <a:pt x="1272" y="87"/>
                </a:lnTo>
                <a:lnTo>
                  <a:pt x="1379" y="57"/>
                </a:lnTo>
                <a:lnTo>
                  <a:pt x="1488" y="32"/>
                </a:lnTo>
                <a:lnTo>
                  <a:pt x="1599" y="15"/>
                </a:lnTo>
                <a:lnTo>
                  <a:pt x="1713" y="5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/>
            </a:solidFill>
            <a:prstDash val="solid"/>
            <a:rou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+mn-lt"/>
              </a:rPr>
              <a:t>1</a:t>
            </a:r>
          </a:p>
        </p:txBody>
      </p:sp>
      <p:sp>
        <p:nvSpPr>
          <p:cNvPr id="46" name="Shape0_20210614_125902">
            <a:extLst>
              <a:ext uri="{FF2B5EF4-FFF2-40B4-BE49-F238E27FC236}">
                <a16:creationId xmlns:a16="http://schemas.microsoft.com/office/drawing/2014/main" id="{C6C37DAD-D8CC-47D5-8B6A-7E13A7F8ED91}"/>
              </a:ext>
            </a:extLst>
          </p:cNvPr>
          <p:cNvSpPr txBox="1"/>
          <p:nvPr/>
        </p:nvSpPr>
        <p:spPr>
          <a:xfrm>
            <a:off x="941002" y="1024143"/>
            <a:ext cx="3366229" cy="6740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SzTx/>
              <a:buNone/>
            </a:pPr>
            <a:r>
              <a:rPr kumimoji="0" lang="en-US" sz="1229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Revenues dropped significantly year-over-year</a:t>
            </a:r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3D4200E6-9311-4E43-AAA1-238C466C0C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968" y="1999311"/>
            <a:ext cx="436418" cy="433268"/>
          </a:xfrm>
          <a:custGeom>
            <a:avLst/>
            <a:gdLst>
              <a:gd name="T0" fmla="*/ 1532 w 3740"/>
              <a:gd name="T1" fmla="*/ 158 h 3713"/>
              <a:gd name="T2" fmla="*/ 1117 w 3740"/>
              <a:gd name="T3" fmla="*/ 296 h 3713"/>
              <a:gd name="T4" fmla="*/ 756 w 3740"/>
              <a:gd name="T5" fmla="*/ 525 h 3713"/>
              <a:gd name="T6" fmla="*/ 463 w 3740"/>
              <a:gd name="T7" fmla="*/ 835 h 3713"/>
              <a:gd name="T8" fmla="*/ 254 w 3740"/>
              <a:gd name="T9" fmla="*/ 1209 h 3713"/>
              <a:gd name="T10" fmla="*/ 141 w 3740"/>
              <a:gd name="T11" fmla="*/ 1631 h 3713"/>
              <a:gd name="T12" fmla="*/ 141 w 3740"/>
              <a:gd name="T13" fmla="*/ 2082 h 3713"/>
              <a:gd name="T14" fmla="*/ 254 w 3740"/>
              <a:gd name="T15" fmla="*/ 2505 h 3713"/>
              <a:gd name="T16" fmla="*/ 463 w 3740"/>
              <a:gd name="T17" fmla="*/ 2878 h 3713"/>
              <a:gd name="T18" fmla="*/ 756 w 3740"/>
              <a:gd name="T19" fmla="*/ 3187 h 3713"/>
              <a:gd name="T20" fmla="*/ 1117 w 3740"/>
              <a:gd name="T21" fmla="*/ 3418 h 3713"/>
              <a:gd name="T22" fmla="*/ 1532 w 3740"/>
              <a:gd name="T23" fmla="*/ 3554 h 3713"/>
              <a:gd name="T24" fmla="*/ 1984 w 3740"/>
              <a:gd name="T25" fmla="*/ 3584 h 3713"/>
              <a:gd name="T26" fmla="*/ 2420 w 3740"/>
              <a:gd name="T27" fmla="*/ 3499 h 3713"/>
              <a:gd name="T28" fmla="*/ 2810 w 3740"/>
              <a:gd name="T29" fmla="*/ 3313 h 3713"/>
              <a:gd name="T30" fmla="*/ 3139 w 3740"/>
              <a:gd name="T31" fmla="*/ 3042 h 3713"/>
              <a:gd name="T32" fmla="*/ 3393 w 3740"/>
              <a:gd name="T33" fmla="*/ 2698 h 3713"/>
              <a:gd name="T34" fmla="*/ 3555 w 3740"/>
              <a:gd name="T35" fmla="*/ 2298 h 3713"/>
              <a:gd name="T36" fmla="*/ 3613 w 3740"/>
              <a:gd name="T37" fmla="*/ 1857 h 3713"/>
              <a:gd name="T38" fmla="*/ 3555 w 3740"/>
              <a:gd name="T39" fmla="*/ 1415 h 3713"/>
              <a:gd name="T40" fmla="*/ 3393 w 3740"/>
              <a:gd name="T41" fmla="*/ 1015 h 3713"/>
              <a:gd name="T42" fmla="*/ 3139 w 3740"/>
              <a:gd name="T43" fmla="*/ 671 h 3713"/>
              <a:gd name="T44" fmla="*/ 2810 w 3740"/>
              <a:gd name="T45" fmla="*/ 399 h 3713"/>
              <a:gd name="T46" fmla="*/ 2420 w 3740"/>
              <a:gd name="T47" fmla="*/ 215 h 3713"/>
              <a:gd name="T48" fmla="*/ 1984 w 3740"/>
              <a:gd name="T49" fmla="*/ 130 h 3713"/>
              <a:gd name="T50" fmla="*/ 1987 w 3740"/>
              <a:gd name="T51" fmla="*/ 4 h 3713"/>
              <a:gd name="T52" fmla="*/ 2439 w 3740"/>
              <a:gd name="T53" fmla="*/ 88 h 3713"/>
              <a:gd name="T54" fmla="*/ 2845 w 3740"/>
              <a:gd name="T55" fmla="*/ 272 h 3713"/>
              <a:gd name="T56" fmla="*/ 3191 w 3740"/>
              <a:gd name="T57" fmla="*/ 544 h 3713"/>
              <a:gd name="T58" fmla="*/ 3465 w 3740"/>
              <a:gd name="T59" fmla="*/ 889 h 3713"/>
              <a:gd name="T60" fmla="*/ 3651 w 3740"/>
              <a:gd name="T61" fmla="*/ 1291 h 3713"/>
              <a:gd name="T62" fmla="*/ 3736 w 3740"/>
              <a:gd name="T63" fmla="*/ 1739 h 3713"/>
              <a:gd name="T64" fmla="*/ 3708 w 3740"/>
              <a:gd name="T65" fmla="*/ 2203 h 3713"/>
              <a:gd name="T66" fmla="*/ 3571 w 3740"/>
              <a:gd name="T67" fmla="*/ 2630 h 3713"/>
              <a:gd name="T68" fmla="*/ 3338 w 3740"/>
              <a:gd name="T69" fmla="*/ 3005 h 3713"/>
              <a:gd name="T70" fmla="*/ 3027 w 3740"/>
              <a:gd name="T71" fmla="*/ 3315 h 3713"/>
              <a:gd name="T72" fmla="*/ 2649 w 3740"/>
              <a:gd name="T73" fmla="*/ 3545 h 3713"/>
              <a:gd name="T74" fmla="*/ 2218 w 3740"/>
              <a:gd name="T75" fmla="*/ 3680 h 3713"/>
              <a:gd name="T76" fmla="*/ 1751 w 3740"/>
              <a:gd name="T77" fmla="*/ 3710 h 3713"/>
              <a:gd name="T78" fmla="*/ 1301 w 3740"/>
              <a:gd name="T79" fmla="*/ 3625 h 3713"/>
              <a:gd name="T80" fmla="*/ 895 w 3740"/>
              <a:gd name="T81" fmla="*/ 3440 h 3713"/>
              <a:gd name="T82" fmla="*/ 547 w 3740"/>
              <a:gd name="T83" fmla="*/ 3169 h 3713"/>
              <a:gd name="T84" fmla="*/ 274 w 3740"/>
              <a:gd name="T85" fmla="*/ 2824 h 3713"/>
              <a:gd name="T86" fmla="*/ 88 w 3740"/>
              <a:gd name="T87" fmla="*/ 2422 h 3713"/>
              <a:gd name="T88" fmla="*/ 4 w 3740"/>
              <a:gd name="T89" fmla="*/ 1973 h 3713"/>
              <a:gd name="T90" fmla="*/ 32 w 3740"/>
              <a:gd name="T91" fmla="*/ 1511 h 3713"/>
              <a:gd name="T92" fmla="*/ 169 w 3740"/>
              <a:gd name="T93" fmla="*/ 1084 h 3713"/>
              <a:gd name="T94" fmla="*/ 401 w 3740"/>
              <a:gd name="T95" fmla="*/ 709 h 3713"/>
              <a:gd name="T96" fmla="*/ 713 w 3740"/>
              <a:gd name="T97" fmla="*/ 398 h 3713"/>
              <a:gd name="T98" fmla="*/ 1091 w 3740"/>
              <a:gd name="T99" fmla="*/ 169 h 3713"/>
              <a:gd name="T100" fmla="*/ 1522 w 3740"/>
              <a:gd name="T101" fmla="*/ 32 h 3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40" h="3713">
                <a:moveTo>
                  <a:pt x="1870" y="125"/>
                </a:moveTo>
                <a:lnTo>
                  <a:pt x="1755" y="130"/>
                </a:lnTo>
                <a:lnTo>
                  <a:pt x="1642" y="141"/>
                </a:lnTo>
                <a:lnTo>
                  <a:pt x="1532" y="158"/>
                </a:lnTo>
                <a:lnTo>
                  <a:pt x="1424" y="183"/>
                </a:lnTo>
                <a:lnTo>
                  <a:pt x="1319" y="215"/>
                </a:lnTo>
                <a:lnTo>
                  <a:pt x="1217" y="251"/>
                </a:lnTo>
                <a:lnTo>
                  <a:pt x="1117" y="296"/>
                </a:lnTo>
                <a:lnTo>
                  <a:pt x="1022" y="345"/>
                </a:lnTo>
                <a:lnTo>
                  <a:pt x="929" y="399"/>
                </a:lnTo>
                <a:lnTo>
                  <a:pt x="840" y="461"/>
                </a:lnTo>
                <a:lnTo>
                  <a:pt x="756" y="525"/>
                </a:lnTo>
                <a:lnTo>
                  <a:pt x="675" y="596"/>
                </a:lnTo>
                <a:lnTo>
                  <a:pt x="600" y="671"/>
                </a:lnTo>
                <a:lnTo>
                  <a:pt x="529" y="751"/>
                </a:lnTo>
                <a:lnTo>
                  <a:pt x="463" y="835"/>
                </a:lnTo>
                <a:lnTo>
                  <a:pt x="402" y="923"/>
                </a:lnTo>
                <a:lnTo>
                  <a:pt x="347" y="1015"/>
                </a:lnTo>
                <a:lnTo>
                  <a:pt x="297" y="1110"/>
                </a:lnTo>
                <a:lnTo>
                  <a:pt x="254" y="1209"/>
                </a:lnTo>
                <a:lnTo>
                  <a:pt x="216" y="1310"/>
                </a:lnTo>
                <a:lnTo>
                  <a:pt x="184" y="1415"/>
                </a:lnTo>
                <a:lnTo>
                  <a:pt x="159" y="1522"/>
                </a:lnTo>
                <a:lnTo>
                  <a:pt x="141" y="1631"/>
                </a:lnTo>
                <a:lnTo>
                  <a:pt x="130" y="1743"/>
                </a:lnTo>
                <a:lnTo>
                  <a:pt x="127" y="1857"/>
                </a:lnTo>
                <a:lnTo>
                  <a:pt x="130" y="1970"/>
                </a:lnTo>
                <a:lnTo>
                  <a:pt x="141" y="2082"/>
                </a:lnTo>
                <a:lnTo>
                  <a:pt x="159" y="2191"/>
                </a:lnTo>
                <a:lnTo>
                  <a:pt x="184" y="2298"/>
                </a:lnTo>
                <a:lnTo>
                  <a:pt x="216" y="2403"/>
                </a:lnTo>
                <a:lnTo>
                  <a:pt x="254" y="2505"/>
                </a:lnTo>
                <a:lnTo>
                  <a:pt x="297" y="2603"/>
                </a:lnTo>
                <a:lnTo>
                  <a:pt x="347" y="2698"/>
                </a:lnTo>
                <a:lnTo>
                  <a:pt x="402" y="2790"/>
                </a:lnTo>
                <a:lnTo>
                  <a:pt x="463" y="2878"/>
                </a:lnTo>
                <a:lnTo>
                  <a:pt x="529" y="2962"/>
                </a:lnTo>
                <a:lnTo>
                  <a:pt x="600" y="3042"/>
                </a:lnTo>
                <a:lnTo>
                  <a:pt x="675" y="3117"/>
                </a:lnTo>
                <a:lnTo>
                  <a:pt x="756" y="3187"/>
                </a:lnTo>
                <a:lnTo>
                  <a:pt x="840" y="3253"/>
                </a:lnTo>
                <a:lnTo>
                  <a:pt x="929" y="3313"/>
                </a:lnTo>
                <a:lnTo>
                  <a:pt x="1022" y="3369"/>
                </a:lnTo>
                <a:lnTo>
                  <a:pt x="1117" y="3418"/>
                </a:lnTo>
                <a:lnTo>
                  <a:pt x="1217" y="3462"/>
                </a:lnTo>
                <a:lnTo>
                  <a:pt x="1319" y="3499"/>
                </a:lnTo>
                <a:lnTo>
                  <a:pt x="1424" y="3530"/>
                </a:lnTo>
                <a:lnTo>
                  <a:pt x="1532" y="3554"/>
                </a:lnTo>
                <a:lnTo>
                  <a:pt x="1642" y="3573"/>
                </a:lnTo>
                <a:lnTo>
                  <a:pt x="1755" y="3584"/>
                </a:lnTo>
                <a:lnTo>
                  <a:pt x="1870" y="3587"/>
                </a:lnTo>
                <a:lnTo>
                  <a:pt x="1984" y="3584"/>
                </a:lnTo>
                <a:lnTo>
                  <a:pt x="2096" y="3573"/>
                </a:lnTo>
                <a:lnTo>
                  <a:pt x="2207" y="3554"/>
                </a:lnTo>
                <a:lnTo>
                  <a:pt x="2314" y="3530"/>
                </a:lnTo>
                <a:lnTo>
                  <a:pt x="2420" y="3499"/>
                </a:lnTo>
                <a:lnTo>
                  <a:pt x="2523" y="3462"/>
                </a:lnTo>
                <a:lnTo>
                  <a:pt x="2621" y="3418"/>
                </a:lnTo>
                <a:lnTo>
                  <a:pt x="2717" y="3369"/>
                </a:lnTo>
                <a:lnTo>
                  <a:pt x="2810" y="3313"/>
                </a:lnTo>
                <a:lnTo>
                  <a:pt x="2899" y="3253"/>
                </a:lnTo>
                <a:lnTo>
                  <a:pt x="2983" y="3187"/>
                </a:lnTo>
                <a:lnTo>
                  <a:pt x="3063" y="3117"/>
                </a:lnTo>
                <a:lnTo>
                  <a:pt x="3139" y="3042"/>
                </a:lnTo>
                <a:lnTo>
                  <a:pt x="3210" y="2962"/>
                </a:lnTo>
                <a:lnTo>
                  <a:pt x="3277" y="2878"/>
                </a:lnTo>
                <a:lnTo>
                  <a:pt x="3337" y="2790"/>
                </a:lnTo>
                <a:lnTo>
                  <a:pt x="3393" y="2698"/>
                </a:lnTo>
                <a:lnTo>
                  <a:pt x="3443" y="2603"/>
                </a:lnTo>
                <a:lnTo>
                  <a:pt x="3486" y="2505"/>
                </a:lnTo>
                <a:lnTo>
                  <a:pt x="3524" y="2403"/>
                </a:lnTo>
                <a:lnTo>
                  <a:pt x="3555" y="2298"/>
                </a:lnTo>
                <a:lnTo>
                  <a:pt x="3580" y="2191"/>
                </a:lnTo>
                <a:lnTo>
                  <a:pt x="3598" y="2082"/>
                </a:lnTo>
                <a:lnTo>
                  <a:pt x="3610" y="1970"/>
                </a:lnTo>
                <a:lnTo>
                  <a:pt x="3613" y="1857"/>
                </a:lnTo>
                <a:lnTo>
                  <a:pt x="3610" y="1743"/>
                </a:lnTo>
                <a:lnTo>
                  <a:pt x="3598" y="1631"/>
                </a:lnTo>
                <a:lnTo>
                  <a:pt x="3580" y="1522"/>
                </a:lnTo>
                <a:lnTo>
                  <a:pt x="3555" y="1415"/>
                </a:lnTo>
                <a:lnTo>
                  <a:pt x="3524" y="1310"/>
                </a:lnTo>
                <a:lnTo>
                  <a:pt x="3486" y="1209"/>
                </a:lnTo>
                <a:lnTo>
                  <a:pt x="3443" y="1110"/>
                </a:lnTo>
                <a:lnTo>
                  <a:pt x="3393" y="1015"/>
                </a:lnTo>
                <a:lnTo>
                  <a:pt x="3337" y="923"/>
                </a:lnTo>
                <a:lnTo>
                  <a:pt x="3277" y="835"/>
                </a:lnTo>
                <a:lnTo>
                  <a:pt x="3210" y="751"/>
                </a:lnTo>
                <a:lnTo>
                  <a:pt x="3139" y="671"/>
                </a:lnTo>
                <a:lnTo>
                  <a:pt x="3063" y="596"/>
                </a:lnTo>
                <a:lnTo>
                  <a:pt x="2983" y="525"/>
                </a:lnTo>
                <a:lnTo>
                  <a:pt x="2899" y="461"/>
                </a:lnTo>
                <a:lnTo>
                  <a:pt x="2810" y="399"/>
                </a:lnTo>
                <a:lnTo>
                  <a:pt x="2717" y="345"/>
                </a:lnTo>
                <a:lnTo>
                  <a:pt x="2621" y="296"/>
                </a:lnTo>
                <a:lnTo>
                  <a:pt x="2523" y="251"/>
                </a:lnTo>
                <a:lnTo>
                  <a:pt x="2420" y="215"/>
                </a:lnTo>
                <a:lnTo>
                  <a:pt x="2314" y="183"/>
                </a:lnTo>
                <a:lnTo>
                  <a:pt x="2207" y="158"/>
                </a:lnTo>
                <a:lnTo>
                  <a:pt x="2096" y="141"/>
                </a:lnTo>
                <a:lnTo>
                  <a:pt x="1984" y="130"/>
                </a:lnTo>
                <a:lnTo>
                  <a:pt x="1870" y="125"/>
                </a:lnTo>
                <a:close/>
                <a:moveTo>
                  <a:pt x="1870" y="0"/>
                </a:moveTo>
                <a:lnTo>
                  <a:pt x="1870" y="0"/>
                </a:lnTo>
                <a:lnTo>
                  <a:pt x="1987" y="4"/>
                </a:lnTo>
                <a:lnTo>
                  <a:pt x="2105" y="15"/>
                </a:lnTo>
                <a:lnTo>
                  <a:pt x="2218" y="32"/>
                </a:lnTo>
                <a:lnTo>
                  <a:pt x="2330" y="57"/>
                </a:lnTo>
                <a:lnTo>
                  <a:pt x="2439" y="88"/>
                </a:lnTo>
                <a:lnTo>
                  <a:pt x="2545" y="125"/>
                </a:lnTo>
                <a:lnTo>
                  <a:pt x="2649" y="169"/>
                </a:lnTo>
                <a:lnTo>
                  <a:pt x="2748" y="218"/>
                </a:lnTo>
                <a:lnTo>
                  <a:pt x="2845" y="272"/>
                </a:lnTo>
                <a:lnTo>
                  <a:pt x="2938" y="334"/>
                </a:lnTo>
                <a:lnTo>
                  <a:pt x="3027" y="398"/>
                </a:lnTo>
                <a:lnTo>
                  <a:pt x="3111" y="469"/>
                </a:lnTo>
                <a:lnTo>
                  <a:pt x="3191" y="544"/>
                </a:lnTo>
                <a:lnTo>
                  <a:pt x="3267" y="624"/>
                </a:lnTo>
                <a:lnTo>
                  <a:pt x="3338" y="709"/>
                </a:lnTo>
                <a:lnTo>
                  <a:pt x="3405" y="797"/>
                </a:lnTo>
                <a:lnTo>
                  <a:pt x="3465" y="889"/>
                </a:lnTo>
                <a:lnTo>
                  <a:pt x="3521" y="984"/>
                </a:lnTo>
                <a:lnTo>
                  <a:pt x="3571" y="1084"/>
                </a:lnTo>
                <a:lnTo>
                  <a:pt x="3614" y="1186"/>
                </a:lnTo>
                <a:lnTo>
                  <a:pt x="3651" y="1291"/>
                </a:lnTo>
                <a:lnTo>
                  <a:pt x="3683" y="1401"/>
                </a:lnTo>
                <a:lnTo>
                  <a:pt x="3708" y="1511"/>
                </a:lnTo>
                <a:lnTo>
                  <a:pt x="3726" y="1624"/>
                </a:lnTo>
                <a:lnTo>
                  <a:pt x="3736" y="1739"/>
                </a:lnTo>
                <a:lnTo>
                  <a:pt x="3740" y="1857"/>
                </a:lnTo>
                <a:lnTo>
                  <a:pt x="3736" y="1973"/>
                </a:lnTo>
                <a:lnTo>
                  <a:pt x="3726" y="2089"/>
                </a:lnTo>
                <a:lnTo>
                  <a:pt x="3708" y="2203"/>
                </a:lnTo>
                <a:lnTo>
                  <a:pt x="3683" y="2313"/>
                </a:lnTo>
                <a:lnTo>
                  <a:pt x="3651" y="2422"/>
                </a:lnTo>
                <a:lnTo>
                  <a:pt x="3614" y="2528"/>
                </a:lnTo>
                <a:lnTo>
                  <a:pt x="3571" y="2630"/>
                </a:lnTo>
                <a:lnTo>
                  <a:pt x="3521" y="2729"/>
                </a:lnTo>
                <a:lnTo>
                  <a:pt x="3465" y="2824"/>
                </a:lnTo>
                <a:lnTo>
                  <a:pt x="3405" y="2917"/>
                </a:lnTo>
                <a:lnTo>
                  <a:pt x="3338" y="3005"/>
                </a:lnTo>
                <a:lnTo>
                  <a:pt x="3267" y="3089"/>
                </a:lnTo>
                <a:lnTo>
                  <a:pt x="3191" y="3169"/>
                </a:lnTo>
                <a:lnTo>
                  <a:pt x="3111" y="3244"/>
                </a:lnTo>
                <a:lnTo>
                  <a:pt x="3027" y="3315"/>
                </a:lnTo>
                <a:lnTo>
                  <a:pt x="2938" y="3380"/>
                </a:lnTo>
                <a:lnTo>
                  <a:pt x="2845" y="3440"/>
                </a:lnTo>
                <a:lnTo>
                  <a:pt x="2748" y="3496"/>
                </a:lnTo>
                <a:lnTo>
                  <a:pt x="2649" y="3545"/>
                </a:lnTo>
                <a:lnTo>
                  <a:pt x="2545" y="3589"/>
                </a:lnTo>
                <a:lnTo>
                  <a:pt x="2439" y="3625"/>
                </a:lnTo>
                <a:lnTo>
                  <a:pt x="2330" y="3657"/>
                </a:lnTo>
                <a:lnTo>
                  <a:pt x="2218" y="3680"/>
                </a:lnTo>
                <a:lnTo>
                  <a:pt x="2105" y="3699"/>
                </a:lnTo>
                <a:lnTo>
                  <a:pt x="1987" y="3710"/>
                </a:lnTo>
                <a:lnTo>
                  <a:pt x="1870" y="3713"/>
                </a:lnTo>
                <a:lnTo>
                  <a:pt x="1751" y="3710"/>
                </a:lnTo>
                <a:lnTo>
                  <a:pt x="1635" y="3699"/>
                </a:lnTo>
                <a:lnTo>
                  <a:pt x="1522" y="3680"/>
                </a:lnTo>
                <a:lnTo>
                  <a:pt x="1410" y="3657"/>
                </a:lnTo>
                <a:lnTo>
                  <a:pt x="1301" y="3625"/>
                </a:lnTo>
                <a:lnTo>
                  <a:pt x="1195" y="3589"/>
                </a:lnTo>
                <a:lnTo>
                  <a:pt x="1091" y="3545"/>
                </a:lnTo>
                <a:lnTo>
                  <a:pt x="991" y="3496"/>
                </a:lnTo>
                <a:lnTo>
                  <a:pt x="895" y="3440"/>
                </a:lnTo>
                <a:lnTo>
                  <a:pt x="802" y="3380"/>
                </a:lnTo>
                <a:lnTo>
                  <a:pt x="713" y="3315"/>
                </a:lnTo>
                <a:lnTo>
                  <a:pt x="628" y="3244"/>
                </a:lnTo>
                <a:lnTo>
                  <a:pt x="547" y="3169"/>
                </a:lnTo>
                <a:lnTo>
                  <a:pt x="472" y="3089"/>
                </a:lnTo>
                <a:lnTo>
                  <a:pt x="401" y="3005"/>
                </a:lnTo>
                <a:lnTo>
                  <a:pt x="335" y="2917"/>
                </a:lnTo>
                <a:lnTo>
                  <a:pt x="274" y="2824"/>
                </a:lnTo>
                <a:lnTo>
                  <a:pt x="219" y="2729"/>
                </a:lnTo>
                <a:lnTo>
                  <a:pt x="169" y="2630"/>
                </a:lnTo>
                <a:lnTo>
                  <a:pt x="126" y="2528"/>
                </a:lnTo>
                <a:lnTo>
                  <a:pt x="88" y="2422"/>
                </a:lnTo>
                <a:lnTo>
                  <a:pt x="57" y="2313"/>
                </a:lnTo>
                <a:lnTo>
                  <a:pt x="32" y="2203"/>
                </a:lnTo>
                <a:lnTo>
                  <a:pt x="14" y="2089"/>
                </a:lnTo>
                <a:lnTo>
                  <a:pt x="4" y="1973"/>
                </a:lnTo>
                <a:lnTo>
                  <a:pt x="0" y="1857"/>
                </a:lnTo>
                <a:lnTo>
                  <a:pt x="4" y="1739"/>
                </a:lnTo>
                <a:lnTo>
                  <a:pt x="14" y="1624"/>
                </a:lnTo>
                <a:lnTo>
                  <a:pt x="32" y="1511"/>
                </a:lnTo>
                <a:lnTo>
                  <a:pt x="57" y="1401"/>
                </a:lnTo>
                <a:lnTo>
                  <a:pt x="88" y="1291"/>
                </a:lnTo>
                <a:lnTo>
                  <a:pt x="126" y="1186"/>
                </a:lnTo>
                <a:lnTo>
                  <a:pt x="169" y="1084"/>
                </a:lnTo>
                <a:lnTo>
                  <a:pt x="219" y="984"/>
                </a:lnTo>
                <a:lnTo>
                  <a:pt x="274" y="889"/>
                </a:lnTo>
                <a:lnTo>
                  <a:pt x="335" y="797"/>
                </a:lnTo>
                <a:lnTo>
                  <a:pt x="401" y="709"/>
                </a:lnTo>
                <a:lnTo>
                  <a:pt x="472" y="624"/>
                </a:lnTo>
                <a:lnTo>
                  <a:pt x="547" y="544"/>
                </a:lnTo>
                <a:lnTo>
                  <a:pt x="628" y="469"/>
                </a:lnTo>
                <a:lnTo>
                  <a:pt x="713" y="398"/>
                </a:lnTo>
                <a:lnTo>
                  <a:pt x="802" y="334"/>
                </a:lnTo>
                <a:lnTo>
                  <a:pt x="895" y="272"/>
                </a:lnTo>
                <a:lnTo>
                  <a:pt x="991" y="218"/>
                </a:lnTo>
                <a:lnTo>
                  <a:pt x="1091" y="169"/>
                </a:lnTo>
                <a:lnTo>
                  <a:pt x="1195" y="125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5" y="15"/>
                </a:lnTo>
                <a:lnTo>
                  <a:pt x="1751" y="4"/>
                </a:lnTo>
                <a:lnTo>
                  <a:pt x="1870" y="0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 w="19050">
            <a:solidFill>
              <a:schemeClr val="accent2"/>
            </a:solidFill>
            <a:prstDash val="solid"/>
            <a:rou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Shape1_20210614_125902">
            <a:extLst>
              <a:ext uri="{FF2B5EF4-FFF2-40B4-BE49-F238E27FC236}">
                <a16:creationId xmlns:a16="http://schemas.microsoft.com/office/drawing/2014/main" id="{11235A21-1A5D-4F1E-895E-AEBD18F5CD76}"/>
              </a:ext>
            </a:extLst>
          </p:cNvPr>
          <p:cNvSpPr txBox="1"/>
          <p:nvPr/>
        </p:nvSpPr>
        <p:spPr>
          <a:xfrm>
            <a:off x="941002" y="1878918"/>
            <a:ext cx="3366229" cy="6740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SzTx/>
              <a:buNone/>
            </a:pPr>
            <a:r>
              <a:rPr kumimoji="0" lang="en-US" sz="1229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New competitors entered the market with lower prices</a:t>
            </a:r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87F878CC-0DCB-42AD-9345-B1C48FAA88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968" y="2853350"/>
            <a:ext cx="436418" cy="433493"/>
          </a:xfrm>
          <a:custGeom>
            <a:avLst/>
            <a:gdLst>
              <a:gd name="T0" fmla="*/ 1529 w 3731"/>
              <a:gd name="T1" fmla="*/ 159 h 3707"/>
              <a:gd name="T2" fmla="*/ 1115 w 3731"/>
              <a:gd name="T3" fmla="*/ 296 h 3707"/>
              <a:gd name="T4" fmla="*/ 754 w 3731"/>
              <a:gd name="T5" fmla="*/ 525 h 3707"/>
              <a:gd name="T6" fmla="*/ 462 w 3731"/>
              <a:gd name="T7" fmla="*/ 834 h 3707"/>
              <a:gd name="T8" fmla="*/ 253 w 3731"/>
              <a:gd name="T9" fmla="*/ 1208 h 3707"/>
              <a:gd name="T10" fmla="*/ 141 w 3731"/>
              <a:gd name="T11" fmla="*/ 1629 h 3707"/>
              <a:gd name="T12" fmla="*/ 141 w 3731"/>
              <a:gd name="T13" fmla="*/ 2079 h 3707"/>
              <a:gd name="T14" fmla="*/ 253 w 3731"/>
              <a:gd name="T15" fmla="*/ 2502 h 3707"/>
              <a:gd name="T16" fmla="*/ 462 w 3731"/>
              <a:gd name="T17" fmla="*/ 2874 h 3707"/>
              <a:gd name="T18" fmla="*/ 754 w 3731"/>
              <a:gd name="T19" fmla="*/ 3183 h 3707"/>
              <a:gd name="T20" fmla="*/ 1115 w 3731"/>
              <a:gd name="T21" fmla="*/ 3413 h 3707"/>
              <a:gd name="T22" fmla="*/ 1529 w 3731"/>
              <a:gd name="T23" fmla="*/ 3549 h 3707"/>
              <a:gd name="T24" fmla="*/ 1979 w 3731"/>
              <a:gd name="T25" fmla="*/ 3578 h 3707"/>
              <a:gd name="T26" fmla="*/ 2414 w 3731"/>
              <a:gd name="T27" fmla="*/ 3494 h 3707"/>
              <a:gd name="T28" fmla="*/ 2803 w 3731"/>
              <a:gd name="T29" fmla="*/ 3308 h 3707"/>
              <a:gd name="T30" fmla="*/ 3132 w 3731"/>
              <a:gd name="T31" fmla="*/ 3037 h 3707"/>
              <a:gd name="T32" fmla="*/ 3385 w 3731"/>
              <a:gd name="T33" fmla="*/ 2694 h 3707"/>
              <a:gd name="T34" fmla="*/ 3547 w 3731"/>
              <a:gd name="T35" fmla="*/ 2295 h 3707"/>
              <a:gd name="T36" fmla="*/ 3605 w 3731"/>
              <a:gd name="T37" fmla="*/ 1855 h 3707"/>
              <a:gd name="T38" fmla="*/ 3547 w 3731"/>
              <a:gd name="T39" fmla="*/ 1413 h 3707"/>
              <a:gd name="T40" fmla="*/ 3385 w 3731"/>
              <a:gd name="T41" fmla="*/ 1014 h 3707"/>
              <a:gd name="T42" fmla="*/ 3132 w 3731"/>
              <a:gd name="T43" fmla="*/ 671 h 3707"/>
              <a:gd name="T44" fmla="*/ 2803 w 3731"/>
              <a:gd name="T45" fmla="*/ 400 h 3707"/>
              <a:gd name="T46" fmla="*/ 2414 w 3731"/>
              <a:gd name="T47" fmla="*/ 215 h 3707"/>
              <a:gd name="T48" fmla="*/ 1979 w 3731"/>
              <a:gd name="T49" fmla="*/ 131 h 3707"/>
              <a:gd name="T50" fmla="*/ 1983 w 3731"/>
              <a:gd name="T51" fmla="*/ 5 h 3707"/>
              <a:gd name="T52" fmla="*/ 2433 w 3731"/>
              <a:gd name="T53" fmla="*/ 88 h 3707"/>
              <a:gd name="T54" fmla="*/ 2839 w 3731"/>
              <a:gd name="T55" fmla="*/ 273 h 3707"/>
              <a:gd name="T56" fmla="*/ 3184 w 3731"/>
              <a:gd name="T57" fmla="*/ 544 h 3707"/>
              <a:gd name="T58" fmla="*/ 3457 w 3731"/>
              <a:gd name="T59" fmla="*/ 888 h 3707"/>
              <a:gd name="T60" fmla="*/ 3642 w 3731"/>
              <a:gd name="T61" fmla="*/ 1290 h 3707"/>
              <a:gd name="T62" fmla="*/ 3728 w 3731"/>
              <a:gd name="T63" fmla="*/ 1737 h 3707"/>
              <a:gd name="T64" fmla="*/ 3699 w 3731"/>
              <a:gd name="T65" fmla="*/ 2200 h 3707"/>
              <a:gd name="T66" fmla="*/ 3562 w 3731"/>
              <a:gd name="T67" fmla="*/ 2626 h 3707"/>
              <a:gd name="T68" fmla="*/ 3330 w 3731"/>
              <a:gd name="T69" fmla="*/ 3001 h 3707"/>
              <a:gd name="T70" fmla="*/ 3019 w 3731"/>
              <a:gd name="T71" fmla="*/ 3309 h 3707"/>
              <a:gd name="T72" fmla="*/ 2642 w 3731"/>
              <a:gd name="T73" fmla="*/ 3540 h 3707"/>
              <a:gd name="T74" fmla="*/ 2213 w 3731"/>
              <a:gd name="T75" fmla="*/ 3675 h 3707"/>
              <a:gd name="T76" fmla="*/ 1747 w 3731"/>
              <a:gd name="T77" fmla="*/ 3704 h 3707"/>
              <a:gd name="T78" fmla="*/ 1298 w 3731"/>
              <a:gd name="T79" fmla="*/ 3619 h 3707"/>
              <a:gd name="T80" fmla="*/ 893 w 3731"/>
              <a:gd name="T81" fmla="*/ 3435 h 3707"/>
              <a:gd name="T82" fmla="*/ 546 w 3731"/>
              <a:gd name="T83" fmla="*/ 3164 h 3707"/>
              <a:gd name="T84" fmla="*/ 273 w 3731"/>
              <a:gd name="T85" fmla="*/ 2820 h 3707"/>
              <a:gd name="T86" fmla="*/ 87 w 3731"/>
              <a:gd name="T87" fmla="*/ 2418 h 3707"/>
              <a:gd name="T88" fmla="*/ 4 w 3731"/>
              <a:gd name="T89" fmla="*/ 1971 h 3707"/>
              <a:gd name="T90" fmla="*/ 32 w 3731"/>
              <a:gd name="T91" fmla="*/ 1509 h 3707"/>
              <a:gd name="T92" fmla="*/ 169 w 3731"/>
              <a:gd name="T93" fmla="*/ 1083 h 3707"/>
              <a:gd name="T94" fmla="*/ 400 w 3731"/>
              <a:gd name="T95" fmla="*/ 708 h 3707"/>
              <a:gd name="T96" fmla="*/ 712 w 3731"/>
              <a:gd name="T97" fmla="*/ 398 h 3707"/>
              <a:gd name="T98" fmla="*/ 1089 w 3731"/>
              <a:gd name="T99" fmla="*/ 170 h 3707"/>
              <a:gd name="T100" fmla="*/ 1518 w 3731"/>
              <a:gd name="T101" fmla="*/ 33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1" h="3707">
                <a:moveTo>
                  <a:pt x="1866" y="126"/>
                </a:moveTo>
                <a:lnTo>
                  <a:pt x="1751" y="131"/>
                </a:lnTo>
                <a:lnTo>
                  <a:pt x="1639" y="141"/>
                </a:lnTo>
                <a:lnTo>
                  <a:pt x="1529" y="159"/>
                </a:lnTo>
                <a:lnTo>
                  <a:pt x="1421" y="184"/>
                </a:lnTo>
                <a:lnTo>
                  <a:pt x="1316" y="215"/>
                </a:lnTo>
                <a:lnTo>
                  <a:pt x="1214" y="252"/>
                </a:lnTo>
                <a:lnTo>
                  <a:pt x="1115" y="296"/>
                </a:lnTo>
                <a:lnTo>
                  <a:pt x="1019" y="346"/>
                </a:lnTo>
                <a:lnTo>
                  <a:pt x="927" y="400"/>
                </a:lnTo>
                <a:lnTo>
                  <a:pt x="839" y="461"/>
                </a:lnTo>
                <a:lnTo>
                  <a:pt x="754" y="525"/>
                </a:lnTo>
                <a:lnTo>
                  <a:pt x="674" y="596"/>
                </a:lnTo>
                <a:lnTo>
                  <a:pt x="599" y="671"/>
                </a:lnTo>
                <a:lnTo>
                  <a:pt x="528" y="751"/>
                </a:lnTo>
                <a:lnTo>
                  <a:pt x="462" y="834"/>
                </a:lnTo>
                <a:lnTo>
                  <a:pt x="401" y="922"/>
                </a:lnTo>
                <a:lnTo>
                  <a:pt x="346" y="1014"/>
                </a:lnTo>
                <a:lnTo>
                  <a:pt x="297" y="1109"/>
                </a:lnTo>
                <a:lnTo>
                  <a:pt x="253" y="1208"/>
                </a:lnTo>
                <a:lnTo>
                  <a:pt x="215" y="1309"/>
                </a:lnTo>
                <a:lnTo>
                  <a:pt x="183" y="1413"/>
                </a:lnTo>
                <a:lnTo>
                  <a:pt x="158" y="1520"/>
                </a:lnTo>
                <a:lnTo>
                  <a:pt x="141" y="1629"/>
                </a:lnTo>
                <a:lnTo>
                  <a:pt x="130" y="1741"/>
                </a:lnTo>
                <a:lnTo>
                  <a:pt x="127" y="1855"/>
                </a:lnTo>
                <a:lnTo>
                  <a:pt x="130" y="1967"/>
                </a:lnTo>
                <a:lnTo>
                  <a:pt x="141" y="2079"/>
                </a:lnTo>
                <a:lnTo>
                  <a:pt x="158" y="2188"/>
                </a:lnTo>
                <a:lnTo>
                  <a:pt x="183" y="2295"/>
                </a:lnTo>
                <a:lnTo>
                  <a:pt x="215" y="2399"/>
                </a:lnTo>
                <a:lnTo>
                  <a:pt x="253" y="2502"/>
                </a:lnTo>
                <a:lnTo>
                  <a:pt x="297" y="2599"/>
                </a:lnTo>
                <a:lnTo>
                  <a:pt x="346" y="2694"/>
                </a:lnTo>
                <a:lnTo>
                  <a:pt x="401" y="2786"/>
                </a:lnTo>
                <a:lnTo>
                  <a:pt x="462" y="2874"/>
                </a:lnTo>
                <a:lnTo>
                  <a:pt x="528" y="2957"/>
                </a:lnTo>
                <a:lnTo>
                  <a:pt x="599" y="3037"/>
                </a:lnTo>
                <a:lnTo>
                  <a:pt x="674" y="3112"/>
                </a:lnTo>
                <a:lnTo>
                  <a:pt x="754" y="3183"/>
                </a:lnTo>
                <a:lnTo>
                  <a:pt x="839" y="3248"/>
                </a:lnTo>
                <a:lnTo>
                  <a:pt x="927" y="3308"/>
                </a:lnTo>
                <a:lnTo>
                  <a:pt x="1019" y="3363"/>
                </a:lnTo>
                <a:lnTo>
                  <a:pt x="1115" y="3413"/>
                </a:lnTo>
                <a:lnTo>
                  <a:pt x="1214" y="3456"/>
                </a:lnTo>
                <a:lnTo>
                  <a:pt x="1316" y="3494"/>
                </a:lnTo>
                <a:lnTo>
                  <a:pt x="1421" y="3524"/>
                </a:lnTo>
                <a:lnTo>
                  <a:pt x="1529" y="3549"/>
                </a:lnTo>
                <a:lnTo>
                  <a:pt x="1639" y="3568"/>
                </a:lnTo>
                <a:lnTo>
                  <a:pt x="1751" y="3578"/>
                </a:lnTo>
                <a:lnTo>
                  <a:pt x="1866" y="3582"/>
                </a:lnTo>
                <a:lnTo>
                  <a:pt x="1979" y="3578"/>
                </a:lnTo>
                <a:lnTo>
                  <a:pt x="2091" y="3568"/>
                </a:lnTo>
                <a:lnTo>
                  <a:pt x="2201" y="3549"/>
                </a:lnTo>
                <a:lnTo>
                  <a:pt x="2309" y="3524"/>
                </a:lnTo>
                <a:lnTo>
                  <a:pt x="2414" y="3494"/>
                </a:lnTo>
                <a:lnTo>
                  <a:pt x="2517" y="3456"/>
                </a:lnTo>
                <a:lnTo>
                  <a:pt x="2615" y="3413"/>
                </a:lnTo>
                <a:lnTo>
                  <a:pt x="2711" y="3363"/>
                </a:lnTo>
                <a:lnTo>
                  <a:pt x="2803" y="3308"/>
                </a:lnTo>
                <a:lnTo>
                  <a:pt x="2892" y="3248"/>
                </a:lnTo>
                <a:lnTo>
                  <a:pt x="2976" y="3183"/>
                </a:lnTo>
                <a:lnTo>
                  <a:pt x="3056" y="3112"/>
                </a:lnTo>
                <a:lnTo>
                  <a:pt x="3132" y="3037"/>
                </a:lnTo>
                <a:lnTo>
                  <a:pt x="3203" y="2957"/>
                </a:lnTo>
                <a:lnTo>
                  <a:pt x="3269" y="2874"/>
                </a:lnTo>
                <a:lnTo>
                  <a:pt x="3329" y="2786"/>
                </a:lnTo>
                <a:lnTo>
                  <a:pt x="3385" y="2694"/>
                </a:lnTo>
                <a:lnTo>
                  <a:pt x="3434" y="2599"/>
                </a:lnTo>
                <a:lnTo>
                  <a:pt x="3478" y="2502"/>
                </a:lnTo>
                <a:lnTo>
                  <a:pt x="3516" y="2399"/>
                </a:lnTo>
                <a:lnTo>
                  <a:pt x="3547" y="2295"/>
                </a:lnTo>
                <a:lnTo>
                  <a:pt x="3572" y="2188"/>
                </a:lnTo>
                <a:lnTo>
                  <a:pt x="3589" y="2079"/>
                </a:lnTo>
                <a:lnTo>
                  <a:pt x="3601" y="1967"/>
                </a:lnTo>
                <a:lnTo>
                  <a:pt x="3605" y="1855"/>
                </a:lnTo>
                <a:lnTo>
                  <a:pt x="3601" y="1741"/>
                </a:lnTo>
                <a:lnTo>
                  <a:pt x="3589" y="1629"/>
                </a:lnTo>
                <a:lnTo>
                  <a:pt x="3572" y="1520"/>
                </a:lnTo>
                <a:lnTo>
                  <a:pt x="3547" y="1413"/>
                </a:lnTo>
                <a:lnTo>
                  <a:pt x="3516" y="1309"/>
                </a:lnTo>
                <a:lnTo>
                  <a:pt x="3478" y="1208"/>
                </a:lnTo>
                <a:lnTo>
                  <a:pt x="3434" y="1109"/>
                </a:lnTo>
                <a:lnTo>
                  <a:pt x="3385" y="1014"/>
                </a:lnTo>
                <a:lnTo>
                  <a:pt x="3329" y="922"/>
                </a:lnTo>
                <a:lnTo>
                  <a:pt x="3269" y="834"/>
                </a:lnTo>
                <a:lnTo>
                  <a:pt x="3203" y="751"/>
                </a:lnTo>
                <a:lnTo>
                  <a:pt x="3132" y="671"/>
                </a:lnTo>
                <a:lnTo>
                  <a:pt x="3056" y="596"/>
                </a:lnTo>
                <a:lnTo>
                  <a:pt x="2976" y="525"/>
                </a:lnTo>
                <a:lnTo>
                  <a:pt x="2892" y="461"/>
                </a:lnTo>
                <a:lnTo>
                  <a:pt x="2803" y="400"/>
                </a:lnTo>
                <a:lnTo>
                  <a:pt x="2711" y="346"/>
                </a:lnTo>
                <a:lnTo>
                  <a:pt x="2615" y="296"/>
                </a:lnTo>
                <a:lnTo>
                  <a:pt x="2517" y="252"/>
                </a:lnTo>
                <a:lnTo>
                  <a:pt x="2414" y="215"/>
                </a:lnTo>
                <a:lnTo>
                  <a:pt x="2309" y="184"/>
                </a:lnTo>
                <a:lnTo>
                  <a:pt x="2201" y="159"/>
                </a:lnTo>
                <a:lnTo>
                  <a:pt x="2091" y="141"/>
                </a:lnTo>
                <a:lnTo>
                  <a:pt x="1979" y="131"/>
                </a:lnTo>
                <a:lnTo>
                  <a:pt x="1866" y="126"/>
                </a:lnTo>
                <a:close/>
                <a:moveTo>
                  <a:pt x="1866" y="0"/>
                </a:moveTo>
                <a:lnTo>
                  <a:pt x="1866" y="0"/>
                </a:lnTo>
                <a:lnTo>
                  <a:pt x="1983" y="5"/>
                </a:lnTo>
                <a:lnTo>
                  <a:pt x="2100" y="16"/>
                </a:lnTo>
                <a:lnTo>
                  <a:pt x="2213" y="33"/>
                </a:lnTo>
                <a:lnTo>
                  <a:pt x="2324" y="58"/>
                </a:lnTo>
                <a:lnTo>
                  <a:pt x="2433" y="88"/>
                </a:lnTo>
                <a:lnTo>
                  <a:pt x="2539" y="126"/>
                </a:lnTo>
                <a:lnTo>
                  <a:pt x="2642" y="170"/>
                </a:lnTo>
                <a:lnTo>
                  <a:pt x="2742" y="219"/>
                </a:lnTo>
                <a:lnTo>
                  <a:pt x="2839" y="273"/>
                </a:lnTo>
                <a:lnTo>
                  <a:pt x="2931" y="334"/>
                </a:lnTo>
                <a:lnTo>
                  <a:pt x="3019" y="398"/>
                </a:lnTo>
                <a:lnTo>
                  <a:pt x="3103" y="469"/>
                </a:lnTo>
                <a:lnTo>
                  <a:pt x="3184" y="544"/>
                </a:lnTo>
                <a:lnTo>
                  <a:pt x="3259" y="624"/>
                </a:lnTo>
                <a:lnTo>
                  <a:pt x="3330" y="708"/>
                </a:lnTo>
                <a:lnTo>
                  <a:pt x="3397" y="797"/>
                </a:lnTo>
                <a:lnTo>
                  <a:pt x="3457" y="888"/>
                </a:lnTo>
                <a:lnTo>
                  <a:pt x="3512" y="983"/>
                </a:lnTo>
                <a:lnTo>
                  <a:pt x="3562" y="1083"/>
                </a:lnTo>
                <a:lnTo>
                  <a:pt x="3606" y="1185"/>
                </a:lnTo>
                <a:lnTo>
                  <a:pt x="3642" y="1290"/>
                </a:lnTo>
                <a:lnTo>
                  <a:pt x="3674" y="1399"/>
                </a:lnTo>
                <a:lnTo>
                  <a:pt x="3699" y="1509"/>
                </a:lnTo>
                <a:lnTo>
                  <a:pt x="3717" y="1622"/>
                </a:lnTo>
                <a:lnTo>
                  <a:pt x="3728" y="1737"/>
                </a:lnTo>
                <a:lnTo>
                  <a:pt x="3731" y="1855"/>
                </a:lnTo>
                <a:lnTo>
                  <a:pt x="3728" y="1971"/>
                </a:lnTo>
                <a:lnTo>
                  <a:pt x="3717" y="2086"/>
                </a:lnTo>
                <a:lnTo>
                  <a:pt x="3699" y="2200"/>
                </a:lnTo>
                <a:lnTo>
                  <a:pt x="3674" y="2310"/>
                </a:lnTo>
                <a:lnTo>
                  <a:pt x="3642" y="2418"/>
                </a:lnTo>
                <a:lnTo>
                  <a:pt x="3606" y="2524"/>
                </a:lnTo>
                <a:lnTo>
                  <a:pt x="3562" y="2626"/>
                </a:lnTo>
                <a:lnTo>
                  <a:pt x="3512" y="2725"/>
                </a:lnTo>
                <a:lnTo>
                  <a:pt x="3457" y="2820"/>
                </a:lnTo>
                <a:lnTo>
                  <a:pt x="3397" y="2913"/>
                </a:lnTo>
                <a:lnTo>
                  <a:pt x="3330" y="3001"/>
                </a:lnTo>
                <a:lnTo>
                  <a:pt x="3259" y="3084"/>
                </a:lnTo>
                <a:lnTo>
                  <a:pt x="3184" y="3164"/>
                </a:lnTo>
                <a:lnTo>
                  <a:pt x="3103" y="3239"/>
                </a:lnTo>
                <a:lnTo>
                  <a:pt x="3019" y="3309"/>
                </a:lnTo>
                <a:lnTo>
                  <a:pt x="2931" y="3375"/>
                </a:lnTo>
                <a:lnTo>
                  <a:pt x="2839" y="3435"/>
                </a:lnTo>
                <a:lnTo>
                  <a:pt x="2742" y="3490"/>
                </a:lnTo>
                <a:lnTo>
                  <a:pt x="2642" y="3540"/>
                </a:lnTo>
                <a:lnTo>
                  <a:pt x="2539" y="3583"/>
                </a:lnTo>
                <a:lnTo>
                  <a:pt x="2433" y="3619"/>
                </a:lnTo>
                <a:lnTo>
                  <a:pt x="2324" y="3651"/>
                </a:lnTo>
                <a:lnTo>
                  <a:pt x="2213" y="3675"/>
                </a:lnTo>
                <a:lnTo>
                  <a:pt x="2100" y="3693"/>
                </a:lnTo>
                <a:lnTo>
                  <a:pt x="1983" y="3704"/>
                </a:lnTo>
                <a:lnTo>
                  <a:pt x="1866" y="3707"/>
                </a:lnTo>
                <a:lnTo>
                  <a:pt x="1747" y="3704"/>
                </a:lnTo>
                <a:lnTo>
                  <a:pt x="1631" y="3693"/>
                </a:lnTo>
                <a:lnTo>
                  <a:pt x="1518" y="3675"/>
                </a:lnTo>
                <a:lnTo>
                  <a:pt x="1407" y="3651"/>
                </a:lnTo>
                <a:lnTo>
                  <a:pt x="1298" y="3619"/>
                </a:lnTo>
                <a:lnTo>
                  <a:pt x="1192" y="3583"/>
                </a:lnTo>
                <a:lnTo>
                  <a:pt x="1089" y="3540"/>
                </a:lnTo>
                <a:lnTo>
                  <a:pt x="988" y="3490"/>
                </a:lnTo>
                <a:lnTo>
                  <a:pt x="893" y="3435"/>
                </a:lnTo>
                <a:lnTo>
                  <a:pt x="800" y="3375"/>
                </a:lnTo>
                <a:lnTo>
                  <a:pt x="712" y="3309"/>
                </a:lnTo>
                <a:lnTo>
                  <a:pt x="627" y="3239"/>
                </a:lnTo>
                <a:lnTo>
                  <a:pt x="546" y="3164"/>
                </a:lnTo>
                <a:lnTo>
                  <a:pt x="471" y="3084"/>
                </a:lnTo>
                <a:lnTo>
                  <a:pt x="400" y="3001"/>
                </a:lnTo>
                <a:lnTo>
                  <a:pt x="335" y="2913"/>
                </a:lnTo>
                <a:lnTo>
                  <a:pt x="273" y="2820"/>
                </a:lnTo>
                <a:lnTo>
                  <a:pt x="219" y="2725"/>
                </a:lnTo>
                <a:lnTo>
                  <a:pt x="169" y="2626"/>
                </a:lnTo>
                <a:lnTo>
                  <a:pt x="125" y="2524"/>
                </a:lnTo>
                <a:lnTo>
                  <a:pt x="87" y="2418"/>
                </a:lnTo>
                <a:lnTo>
                  <a:pt x="57" y="2310"/>
                </a:lnTo>
                <a:lnTo>
                  <a:pt x="32" y="2200"/>
                </a:lnTo>
                <a:lnTo>
                  <a:pt x="14" y="2086"/>
                </a:lnTo>
                <a:lnTo>
                  <a:pt x="4" y="1971"/>
                </a:lnTo>
                <a:lnTo>
                  <a:pt x="0" y="1855"/>
                </a:lnTo>
                <a:lnTo>
                  <a:pt x="4" y="1737"/>
                </a:lnTo>
                <a:lnTo>
                  <a:pt x="14" y="1622"/>
                </a:lnTo>
                <a:lnTo>
                  <a:pt x="32" y="1509"/>
                </a:lnTo>
                <a:lnTo>
                  <a:pt x="57" y="1399"/>
                </a:lnTo>
                <a:lnTo>
                  <a:pt x="87" y="1290"/>
                </a:lnTo>
                <a:lnTo>
                  <a:pt x="125" y="1185"/>
                </a:lnTo>
                <a:lnTo>
                  <a:pt x="169" y="1083"/>
                </a:lnTo>
                <a:lnTo>
                  <a:pt x="219" y="983"/>
                </a:lnTo>
                <a:lnTo>
                  <a:pt x="273" y="888"/>
                </a:lnTo>
                <a:lnTo>
                  <a:pt x="335" y="797"/>
                </a:lnTo>
                <a:lnTo>
                  <a:pt x="400" y="708"/>
                </a:lnTo>
                <a:lnTo>
                  <a:pt x="471" y="624"/>
                </a:lnTo>
                <a:lnTo>
                  <a:pt x="546" y="544"/>
                </a:lnTo>
                <a:lnTo>
                  <a:pt x="627" y="469"/>
                </a:lnTo>
                <a:lnTo>
                  <a:pt x="712" y="398"/>
                </a:lnTo>
                <a:lnTo>
                  <a:pt x="800" y="334"/>
                </a:lnTo>
                <a:lnTo>
                  <a:pt x="893" y="273"/>
                </a:lnTo>
                <a:lnTo>
                  <a:pt x="988" y="219"/>
                </a:lnTo>
                <a:lnTo>
                  <a:pt x="1089" y="170"/>
                </a:lnTo>
                <a:lnTo>
                  <a:pt x="1192" y="126"/>
                </a:lnTo>
                <a:lnTo>
                  <a:pt x="1298" y="88"/>
                </a:lnTo>
                <a:lnTo>
                  <a:pt x="1407" y="58"/>
                </a:lnTo>
                <a:lnTo>
                  <a:pt x="1518" y="33"/>
                </a:lnTo>
                <a:lnTo>
                  <a:pt x="1631" y="16"/>
                </a:lnTo>
                <a:lnTo>
                  <a:pt x="1747" y="5"/>
                </a:lnTo>
                <a:lnTo>
                  <a:pt x="1866" y="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chemeClr val="accent3"/>
                </a:solidFill>
                <a:latin typeface="+mn-lt"/>
              </a:rPr>
              <a:t>3</a:t>
            </a:r>
          </a:p>
        </p:txBody>
      </p:sp>
      <p:sp>
        <p:nvSpPr>
          <p:cNvPr id="54" name="Shape2_20210614_125902">
            <a:extLst>
              <a:ext uri="{FF2B5EF4-FFF2-40B4-BE49-F238E27FC236}">
                <a16:creationId xmlns:a16="http://schemas.microsoft.com/office/drawing/2014/main" id="{33E99A72-0478-4FB9-86A3-1F8EBAC6BCAA}"/>
              </a:ext>
            </a:extLst>
          </p:cNvPr>
          <p:cNvSpPr txBox="1"/>
          <p:nvPr/>
        </p:nvSpPr>
        <p:spPr>
          <a:xfrm>
            <a:off x="941002" y="2733070"/>
            <a:ext cx="3366229" cy="6740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SzTx/>
              <a:buNone/>
            </a:pPr>
            <a:r>
              <a:rPr kumimoji="0" lang="en-US" sz="1229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A few major clients switched to other brands</a:t>
            </a: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E6DDF679-1749-4CA4-92AC-86B42A6565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968" y="3707627"/>
            <a:ext cx="436418" cy="433493"/>
          </a:xfrm>
          <a:custGeom>
            <a:avLst/>
            <a:gdLst>
              <a:gd name="T0" fmla="*/ 1529 w 3731"/>
              <a:gd name="T1" fmla="*/ 159 h 3707"/>
              <a:gd name="T2" fmla="*/ 1115 w 3731"/>
              <a:gd name="T3" fmla="*/ 296 h 3707"/>
              <a:gd name="T4" fmla="*/ 754 w 3731"/>
              <a:gd name="T5" fmla="*/ 525 h 3707"/>
              <a:gd name="T6" fmla="*/ 462 w 3731"/>
              <a:gd name="T7" fmla="*/ 834 h 3707"/>
              <a:gd name="T8" fmla="*/ 253 w 3731"/>
              <a:gd name="T9" fmla="*/ 1208 h 3707"/>
              <a:gd name="T10" fmla="*/ 141 w 3731"/>
              <a:gd name="T11" fmla="*/ 1629 h 3707"/>
              <a:gd name="T12" fmla="*/ 141 w 3731"/>
              <a:gd name="T13" fmla="*/ 2079 h 3707"/>
              <a:gd name="T14" fmla="*/ 253 w 3731"/>
              <a:gd name="T15" fmla="*/ 2502 h 3707"/>
              <a:gd name="T16" fmla="*/ 462 w 3731"/>
              <a:gd name="T17" fmla="*/ 2874 h 3707"/>
              <a:gd name="T18" fmla="*/ 754 w 3731"/>
              <a:gd name="T19" fmla="*/ 3183 h 3707"/>
              <a:gd name="T20" fmla="*/ 1115 w 3731"/>
              <a:gd name="T21" fmla="*/ 3413 h 3707"/>
              <a:gd name="T22" fmla="*/ 1529 w 3731"/>
              <a:gd name="T23" fmla="*/ 3549 h 3707"/>
              <a:gd name="T24" fmla="*/ 1979 w 3731"/>
              <a:gd name="T25" fmla="*/ 3578 h 3707"/>
              <a:gd name="T26" fmla="*/ 2414 w 3731"/>
              <a:gd name="T27" fmla="*/ 3494 h 3707"/>
              <a:gd name="T28" fmla="*/ 2803 w 3731"/>
              <a:gd name="T29" fmla="*/ 3308 h 3707"/>
              <a:gd name="T30" fmla="*/ 3132 w 3731"/>
              <a:gd name="T31" fmla="*/ 3037 h 3707"/>
              <a:gd name="T32" fmla="*/ 3385 w 3731"/>
              <a:gd name="T33" fmla="*/ 2694 h 3707"/>
              <a:gd name="T34" fmla="*/ 3547 w 3731"/>
              <a:gd name="T35" fmla="*/ 2295 h 3707"/>
              <a:gd name="T36" fmla="*/ 3605 w 3731"/>
              <a:gd name="T37" fmla="*/ 1855 h 3707"/>
              <a:gd name="T38" fmla="*/ 3547 w 3731"/>
              <a:gd name="T39" fmla="*/ 1413 h 3707"/>
              <a:gd name="T40" fmla="*/ 3385 w 3731"/>
              <a:gd name="T41" fmla="*/ 1014 h 3707"/>
              <a:gd name="T42" fmla="*/ 3132 w 3731"/>
              <a:gd name="T43" fmla="*/ 671 h 3707"/>
              <a:gd name="T44" fmla="*/ 2803 w 3731"/>
              <a:gd name="T45" fmla="*/ 400 h 3707"/>
              <a:gd name="T46" fmla="*/ 2414 w 3731"/>
              <a:gd name="T47" fmla="*/ 215 h 3707"/>
              <a:gd name="T48" fmla="*/ 1979 w 3731"/>
              <a:gd name="T49" fmla="*/ 131 h 3707"/>
              <a:gd name="T50" fmla="*/ 1983 w 3731"/>
              <a:gd name="T51" fmla="*/ 5 h 3707"/>
              <a:gd name="T52" fmla="*/ 2433 w 3731"/>
              <a:gd name="T53" fmla="*/ 88 h 3707"/>
              <a:gd name="T54" fmla="*/ 2839 w 3731"/>
              <a:gd name="T55" fmla="*/ 273 h 3707"/>
              <a:gd name="T56" fmla="*/ 3184 w 3731"/>
              <a:gd name="T57" fmla="*/ 544 h 3707"/>
              <a:gd name="T58" fmla="*/ 3457 w 3731"/>
              <a:gd name="T59" fmla="*/ 888 h 3707"/>
              <a:gd name="T60" fmla="*/ 3642 w 3731"/>
              <a:gd name="T61" fmla="*/ 1290 h 3707"/>
              <a:gd name="T62" fmla="*/ 3728 w 3731"/>
              <a:gd name="T63" fmla="*/ 1737 h 3707"/>
              <a:gd name="T64" fmla="*/ 3699 w 3731"/>
              <a:gd name="T65" fmla="*/ 2200 h 3707"/>
              <a:gd name="T66" fmla="*/ 3562 w 3731"/>
              <a:gd name="T67" fmla="*/ 2626 h 3707"/>
              <a:gd name="T68" fmla="*/ 3330 w 3731"/>
              <a:gd name="T69" fmla="*/ 3001 h 3707"/>
              <a:gd name="T70" fmla="*/ 3019 w 3731"/>
              <a:gd name="T71" fmla="*/ 3309 h 3707"/>
              <a:gd name="T72" fmla="*/ 2642 w 3731"/>
              <a:gd name="T73" fmla="*/ 3540 h 3707"/>
              <a:gd name="T74" fmla="*/ 2213 w 3731"/>
              <a:gd name="T75" fmla="*/ 3675 h 3707"/>
              <a:gd name="T76" fmla="*/ 1747 w 3731"/>
              <a:gd name="T77" fmla="*/ 3704 h 3707"/>
              <a:gd name="T78" fmla="*/ 1298 w 3731"/>
              <a:gd name="T79" fmla="*/ 3619 h 3707"/>
              <a:gd name="T80" fmla="*/ 893 w 3731"/>
              <a:gd name="T81" fmla="*/ 3435 h 3707"/>
              <a:gd name="T82" fmla="*/ 546 w 3731"/>
              <a:gd name="T83" fmla="*/ 3164 h 3707"/>
              <a:gd name="T84" fmla="*/ 273 w 3731"/>
              <a:gd name="T85" fmla="*/ 2820 h 3707"/>
              <a:gd name="T86" fmla="*/ 87 w 3731"/>
              <a:gd name="T87" fmla="*/ 2418 h 3707"/>
              <a:gd name="T88" fmla="*/ 4 w 3731"/>
              <a:gd name="T89" fmla="*/ 1971 h 3707"/>
              <a:gd name="T90" fmla="*/ 32 w 3731"/>
              <a:gd name="T91" fmla="*/ 1509 h 3707"/>
              <a:gd name="T92" fmla="*/ 169 w 3731"/>
              <a:gd name="T93" fmla="*/ 1083 h 3707"/>
              <a:gd name="T94" fmla="*/ 400 w 3731"/>
              <a:gd name="T95" fmla="*/ 708 h 3707"/>
              <a:gd name="T96" fmla="*/ 712 w 3731"/>
              <a:gd name="T97" fmla="*/ 398 h 3707"/>
              <a:gd name="T98" fmla="*/ 1089 w 3731"/>
              <a:gd name="T99" fmla="*/ 170 h 3707"/>
              <a:gd name="T100" fmla="*/ 1518 w 3731"/>
              <a:gd name="T101" fmla="*/ 33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1" h="3707">
                <a:moveTo>
                  <a:pt x="1866" y="126"/>
                </a:moveTo>
                <a:lnTo>
                  <a:pt x="1751" y="131"/>
                </a:lnTo>
                <a:lnTo>
                  <a:pt x="1639" y="141"/>
                </a:lnTo>
                <a:lnTo>
                  <a:pt x="1529" y="159"/>
                </a:lnTo>
                <a:lnTo>
                  <a:pt x="1421" y="184"/>
                </a:lnTo>
                <a:lnTo>
                  <a:pt x="1316" y="215"/>
                </a:lnTo>
                <a:lnTo>
                  <a:pt x="1214" y="252"/>
                </a:lnTo>
                <a:lnTo>
                  <a:pt x="1115" y="296"/>
                </a:lnTo>
                <a:lnTo>
                  <a:pt x="1019" y="346"/>
                </a:lnTo>
                <a:lnTo>
                  <a:pt x="927" y="400"/>
                </a:lnTo>
                <a:lnTo>
                  <a:pt x="839" y="461"/>
                </a:lnTo>
                <a:lnTo>
                  <a:pt x="754" y="525"/>
                </a:lnTo>
                <a:lnTo>
                  <a:pt x="674" y="596"/>
                </a:lnTo>
                <a:lnTo>
                  <a:pt x="599" y="671"/>
                </a:lnTo>
                <a:lnTo>
                  <a:pt x="528" y="751"/>
                </a:lnTo>
                <a:lnTo>
                  <a:pt x="462" y="834"/>
                </a:lnTo>
                <a:lnTo>
                  <a:pt x="401" y="922"/>
                </a:lnTo>
                <a:lnTo>
                  <a:pt x="346" y="1014"/>
                </a:lnTo>
                <a:lnTo>
                  <a:pt x="297" y="1109"/>
                </a:lnTo>
                <a:lnTo>
                  <a:pt x="253" y="1208"/>
                </a:lnTo>
                <a:lnTo>
                  <a:pt x="215" y="1309"/>
                </a:lnTo>
                <a:lnTo>
                  <a:pt x="183" y="1413"/>
                </a:lnTo>
                <a:lnTo>
                  <a:pt x="158" y="1520"/>
                </a:lnTo>
                <a:lnTo>
                  <a:pt x="141" y="1629"/>
                </a:lnTo>
                <a:lnTo>
                  <a:pt x="130" y="1741"/>
                </a:lnTo>
                <a:lnTo>
                  <a:pt x="127" y="1855"/>
                </a:lnTo>
                <a:lnTo>
                  <a:pt x="130" y="1967"/>
                </a:lnTo>
                <a:lnTo>
                  <a:pt x="141" y="2079"/>
                </a:lnTo>
                <a:lnTo>
                  <a:pt x="158" y="2188"/>
                </a:lnTo>
                <a:lnTo>
                  <a:pt x="183" y="2295"/>
                </a:lnTo>
                <a:lnTo>
                  <a:pt x="215" y="2399"/>
                </a:lnTo>
                <a:lnTo>
                  <a:pt x="253" y="2502"/>
                </a:lnTo>
                <a:lnTo>
                  <a:pt x="297" y="2599"/>
                </a:lnTo>
                <a:lnTo>
                  <a:pt x="346" y="2694"/>
                </a:lnTo>
                <a:lnTo>
                  <a:pt x="401" y="2786"/>
                </a:lnTo>
                <a:lnTo>
                  <a:pt x="462" y="2874"/>
                </a:lnTo>
                <a:lnTo>
                  <a:pt x="528" y="2957"/>
                </a:lnTo>
                <a:lnTo>
                  <a:pt x="599" y="3037"/>
                </a:lnTo>
                <a:lnTo>
                  <a:pt x="674" y="3112"/>
                </a:lnTo>
                <a:lnTo>
                  <a:pt x="754" y="3183"/>
                </a:lnTo>
                <a:lnTo>
                  <a:pt x="839" y="3248"/>
                </a:lnTo>
                <a:lnTo>
                  <a:pt x="927" y="3308"/>
                </a:lnTo>
                <a:lnTo>
                  <a:pt x="1019" y="3363"/>
                </a:lnTo>
                <a:lnTo>
                  <a:pt x="1115" y="3413"/>
                </a:lnTo>
                <a:lnTo>
                  <a:pt x="1214" y="3456"/>
                </a:lnTo>
                <a:lnTo>
                  <a:pt x="1316" y="3494"/>
                </a:lnTo>
                <a:lnTo>
                  <a:pt x="1421" y="3524"/>
                </a:lnTo>
                <a:lnTo>
                  <a:pt x="1529" y="3549"/>
                </a:lnTo>
                <a:lnTo>
                  <a:pt x="1639" y="3568"/>
                </a:lnTo>
                <a:lnTo>
                  <a:pt x="1751" y="3578"/>
                </a:lnTo>
                <a:lnTo>
                  <a:pt x="1866" y="3582"/>
                </a:lnTo>
                <a:lnTo>
                  <a:pt x="1979" y="3578"/>
                </a:lnTo>
                <a:lnTo>
                  <a:pt x="2091" y="3568"/>
                </a:lnTo>
                <a:lnTo>
                  <a:pt x="2201" y="3549"/>
                </a:lnTo>
                <a:lnTo>
                  <a:pt x="2309" y="3524"/>
                </a:lnTo>
                <a:lnTo>
                  <a:pt x="2414" y="3494"/>
                </a:lnTo>
                <a:lnTo>
                  <a:pt x="2517" y="3456"/>
                </a:lnTo>
                <a:lnTo>
                  <a:pt x="2615" y="3413"/>
                </a:lnTo>
                <a:lnTo>
                  <a:pt x="2711" y="3363"/>
                </a:lnTo>
                <a:lnTo>
                  <a:pt x="2803" y="3308"/>
                </a:lnTo>
                <a:lnTo>
                  <a:pt x="2892" y="3248"/>
                </a:lnTo>
                <a:lnTo>
                  <a:pt x="2976" y="3183"/>
                </a:lnTo>
                <a:lnTo>
                  <a:pt x="3056" y="3112"/>
                </a:lnTo>
                <a:lnTo>
                  <a:pt x="3132" y="3037"/>
                </a:lnTo>
                <a:lnTo>
                  <a:pt x="3203" y="2957"/>
                </a:lnTo>
                <a:lnTo>
                  <a:pt x="3269" y="2874"/>
                </a:lnTo>
                <a:lnTo>
                  <a:pt x="3329" y="2786"/>
                </a:lnTo>
                <a:lnTo>
                  <a:pt x="3385" y="2694"/>
                </a:lnTo>
                <a:lnTo>
                  <a:pt x="3434" y="2599"/>
                </a:lnTo>
                <a:lnTo>
                  <a:pt x="3478" y="2502"/>
                </a:lnTo>
                <a:lnTo>
                  <a:pt x="3516" y="2399"/>
                </a:lnTo>
                <a:lnTo>
                  <a:pt x="3547" y="2295"/>
                </a:lnTo>
                <a:lnTo>
                  <a:pt x="3572" y="2188"/>
                </a:lnTo>
                <a:lnTo>
                  <a:pt x="3589" y="2079"/>
                </a:lnTo>
                <a:lnTo>
                  <a:pt x="3601" y="1967"/>
                </a:lnTo>
                <a:lnTo>
                  <a:pt x="3605" y="1855"/>
                </a:lnTo>
                <a:lnTo>
                  <a:pt x="3601" y="1741"/>
                </a:lnTo>
                <a:lnTo>
                  <a:pt x="3589" y="1629"/>
                </a:lnTo>
                <a:lnTo>
                  <a:pt x="3572" y="1520"/>
                </a:lnTo>
                <a:lnTo>
                  <a:pt x="3547" y="1413"/>
                </a:lnTo>
                <a:lnTo>
                  <a:pt x="3516" y="1309"/>
                </a:lnTo>
                <a:lnTo>
                  <a:pt x="3478" y="1208"/>
                </a:lnTo>
                <a:lnTo>
                  <a:pt x="3434" y="1109"/>
                </a:lnTo>
                <a:lnTo>
                  <a:pt x="3385" y="1014"/>
                </a:lnTo>
                <a:lnTo>
                  <a:pt x="3329" y="922"/>
                </a:lnTo>
                <a:lnTo>
                  <a:pt x="3269" y="834"/>
                </a:lnTo>
                <a:lnTo>
                  <a:pt x="3203" y="751"/>
                </a:lnTo>
                <a:lnTo>
                  <a:pt x="3132" y="671"/>
                </a:lnTo>
                <a:lnTo>
                  <a:pt x="3056" y="596"/>
                </a:lnTo>
                <a:lnTo>
                  <a:pt x="2976" y="525"/>
                </a:lnTo>
                <a:lnTo>
                  <a:pt x="2892" y="461"/>
                </a:lnTo>
                <a:lnTo>
                  <a:pt x="2803" y="400"/>
                </a:lnTo>
                <a:lnTo>
                  <a:pt x="2711" y="346"/>
                </a:lnTo>
                <a:lnTo>
                  <a:pt x="2615" y="296"/>
                </a:lnTo>
                <a:lnTo>
                  <a:pt x="2517" y="252"/>
                </a:lnTo>
                <a:lnTo>
                  <a:pt x="2414" y="215"/>
                </a:lnTo>
                <a:lnTo>
                  <a:pt x="2309" y="184"/>
                </a:lnTo>
                <a:lnTo>
                  <a:pt x="2201" y="159"/>
                </a:lnTo>
                <a:lnTo>
                  <a:pt x="2091" y="141"/>
                </a:lnTo>
                <a:lnTo>
                  <a:pt x="1979" y="131"/>
                </a:lnTo>
                <a:lnTo>
                  <a:pt x="1866" y="126"/>
                </a:lnTo>
                <a:close/>
                <a:moveTo>
                  <a:pt x="1866" y="0"/>
                </a:moveTo>
                <a:lnTo>
                  <a:pt x="1866" y="0"/>
                </a:lnTo>
                <a:lnTo>
                  <a:pt x="1983" y="5"/>
                </a:lnTo>
                <a:lnTo>
                  <a:pt x="2100" y="16"/>
                </a:lnTo>
                <a:lnTo>
                  <a:pt x="2213" y="33"/>
                </a:lnTo>
                <a:lnTo>
                  <a:pt x="2324" y="58"/>
                </a:lnTo>
                <a:lnTo>
                  <a:pt x="2433" y="88"/>
                </a:lnTo>
                <a:lnTo>
                  <a:pt x="2539" y="126"/>
                </a:lnTo>
                <a:lnTo>
                  <a:pt x="2642" y="170"/>
                </a:lnTo>
                <a:lnTo>
                  <a:pt x="2742" y="219"/>
                </a:lnTo>
                <a:lnTo>
                  <a:pt x="2839" y="273"/>
                </a:lnTo>
                <a:lnTo>
                  <a:pt x="2931" y="334"/>
                </a:lnTo>
                <a:lnTo>
                  <a:pt x="3019" y="398"/>
                </a:lnTo>
                <a:lnTo>
                  <a:pt x="3103" y="469"/>
                </a:lnTo>
                <a:lnTo>
                  <a:pt x="3184" y="544"/>
                </a:lnTo>
                <a:lnTo>
                  <a:pt x="3259" y="624"/>
                </a:lnTo>
                <a:lnTo>
                  <a:pt x="3330" y="708"/>
                </a:lnTo>
                <a:lnTo>
                  <a:pt x="3397" y="797"/>
                </a:lnTo>
                <a:lnTo>
                  <a:pt x="3457" y="888"/>
                </a:lnTo>
                <a:lnTo>
                  <a:pt x="3512" y="983"/>
                </a:lnTo>
                <a:lnTo>
                  <a:pt x="3562" y="1083"/>
                </a:lnTo>
                <a:lnTo>
                  <a:pt x="3606" y="1185"/>
                </a:lnTo>
                <a:lnTo>
                  <a:pt x="3642" y="1290"/>
                </a:lnTo>
                <a:lnTo>
                  <a:pt x="3674" y="1399"/>
                </a:lnTo>
                <a:lnTo>
                  <a:pt x="3699" y="1509"/>
                </a:lnTo>
                <a:lnTo>
                  <a:pt x="3717" y="1622"/>
                </a:lnTo>
                <a:lnTo>
                  <a:pt x="3728" y="1737"/>
                </a:lnTo>
                <a:lnTo>
                  <a:pt x="3731" y="1855"/>
                </a:lnTo>
                <a:lnTo>
                  <a:pt x="3728" y="1971"/>
                </a:lnTo>
                <a:lnTo>
                  <a:pt x="3717" y="2086"/>
                </a:lnTo>
                <a:lnTo>
                  <a:pt x="3699" y="2200"/>
                </a:lnTo>
                <a:lnTo>
                  <a:pt x="3674" y="2310"/>
                </a:lnTo>
                <a:lnTo>
                  <a:pt x="3642" y="2418"/>
                </a:lnTo>
                <a:lnTo>
                  <a:pt x="3606" y="2524"/>
                </a:lnTo>
                <a:lnTo>
                  <a:pt x="3562" y="2626"/>
                </a:lnTo>
                <a:lnTo>
                  <a:pt x="3512" y="2725"/>
                </a:lnTo>
                <a:lnTo>
                  <a:pt x="3457" y="2820"/>
                </a:lnTo>
                <a:lnTo>
                  <a:pt x="3397" y="2913"/>
                </a:lnTo>
                <a:lnTo>
                  <a:pt x="3330" y="3001"/>
                </a:lnTo>
                <a:lnTo>
                  <a:pt x="3259" y="3084"/>
                </a:lnTo>
                <a:lnTo>
                  <a:pt x="3184" y="3164"/>
                </a:lnTo>
                <a:lnTo>
                  <a:pt x="3103" y="3239"/>
                </a:lnTo>
                <a:lnTo>
                  <a:pt x="3019" y="3309"/>
                </a:lnTo>
                <a:lnTo>
                  <a:pt x="2931" y="3375"/>
                </a:lnTo>
                <a:lnTo>
                  <a:pt x="2839" y="3435"/>
                </a:lnTo>
                <a:lnTo>
                  <a:pt x="2742" y="3490"/>
                </a:lnTo>
                <a:lnTo>
                  <a:pt x="2642" y="3540"/>
                </a:lnTo>
                <a:lnTo>
                  <a:pt x="2539" y="3583"/>
                </a:lnTo>
                <a:lnTo>
                  <a:pt x="2433" y="3619"/>
                </a:lnTo>
                <a:lnTo>
                  <a:pt x="2324" y="3651"/>
                </a:lnTo>
                <a:lnTo>
                  <a:pt x="2213" y="3675"/>
                </a:lnTo>
                <a:lnTo>
                  <a:pt x="2100" y="3693"/>
                </a:lnTo>
                <a:lnTo>
                  <a:pt x="1983" y="3704"/>
                </a:lnTo>
                <a:lnTo>
                  <a:pt x="1866" y="3707"/>
                </a:lnTo>
                <a:lnTo>
                  <a:pt x="1747" y="3704"/>
                </a:lnTo>
                <a:lnTo>
                  <a:pt x="1631" y="3693"/>
                </a:lnTo>
                <a:lnTo>
                  <a:pt x="1518" y="3675"/>
                </a:lnTo>
                <a:lnTo>
                  <a:pt x="1407" y="3651"/>
                </a:lnTo>
                <a:lnTo>
                  <a:pt x="1298" y="3619"/>
                </a:lnTo>
                <a:lnTo>
                  <a:pt x="1192" y="3583"/>
                </a:lnTo>
                <a:lnTo>
                  <a:pt x="1089" y="3540"/>
                </a:lnTo>
                <a:lnTo>
                  <a:pt x="988" y="3490"/>
                </a:lnTo>
                <a:lnTo>
                  <a:pt x="893" y="3435"/>
                </a:lnTo>
                <a:lnTo>
                  <a:pt x="800" y="3375"/>
                </a:lnTo>
                <a:lnTo>
                  <a:pt x="712" y="3309"/>
                </a:lnTo>
                <a:lnTo>
                  <a:pt x="627" y="3239"/>
                </a:lnTo>
                <a:lnTo>
                  <a:pt x="546" y="3164"/>
                </a:lnTo>
                <a:lnTo>
                  <a:pt x="471" y="3084"/>
                </a:lnTo>
                <a:lnTo>
                  <a:pt x="400" y="3001"/>
                </a:lnTo>
                <a:lnTo>
                  <a:pt x="335" y="2913"/>
                </a:lnTo>
                <a:lnTo>
                  <a:pt x="273" y="2820"/>
                </a:lnTo>
                <a:lnTo>
                  <a:pt x="219" y="2725"/>
                </a:lnTo>
                <a:lnTo>
                  <a:pt x="169" y="2626"/>
                </a:lnTo>
                <a:lnTo>
                  <a:pt x="125" y="2524"/>
                </a:lnTo>
                <a:lnTo>
                  <a:pt x="87" y="2418"/>
                </a:lnTo>
                <a:lnTo>
                  <a:pt x="57" y="2310"/>
                </a:lnTo>
                <a:lnTo>
                  <a:pt x="32" y="2200"/>
                </a:lnTo>
                <a:lnTo>
                  <a:pt x="14" y="2086"/>
                </a:lnTo>
                <a:lnTo>
                  <a:pt x="4" y="1971"/>
                </a:lnTo>
                <a:lnTo>
                  <a:pt x="0" y="1855"/>
                </a:lnTo>
                <a:lnTo>
                  <a:pt x="4" y="1737"/>
                </a:lnTo>
                <a:lnTo>
                  <a:pt x="14" y="1622"/>
                </a:lnTo>
                <a:lnTo>
                  <a:pt x="32" y="1509"/>
                </a:lnTo>
                <a:lnTo>
                  <a:pt x="57" y="1399"/>
                </a:lnTo>
                <a:lnTo>
                  <a:pt x="87" y="1290"/>
                </a:lnTo>
                <a:lnTo>
                  <a:pt x="125" y="1185"/>
                </a:lnTo>
                <a:lnTo>
                  <a:pt x="169" y="1083"/>
                </a:lnTo>
                <a:lnTo>
                  <a:pt x="219" y="983"/>
                </a:lnTo>
                <a:lnTo>
                  <a:pt x="273" y="888"/>
                </a:lnTo>
                <a:lnTo>
                  <a:pt x="335" y="797"/>
                </a:lnTo>
                <a:lnTo>
                  <a:pt x="400" y="708"/>
                </a:lnTo>
                <a:lnTo>
                  <a:pt x="471" y="624"/>
                </a:lnTo>
                <a:lnTo>
                  <a:pt x="546" y="544"/>
                </a:lnTo>
                <a:lnTo>
                  <a:pt x="627" y="469"/>
                </a:lnTo>
                <a:lnTo>
                  <a:pt x="712" y="398"/>
                </a:lnTo>
                <a:lnTo>
                  <a:pt x="800" y="334"/>
                </a:lnTo>
                <a:lnTo>
                  <a:pt x="893" y="273"/>
                </a:lnTo>
                <a:lnTo>
                  <a:pt x="988" y="219"/>
                </a:lnTo>
                <a:lnTo>
                  <a:pt x="1089" y="170"/>
                </a:lnTo>
                <a:lnTo>
                  <a:pt x="1192" y="126"/>
                </a:lnTo>
                <a:lnTo>
                  <a:pt x="1298" y="88"/>
                </a:lnTo>
                <a:lnTo>
                  <a:pt x="1407" y="58"/>
                </a:lnTo>
                <a:lnTo>
                  <a:pt x="1518" y="33"/>
                </a:lnTo>
                <a:lnTo>
                  <a:pt x="1631" y="16"/>
                </a:lnTo>
                <a:lnTo>
                  <a:pt x="1747" y="5"/>
                </a:lnTo>
                <a:lnTo>
                  <a:pt x="1866" y="0"/>
                </a:lnTo>
                <a:close/>
              </a:path>
            </a:pathLst>
          </a:custGeom>
          <a:solidFill>
            <a:srgbClr val="4BA457"/>
          </a:solidFill>
          <a:ln w="19050">
            <a:solidFill>
              <a:schemeClr val="accent4"/>
            </a:solidFill>
            <a:prstDash val="solid"/>
            <a:rou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b="1">
                <a:solidFill>
                  <a:schemeClr val="accent4"/>
                </a:solidFill>
                <a:latin typeface="+mn-lt"/>
              </a:rPr>
              <a:t>4</a:t>
            </a:r>
          </a:p>
        </p:txBody>
      </p:sp>
      <p:sp>
        <p:nvSpPr>
          <p:cNvPr id="62" name="Shape3_20210614_125902">
            <a:extLst>
              <a:ext uri="{FF2B5EF4-FFF2-40B4-BE49-F238E27FC236}">
                <a16:creationId xmlns:a16="http://schemas.microsoft.com/office/drawing/2014/main" id="{15F84766-35CF-4359-8486-A401ADC66596}"/>
              </a:ext>
            </a:extLst>
          </p:cNvPr>
          <p:cNvSpPr txBox="1"/>
          <p:nvPr/>
        </p:nvSpPr>
        <p:spPr>
          <a:xfrm>
            <a:off x="941002" y="3587346"/>
            <a:ext cx="3366229" cy="6740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SzTx/>
              <a:buNone/>
            </a:pPr>
            <a:r>
              <a:rPr kumimoji="0" lang="en-US" sz="1229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Expenses grew faster than expected due to inflation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AF5665-CC89-4ED0-93DE-43E0B115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26" y="273844"/>
            <a:ext cx="4111475" cy="461897"/>
          </a:xfrm>
        </p:spPr>
        <p:txBody>
          <a:bodyPr wrap="square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429" b="1" i="0" u="none" strike="noStrike" kern="1200" cap="none" spc="0" normalizeH="0" baseline="0" noProof="0">
                <a:solidFill>
                  <a:srgbClr val="00A8E1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Challenges Faced by the Brand Last Year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597066-4EEC-459F-A884-EF8FE9A5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0" r="17610" b="7526"/>
          <a:stretch>
            <a:fillRect/>
          </a:stretch>
        </p:blipFill>
        <p:spPr>
          <a:xfrm>
            <a:off x="4572001" y="152405"/>
            <a:ext cx="4571999" cy="4351015"/>
          </a:xfrm>
          <a:prstGeom prst="rect">
            <a:avLst/>
          </a:prstGeom>
          <a:blipFill>
            <a:blip r:embed="rId5"/>
            <a:stretch>
              <a:fillRect l="-47168" r="-7294"/>
            </a:stretch>
          </a:blipFill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46537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2E87D24-B4D5-4809-A413-EC9BCCBEC430}"/>
              </a:ext>
            </a:extLst>
          </p:cNvPr>
          <p:cNvPicPr/>
          <p:nvPr/>
        </p:nvPicPr>
        <p:blipFill>
          <a:blip r:embed="rId4"/>
          <a:srcRect t="23278" b="27650"/>
          <a:stretch>
            <a:fillRect/>
          </a:stretch>
        </p:blipFill>
        <p:spPr>
          <a:xfrm>
            <a:off x="0" y="146255"/>
            <a:ext cx="9151230" cy="15665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722DAA-F520-4F70-A312-4CFF53948DC7}"/>
              </a:ext>
            </a:extLst>
          </p:cNvPr>
          <p:cNvSpPr/>
          <p:nvPr/>
        </p:nvSpPr>
        <p:spPr>
          <a:xfrm>
            <a:off x="-7230" y="1645332"/>
            <a:ext cx="9151230" cy="228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5766D3-2E16-4C2E-9D62-6688148D775F}"/>
              </a:ext>
            </a:extLst>
          </p:cNvPr>
          <p:cNvSpPr/>
          <p:nvPr/>
        </p:nvSpPr>
        <p:spPr>
          <a:xfrm>
            <a:off x="3308765" y="1508711"/>
            <a:ext cx="502206" cy="502206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17D559-D420-4193-B31A-8E2A9A7C609C}"/>
              </a:ext>
            </a:extLst>
          </p:cNvPr>
          <p:cNvSpPr/>
          <p:nvPr/>
        </p:nvSpPr>
        <p:spPr>
          <a:xfrm>
            <a:off x="5333030" y="1508711"/>
            <a:ext cx="502206" cy="502206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6B0AC-8E0E-40FD-9C5D-83599A4029E1}"/>
              </a:ext>
            </a:extLst>
          </p:cNvPr>
          <p:cNvSpPr/>
          <p:nvPr/>
        </p:nvSpPr>
        <p:spPr>
          <a:xfrm>
            <a:off x="1284022" y="1508711"/>
            <a:ext cx="502206" cy="502206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FABDDF-532A-4009-BD2A-5CF0A9DB0E6B}"/>
              </a:ext>
            </a:extLst>
          </p:cNvPr>
          <p:cNvSpPr/>
          <p:nvPr/>
        </p:nvSpPr>
        <p:spPr>
          <a:xfrm>
            <a:off x="4701790" y="2136015"/>
            <a:ext cx="1764687" cy="18466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b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1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Creative Development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4A9A1-2698-43EB-9610-9948620E07D4}"/>
              </a:ext>
            </a:extLst>
          </p:cNvPr>
          <p:cNvSpPr/>
          <p:nvPr/>
        </p:nvSpPr>
        <p:spPr>
          <a:xfrm>
            <a:off x="4701789" y="2434235"/>
            <a:ext cx="1763729" cy="2195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Design logo, colors, and visual identity system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F054EE-5E99-489F-BA8D-7919D4ED1621}"/>
              </a:ext>
            </a:extLst>
          </p:cNvPr>
          <p:cNvSpPr/>
          <p:nvPr/>
        </p:nvSpPr>
        <p:spPr>
          <a:xfrm>
            <a:off x="653261" y="2136015"/>
            <a:ext cx="1764687" cy="18466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b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1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Market Research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639528-076D-4CC5-87E2-3C4A1D799720}"/>
              </a:ext>
            </a:extLst>
          </p:cNvPr>
          <p:cNvSpPr/>
          <p:nvPr/>
        </p:nvSpPr>
        <p:spPr>
          <a:xfrm>
            <a:off x="653262" y="2434235"/>
            <a:ext cx="1763729" cy="2195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Analyze competitor brands and customer needs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64EE40-5F7F-4430-A44A-3349B23B5050}"/>
              </a:ext>
            </a:extLst>
          </p:cNvPr>
          <p:cNvSpPr/>
          <p:nvPr/>
        </p:nvSpPr>
        <p:spPr>
          <a:xfrm>
            <a:off x="2677525" y="2136015"/>
            <a:ext cx="1764687" cy="18466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b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1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Brand Strategy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F04DE2-EC59-49FC-AECB-EB9EA291D458}"/>
              </a:ext>
            </a:extLst>
          </p:cNvPr>
          <p:cNvSpPr/>
          <p:nvPr/>
        </p:nvSpPr>
        <p:spPr>
          <a:xfrm>
            <a:off x="2677526" y="2434235"/>
            <a:ext cx="1763729" cy="2195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Develop messaging, personality, and positioning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A8D0BA-D1C6-4C01-9C86-D6AAF33F7794}"/>
              </a:ext>
            </a:extLst>
          </p:cNvPr>
          <p:cNvSpPr/>
          <p:nvPr/>
        </p:nvSpPr>
        <p:spPr>
          <a:xfrm>
            <a:off x="6726053" y="2136015"/>
            <a:ext cx="1764687" cy="18466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b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1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Launch Plan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F3EFB0-0F24-4325-9CC4-6E0A727DD60B}"/>
              </a:ext>
            </a:extLst>
          </p:cNvPr>
          <p:cNvSpPr/>
          <p:nvPr/>
        </p:nvSpPr>
        <p:spPr>
          <a:xfrm>
            <a:off x="6726054" y="2434235"/>
            <a:ext cx="1763729" cy="21958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anchor="ctr">
            <a:normAutofit/>
          </a:bodyPr>
          <a:lstStyle/>
          <a:p>
            <a:pPr marL="0" marR="0" lvl="0" indent="0"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sz="1200" b="0" i="0" u="none" strike="noStrike" kern="1200" cap="none" spc="0" normalizeH="0" baseline="0" noProof="0">
                <a:solidFill>
                  <a:srgbClr val="3C3E44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rPr>
              <a:t>Roll out to target audiences and measure effectiveness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8A98DC-0EDF-4088-AA74-BEF08B647411}"/>
              </a:ext>
            </a:extLst>
          </p:cNvPr>
          <p:cNvSpPr/>
          <p:nvPr/>
        </p:nvSpPr>
        <p:spPr>
          <a:xfrm>
            <a:off x="7357293" y="1508711"/>
            <a:ext cx="502206" cy="502206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grpSp>
        <p:nvGrpSpPr>
          <p:cNvPr id="41" name="ZenIcon1">
            <a:extLst>
              <a:ext uri="{FF2B5EF4-FFF2-40B4-BE49-F238E27FC236}">
                <a16:creationId xmlns:a16="http://schemas.microsoft.com/office/drawing/2014/main" id="{BC3F4B75-9F5B-428C-8B6A-1A295B7C5A75}"/>
              </a:ext>
            </a:extLst>
          </p:cNvPr>
          <p:cNvGrpSpPr>
            <a:grpSpLocks noChangeAspect="1"/>
          </p:cNvGrpSpPr>
          <p:nvPr/>
        </p:nvGrpSpPr>
        <p:grpSpPr>
          <a:xfrm>
            <a:off x="5474607" y="1651201"/>
            <a:ext cx="219052" cy="217229"/>
            <a:chOff x="22452012" y="2119313"/>
            <a:chExt cx="374650" cy="377826"/>
          </a:xfrm>
          <a:solidFill>
            <a:schemeClr val="accent1"/>
          </a:solidFill>
        </p:grpSpPr>
        <p:sp>
          <p:nvSpPr>
            <p:cNvPr id="42" name="Freeform 1532">
              <a:extLst>
                <a:ext uri="{FF2B5EF4-FFF2-40B4-BE49-F238E27FC236}">
                  <a16:creationId xmlns:a16="http://schemas.microsoft.com/office/drawing/2014/main" id="{BD9DE223-5F98-4C10-BE22-01EB91305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9188" y="2378076"/>
              <a:ext cx="92075" cy="92075"/>
            </a:xfrm>
            <a:custGeom>
              <a:avLst/>
              <a:gdLst>
                <a:gd name="T0" fmla="*/ 16 w 41"/>
                <a:gd name="T1" fmla="*/ 41 h 41"/>
                <a:gd name="T2" fmla="*/ 13 w 41"/>
                <a:gd name="T3" fmla="*/ 40 h 41"/>
                <a:gd name="T4" fmla="*/ 1 w 41"/>
                <a:gd name="T5" fmla="*/ 28 h 41"/>
                <a:gd name="T6" fmla="*/ 0 w 41"/>
                <a:gd name="T7" fmla="*/ 24 h 41"/>
                <a:gd name="T8" fmla="*/ 5 w 41"/>
                <a:gd name="T9" fmla="*/ 7 h 41"/>
                <a:gd name="T10" fmla="*/ 7 w 41"/>
                <a:gd name="T11" fmla="*/ 5 h 41"/>
                <a:gd name="T12" fmla="*/ 24 w 41"/>
                <a:gd name="T13" fmla="*/ 0 h 41"/>
                <a:gd name="T14" fmla="*/ 28 w 41"/>
                <a:gd name="T15" fmla="*/ 1 h 41"/>
                <a:gd name="T16" fmla="*/ 40 w 41"/>
                <a:gd name="T17" fmla="*/ 14 h 41"/>
                <a:gd name="T18" fmla="*/ 40 w 41"/>
                <a:gd name="T19" fmla="*/ 14 h 41"/>
                <a:gd name="T20" fmla="*/ 41 w 41"/>
                <a:gd name="T21" fmla="*/ 17 h 41"/>
                <a:gd name="T22" fmla="*/ 36 w 41"/>
                <a:gd name="T23" fmla="*/ 34 h 41"/>
                <a:gd name="T24" fmla="*/ 34 w 41"/>
                <a:gd name="T25" fmla="*/ 37 h 41"/>
                <a:gd name="T26" fmla="*/ 17 w 41"/>
                <a:gd name="T27" fmla="*/ 41 h 41"/>
                <a:gd name="T28" fmla="*/ 16 w 41"/>
                <a:gd name="T29" fmla="*/ 41 h 41"/>
                <a:gd name="T30" fmla="*/ 5 w 41"/>
                <a:gd name="T31" fmla="*/ 25 h 41"/>
                <a:gd name="T32" fmla="*/ 16 w 41"/>
                <a:gd name="T33" fmla="*/ 36 h 41"/>
                <a:gd name="T34" fmla="*/ 32 w 41"/>
                <a:gd name="T35" fmla="*/ 32 h 41"/>
                <a:gd name="T36" fmla="*/ 36 w 41"/>
                <a:gd name="T37" fmla="*/ 17 h 41"/>
                <a:gd name="T38" fmla="*/ 25 w 41"/>
                <a:gd name="T39" fmla="*/ 5 h 41"/>
                <a:gd name="T40" fmla="*/ 9 w 41"/>
                <a:gd name="T41" fmla="*/ 9 h 41"/>
                <a:gd name="T42" fmla="*/ 5 w 41"/>
                <a:gd name="T43" fmla="*/ 25 h 41"/>
                <a:gd name="T44" fmla="*/ 32 w 41"/>
                <a:gd name="T45" fmla="*/ 33 h 41"/>
                <a:gd name="T46" fmla="*/ 32 w 41"/>
                <a:gd name="T47" fmla="*/ 33 h 41"/>
                <a:gd name="T48" fmla="*/ 5 w 41"/>
                <a:gd name="T49" fmla="*/ 26 h 41"/>
                <a:gd name="T50" fmla="*/ 5 w 41"/>
                <a:gd name="T51" fmla="*/ 26 h 41"/>
                <a:gd name="T52" fmla="*/ 5 w 41"/>
                <a:gd name="T53" fmla="*/ 26 h 41"/>
                <a:gd name="T54" fmla="*/ 36 w 41"/>
                <a:gd name="T55" fmla="*/ 16 h 41"/>
                <a:gd name="T56" fmla="*/ 36 w 41"/>
                <a:gd name="T57" fmla="*/ 16 h 41"/>
                <a:gd name="T58" fmla="*/ 9 w 41"/>
                <a:gd name="T59" fmla="*/ 9 h 41"/>
                <a:gd name="T60" fmla="*/ 9 w 41"/>
                <a:gd name="T61" fmla="*/ 9 h 41"/>
                <a:gd name="T62" fmla="*/ 9 w 41"/>
                <a:gd name="T63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16" y="41"/>
                  </a:moveTo>
                  <a:cubicBezTo>
                    <a:pt x="15" y="41"/>
                    <a:pt x="14" y="41"/>
                    <a:pt x="13" y="4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6"/>
                    <a:pt x="0" y="2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0"/>
                    <a:pt x="28" y="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5" y="36"/>
                    <a:pt x="34" y="3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lose/>
                  <a:moveTo>
                    <a:pt x="5" y="25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5" y="25"/>
                  </a:lnTo>
                  <a:close/>
                  <a:moveTo>
                    <a:pt x="32" y="33"/>
                  </a:move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36" y="16"/>
                  </a:moveTo>
                  <a:cubicBezTo>
                    <a:pt x="36" y="16"/>
                    <a:pt x="36" y="16"/>
                    <a:pt x="36" y="16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45" name="Freeform 1533">
              <a:extLst>
                <a:ext uri="{FF2B5EF4-FFF2-40B4-BE49-F238E27FC236}">
                  <a16:creationId xmlns:a16="http://schemas.microsoft.com/office/drawing/2014/main" id="{1E00FD31-82A3-4678-8E95-1025385AA31A}"/>
                </a:ext>
              </a:extLst>
            </p:cNvPr>
            <p:cNvSpPr/>
            <p:nvPr/>
          </p:nvSpPr>
          <p:spPr bwMode="auto">
            <a:xfrm>
              <a:off x="22455188" y="2122488"/>
              <a:ext cx="103188" cy="103188"/>
            </a:xfrm>
            <a:custGeom>
              <a:avLst/>
              <a:gdLst>
                <a:gd name="T0" fmla="*/ 18 w 46"/>
                <a:gd name="T1" fmla="*/ 46 h 46"/>
                <a:gd name="T2" fmla="*/ 16 w 46"/>
                <a:gd name="T3" fmla="*/ 45 h 46"/>
                <a:gd name="T4" fmla="*/ 1 w 46"/>
                <a:gd name="T5" fmla="*/ 30 h 46"/>
                <a:gd name="T6" fmla="*/ 1 w 46"/>
                <a:gd name="T7" fmla="*/ 26 h 46"/>
                <a:gd name="T8" fmla="*/ 5 w 46"/>
                <a:gd name="T9" fmla="*/ 26 h 46"/>
                <a:gd name="T10" fmla="*/ 19 w 46"/>
                <a:gd name="T11" fmla="*/ 41 h 46"/>
                <a:gd name="T12" fmla="*/ 36 w 46"/>
                <a:gd name="T13" fmla="*/ 36 h 46"/>
                <a:gd name="T14" fmla="*/ 40 w 46"/>
                <a:gd name="T15" fmla="*/ 19 h 46"/>
                <a:gd name="T16" fmla="*/ 26 w 46"/>
                <a:gd name="T17" fmla="*/ 5 h 46"/>
                <a:gd name="T18" fmla="*/ 26 w 46"/>
                <a:gd name="T19" fmla="*/ 1 h 46"/>
                <a:gd name="T20" fmla="*/ 30 w 46"/>
                <a:gd name="T21" fmla="*/ 1 h 46"/>
                <a:gd name="T22" fmla="*/ 45 w 46"/>
                <a:gd name="T23" fmla="*/ 17 h 46"/>
                <a:gd name="T24" fmla="*/ 45 w 46"/>
                <a:gd name="T25" fmla="*/ 19 h 46"/>
                <a:gd name="T26" fmla="*/ 40 w 46"/>
                <a:gd name="T27" fmla="*/ 39 h 46"/>
                <a:gd name="T28" fmla="*/ 38 w 46"/>
                <a:gd name="T29" fmla="*/ 40 h 46"/>
                <a:gd name="T30" fmla="*/ 19 w 46"/>
                <a:gd name="T31" fmla="*/ 46 h 46"/>
                <a:gd name="T32" fmla="*/ 18 w 46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8" y="46"/>
                  </a:moveTo>
                  <a:cubicBezTo>
                    <a:pt x="18" y="46"/>
                    <a:pt x="17" y="46"/>
                    <a:pt x="16" y="4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" y="25"/>
                    <a:pt x="4" y="25"/>
                    <a:pt x="5" y="2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2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8"/>
                    <a:pt x="45" y="1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8" y="46"/>
                    <a:pt x="18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46" name="Freeform 1534">
              <a:extLst>
                <a:ext uri="{FF2B5EF4-FFF2-40B4-BE49-F238E27FC236}">
                  <a16:creationId xmlns:a16="http://schemas.microsoft.com/office/drawing/2014/main" id="{7B11189A-BECF-4807-9872-B59C1DE2835A}"/>
                </a:ext>
              </a:extLst>
            </p:cNvPr>
            <p:cNvSpPr/>
            <p:nvPr/>
          </p:nvSpPr>
          <p:spPr bwMode="auto">
            <a:xfrm>
              <a:off x="22452012" y="2178051"/>
              <a:ext cx="115888" cy="90488"/>
            </a:xfrm>
            <a:custGeom>
              <a:avLst/>
              <a:gdLst>
                <a:gd name="T0" fmla="*/ 33 w 51"/>
                <a:gd name="T1" fmla="*/ 40 h 40"/>
                <a:gd name="T2" fmla="*/ 11 w 51"/>
                <a:gd name="T3" fmla="*/ 30 h 40"/>
                <a:gd name="T4" fmla="*/ 1 w 51"/>
                <a:gd name="T5" fmla="*/ 3 h 40"/>
                <a:gd name="T6" fmla="*/ 4 w 51"/>
                <a:gd name="T7" fmla="*/ 1 h 40"/>
                <a:gd name="T8" fmla="*/ 6 w 51"/>
                <a:gd name="T9" fmla="*/ 3 h 40"/>
                <a:gd name="T10" fmla="*/ 14 w 51"/>
                <a:gd name="T11" fmla="*/ 27 h 40"/>
                <a:gd name="T12" fmla="*/ 47 w 51"/>
                <a:gd name="T13" fmla="*/ 31 h 40"/>
                <a:gd name="T14" fmla="*/ 50 w 51"/>
                <a:gd name="T15" fmla="*/ 32 h 40"/>
                <a:gd name="T16" fmla="*/ 50 w 51"/>
                <a:gd name="T17" fmla="*/ 35 h 40"/>
                <a:gd name="T18" fmla="*/ 33 w 51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0">
                  <a:moveTo>
                    <a:pt x="33" y="40"/>
                  </a:moveTo>
                  <a:cubicBezTo>
                    <a:pt x="25" y="40"/>
                    <a:pt x="17" y="36"/>
                    <a:pt x="11" y="30"/>
                  </a:cubicBezTo>
                  <a:cubicBezTo>
                    <a:pt x="3" y="23"/>
                    <a:pt x="0" y="13"/>
                    <a:pt x="1" y="3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12"/>
                    <a:pt x="8" y="21"/>
                    <a:pt x="14" y="27"/>
                  </a:cubicBezTo>
                  <a:cubicBezTo>
                    <a:pt x="23" y="36"/>
                    <a:pt x="36" y="37"/>
                    <a:pt x="47" y="31"/>
                  </a:cubicBezTo>
                  <a:cubicBezTo>
                    <a:pt x="48" y="30"/>
                    <a:pt x="50" y="31"/>
                    <a:pt x="50" y="32"/>
                  </a:cubicBezTo>
                  <a:cubicBezTo>
                    <a:pt x="51" y="33"/>
                    <a:pt x="51" y="34"/>
                    <a:pt x="50" y="35"/>
                  </a:cubicBezTo>
                  <a:cubicBezTo>
                    <a:pt x="45" y="38"/>
                    <a:pt x="39" y="40"/>
                    <a:pt x="3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47" name="Freeform 1535">
              <a:extLst>
                <a:ext uri="{FF2B5EF4-FFF2-40B4-BE49-F238E27FC236}">
                  <a16:creationId xmlns:a16="http://schemas.microsoft.com/office/drawing/2014/main" id="{2858454D-37CC-4CA6-981C-DE0A125EE0AA}"/>
                </a:ext>
              </a:extLst>
            </p:cNvPr>
            <p:cNvSpPr/>
            <p:nvPr/>
          </p:nvSpPr>
          <p:spPr bwMode="auto">
            <a:xfrm>
              <a:off x="22510752" y="2119313"/>
              <a:ext cx="95250" cy="115888"/>
            </a:xfrm>
            <a:custGeom>
              <a:avLst/>
              <a:gdLst>
                <a:gd name="T0" fmla="*/ 33 w 42"/>
                <a:gd name="T1" fmla="*/ 51 h 51"/>
                <a:gd name="T2" fmla="*/ 31 w 42"/>
                <a:gd name="T3" fmla="*/ 51 h 51"/>
                <a:gd name="T4" fmla="*/ 31 w 42"/>
                <a:gd name="T5" fmla="*/ 47 h 51"/>
                <a:gd name="T6" fmla="*/ 26 w 42"/>
                <a:gd name="T7" fmla="*/ 14 h 51"/>
                <a:gd name="T8" fmla="*/ 3 w 42"/>
                <a:gd name="T9" fmla="*/ 7 h 51"/>
                <a:gd name="T10" fmla="*/ 0 w 42"/>
                <a:gd name="T11" fmla="*/ 5 h 51"/>
                <a:gd name="T12" fmla="*/ 2 w 42"/>
                <a:gd name="T13" fmla="*/ 2 h 51"/>
                <a:gd name="T14" fmla="*/ 30 w 42"/>
                <a:gd name="T15" fmla="*/ 11 h 51"/>
                <a:gd name="T16" fmla="*/ 35 w 42"/>
                <a:gd name="T17" fmla="*/ 50 h 51"/>
                <a:gd name="T18" fmla="*/ 33 w 42"/>
                <a:gd name="T1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1">
                  <a:moveTo>
                    <a:pt x="33" y="51"/>
                  </a:moveTo>
                  <a:cubicBezTo>
                    <a:pt x="32" y="51"/>
                    <a:pt x="32" y="51"/>
                    <a:pt x="31" y="51"/>
                  </a:cubicBezTo>
                  <a:cubicBezTo>
                    <a:pt x="30" y="50"/>
                    <a:pt x="30" y="49"/>
                    <a:pt x="31" y="47"/>
                  </a:cubicBezTo>
                  <a:cubicBezTo>
                    <a:pt x="37" y="37"/>
                    <a:pt x="35" y="23"/>
                    <a:pt x="26" y="14"/>
                  </a:cubicBezTo>
                  <a:cubicBezTo>
                    <a:pt x="20" y="8"/>
                    <a:pt x="12" y="5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12" y="0"/>
                    <a:pt x="23" y="4"/>
                    <a:pt x="30" y="11"/>
                  </a:cubicBezTo>
                  <a:cubicBezTo>
                    <a:pt x="40" y="21"/>
                    <a:pt x="42" y="37"/>
                    <a:pt x="35" y="50"/>
                  </a:cubicBezTo>
                  <a:cubicBezTo>
                    <a:pt x="34" y="51"/>
                    <a:pt x="34" y="51"/>
                    <a:pt x="33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48" name="Freeform 1536">
              <a:extLst>
                <a:ext uri="{FF2B5EF4-FFF2-40B4-BE49-F238E27FC236}">
                  <a16:creationId xmlns:a16="http://schemas.microsoft.com/office/drawing/2014/main" id="{417759F7-2B0E-4557-9B9D-8A89A5532A31}"/>
                </a:ext>
              </a:extLst>
            </p:cNvPr>
            <p:cNvSpPr/>
            <p:nvPr/>
          </p:nvSpPr>
          <p:spPr bwMode="auto">
            <a:xfrm>
              <a:off x="22556788" y="2249488"/>
              <a:ext cx="58738" cy="55563"/>
            </a:xfrm>
            <a:custGeom>
              <a:avLst/>
              <a:gdLst>
                <a:gd name="T0" fmla="*/ 23 w 26"/>
                <a:gd name="T1" fmla="*/ 25 h 25"/>
                <a:gd name="T2" fmla="*/ 21 w 26"/>
                <a:gd name="T3" fmla="*/ 25 h 25"/>
                <a:gd name="T4" fmla="*/ 1 w 26"/>
                <a:gd name="T5" fmla="*/ 4 h 25"/>
                <a:gd name="T6" fmla="*/ 1 w 26"/>
                <a:gd name="T7" fmla="*/ 1 h 25"/>
                <a:gd name="T8" fmla="*/ 5 w 26"/>
                <a:gd name="T9" fmla="*/ 1 h 25"/>
                <a:gd name="T10" fmla="*/ 25 w 26"/>
                <a:gd name="T11" fmla="*/ 21 h 25"/>
                <a:gd name="T12" fmla="*/ 25 w 26"/>
                <a:gd name="T13" fmla="*/ 25 h 25"/>
                <a:gd name="T14" fmla="*/ 23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3" y="25"/>
                  </a:moveTo>
                  <a:cubicBezTo>
                    <a:pt x="23" y="25"/>
                    <a:pt x="22" y="25"/>
                    <a:pt x="21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53" name="Freeform 1537">
              <a:extLst>
                <a:ext uri="{FF2B5EF4-FFF2-40B4-BE49-F238E27FC236}">
                  <a16:creationId xmlns:a16="http://schemas.microsoft.com/office/drawing/2014/main" id="{0021ABE5-906D-4E33-8BB7-DF4E7ECEE4E8}"/>
                </a:ext>
              </a:extLst>
            </p:cNvPr>
            <p:cNvSpPr/>
            <p:nvPr/>
          </p:nvSpPr>
          <p:spPr bwMode="auto">
            <a:xfrm>
              <a:off x="22644102" y="2336801"/>
              <a:ext cx="60325" cy="58738"/>
            </a:xfrm>
            <a:custGeom>
              <a:avLst/>
              <a:gdLst>
                <a:gd name="T0" fmla="*/ 24 w 27"/>
                <a:gd name="T1" fmla="*/ 26 h 26"/>
                <a:gd name="T2" fmla="*/ 22 w 27"/>
                <a:gd name="T3" fmla="*/ 26 h 26"/>
                <a:gd name="T4" fmla="*/ 1 w 27"/>
                <a:gd name="T5" fmla="*/ 4 h 26"/>
                <a:gd name="T6" fmla="*/ 1 w 27"/>
                <a:gd name="T7" fmla="*/ 1 h 26"/>
                <a:gd name="T8" fmla="*/ 5 w 27"/>
                <a:gd name="T9" fmla="*/ 1 h 26"/>
                <a:gd name="T10" fmla="*/ 26 w 27"/>
                <a:gd name="T11" fmla="*/ 22 h 26"/>
                <a:gd name="T12" fmla="*/ 26 w 27"/>
                <a:gd name="T13" fmla="*/ 26 h 26"/>
                <a:gd name="T14" fmla="*/ 24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4" y="26"/>
                  </a:moveTo>
                  <a:cubicBezTo>
                    <a:pt x="24" y="26"/>
                    <a:pt x="23" y="26"/>
                    <a:pt x="22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3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67" name="Freeform 1538">
              <a:extLst>
                <a:ext uri="{FF2B5EF4-FFF2-40B4-BE49-F238E27FC236}">
                  <a16:creationId xmlns:a16="http://schemas.microsoft.com/office/drawing/2014/main" id="{227CFC1C-F073-4D8E-8125-25D633CE7441}"/>
                </a:ext>
              </a:extLst>
            </p:cNvPr>
            <p:cNvSpPr/>
            <p:nvPr/>
          </p:nvSpPr>
          <p:spPr bwMode="auto">
            <a:xfrm>
              <a:off x="22580602" y="2225676"/>
              <a:ext cx="147638" cy="147638"/>
            </a:xfrm>
            <a:custGeom>
              <a:avLst/>
              <a:gdLst>
                <a:gd name="T0" fmla="*/ 63 w 65"/>
                <a:gd name="T1" fmla="*/ 65 h 65"/>
                <a:gd name="T2" fmla="*/ 61 w 65"/>
                <a:gd name="T3" fmla="*/ 64 h 65"/>
                <a:gd name="T4" fmla="*/ 1 w 65"/>
                <a:gd name="T5" fmla="*/ 4 h 65"/>
                <a:gd name="T6" fmla="*/ 1 w 65"/>
                <a:gd name="T7" fmla="*/ 1 h 65"/>
                <a:gd name="T8" fmla="*/ 4 w 65"/>
                <a:gd name="T9" fmla="*/ 1 h 65"/>
                <a:gd name="T10" fmla="*/ 64 w 65"/>
                <a:gd name="T11" fmla="*/ 61 h 65"/>
                <a:gd name="T12" fmla="*/ 64 w 65"/>
                <a:gd name="T13" fmla="*/ 64 h 65"/>
                <a:gd name="T14" fmla="*/ 63 w 65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5">
                  <a:moveTo>
                    <a:pt x="63" y="65"/>
                  </a:moveTo>
                  <a:cubicBezTo>
                    <a:pt x="62" y="65"/>
                    <a:pt x="61" y="65"/>
                    <a:pt x="61" y="6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5" y="62"/>
                    <a:pt x="65" y="63"/>
                    <a:pt x="64" y="64"/>
                  </a:cubicBezTo>
                  <a:cubicBezTo>
                    <a:pt x="64" y="65"/>
                    <a:pt x="63" y="65"/>
                    <a:pt x="63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68" name="Freeform 1539">
              <a:extLst>
                <a:ext uri="{FF2B5EF4-FFF2-40B4-BE49-F238E27FC236}">
                  <a16:creationId xmlns:a16="http://schemas.microsoft.com/office/drawing/2014/main" id="{15F9CE33-4487-479E-A1C3-D4D05CC50D5C}"/>
                </a:ext>
              </a:extLst>
            </p:cNvPr>
            <p:cNvSpPr/>
            <p:nvPr/>
          </p:nvSpPr>
          <p:spPr bwMode="auto">
            <a:xfrm>
              <a:off x="22677438" y="2346326"/>
              <a:ext cx="149225" cy="150813"/>
            </a:xfrm>
            <a:custGeom>
              <a:avLst/>
              <a:gdLst>
                <a:gd name="T0" fmla="*/ 34 w 66"/>
                <a:gd name="T1" fmla="*/ 67 h 67"/>
                <a:gd name="T2" fmla="*/ 12 w 66"/>
                <a:gd name="T3" fmla="*/ 57 h 67"/>
                <a:gd name="T4" fmla="*/ 7 w 66"/>
                <a:gd name="T5" fmla="*/ 19 h 67"/>
                <a:gd name="T6" fmla="*/ 10 w 66"/>
                <a:gd name="T7" fmla="*/ 18 h 67"/>
                <a:gd name="T8" fmla="*/ 11 w 66"/>
                <a:gd name="T9" fmla="*/ 21 h 67"/>
                <a:gd name="T10" fmla="*/ 16 w 66"/>
                <a:gd name="T11" fmla="*/ 54 h 67"/>
                <a:gd name="T12" fmla="*/ 34 w 66"/>
                <a:gd name="T13" fmla="*/ 62 h 67"/>
                <a:gd name="T14" fmla="*/ 53 w 66"/>
                <a:gd name="T15" fmla="*/ 54 h 67"/>
                <a:gd name="T16" fmla="*/ 61 w 66"/>
                <a:gd name="T17" fmla="*/ 35 h 67"/>
                <a:gd name="T18" fmla="*/ 53 w 66"/>
                <a:gd name="T19" fmla="*/ 16 h 67"/>
                <a:gd name="T20" fmla="*/ 21 w 66"/>
                <a:gd name="T21" fmla="*/ 12 h 67"/>
                <a:gd name="T22" fmla="*/ 18 w 66"/>
                <a:gd name="T23" fmla="*/ 11 h 67"/>
                <a:gd name="T24" fmla="*/ 18 w 66"/>
                <a:gd name="T25" fmla="*/ 7 h 67"/>
                <a:gd name="T26" fmla="*/ 57 w 66"/>
                <a:gd name="T27" fmla="*/ 12 h 67"/>
                <a:gd name="T28" fmla="*/ 66 w 66"/>
                <a:gd name="T29" fmla="*/ 35 h 67"/>
                <a:gd name="T30" fmla="*/ 57 w 66"/>
                <a:gd name="T31" fmla="*/ 57 h 67"/>
                <a:gd name="T32" fmla="*/ 34 w 66"/>
                <a:gd name="T3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7">
                  <a:moveTo>
                    <a:pt x="34" y="67"/>
                  </a:moveTo>
                  <a:cubicBezTo>
                    <a:pt x="26" y="67"/>
                    <a:pt x="18" y="63"/>
                    <a:pt x="12" y="57"/>
                  </a:cubicBezTo>
                  <a:cubicBezTo>
                    <a:pt x="2" y="47"/>
                    <a:pt x="0" y="31"/>
                    <a:pt x="7" y="19"/>
                  </a:cubicBezTo>
                  <a:cubicBezTo>
                    <a:pt x="8" y="18"/>
                    <a:pt x="9" y="17"/>
                    <a:pt x="10" y="18"/>
                  </a:cubicBezTo>
                  <a:cubicBezTo>
                    <a:pt x="12" y="19"/>
                    <a:pt x="12" y="20"/>
                    <a:pt x="11" y="21"/>
                  </a:cubicBezTo>
                  <a:cubicBezTo>
                    <a:pt x="5" y="32"/>
                    <a:pt x="7" y="45"/>
                    <a:pt x="16" y="54"/>
                  </a:cubicBezTo>
                  <a:cubicBezTo>
                    <a:pt x="21" y="59"/>
                    <a:pt x="27" y="62"/>
                    <a:pt x="34" y="62"/>
                  </a:cubicBezTo>
                  <a:cubicBezTo>
                    <a:pt x="42" y="62"/>
                    <a:pt x="48" y="59"/>
                    <a:pt x="53" y="54"/>
                  </a:cubicBezTo>
                  <a:cubicBezTo>
                    <a:pt x="59" y="49"/>
                    <a:pt x="61" y="42"/>
                    <a:pt x="61" y="35"/>
                  </a:cubicBezTo>
                  <a:cubicBezTo>
                    <a:pt x="61" y="28"/>
                    <a:pt x="59" y="21"/>
                    <a:pt x="53" y="16"/>
                  </a:cubicBezTo>
                  <a:cubicBezTo>
                    <a:pt x="45" y="7"/>
                    <a:pt x="31" y="5"/>
                    <a:pt x="21" y="12"/>
                  </a:cubicBezTo>
                  <a:cubicBezTo>
                    <a:pt x="20" y="12"/>
                    <a:pt x="18" y="12"/>
                    <a:pt x="18" y="11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31" y="0"/>
                    <a:pt x="47" y="2"/>
                    <a:pt x="57" y="12"/>
                  </a:cubicBezTo>
                  <a:cubicBezTo>
                    <a:pt x="63" y="18"/>
                    <a:pt x="66" y="26"/>
                    <a:pt x="66" y="35"/>
                  </a:cubicBezTo>
                  <a:cubicBezTo>
                    <a:pt x="66" y="43"/>
                    <a:pt x="63" y="51"/>
                    <a:pt x="57" y="57"/>
                  </a:cubicBezTo>
                  <a:cubicBezTo>
                    <a:pt x="51" y="63"/>
                    <a:pt x="43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69" name="Freeform 1540">
              <a:extLst>
                <a:ext uri="{FF2B5EF4-FFF2-40B4-BE49-F238E27FC236}">
                  <a16:creationId xmlns:a16="http://schemas.microsoft.com/office/drawing/2014/main" id="{76F3D8FC-EFA5-4211-87EA-0276BB2D3A6F}"/>
                </a:ext>
              </a:extLst>
            </p:cNvPr>
            <p:cNvSpPr/>
            <p:nvPr/>
          </p:nvSpPr>
          <p:spPr bwMode="auto">
            <a:xfrm>
              <a:off x="22628227" y="2135188"/>
              <a:ext cx="185738" cy="188913"/>
            </a:xfrm>
            <a:custGeom>
              <a:avLst/>
              <a:gdLst>
                <a:gd name="T0" fmla="*/ 2 w 82"/>
                <a:gd name="T1" fmla="*/ 83 h 83"/>
                <a:gd name="T2" fmla="*/ 1 w 82"/>
                <a:gd name="T3" fmla="*/ 82 h 83"/>
                <a:gd name="T4" fmla="*/ 1 w 82"/>
                <a:gd name="T5" fmla="*/ 78 h 83"/>
                <a:gd name="T6" fmla="*/ 78 w 82"/>
                <a:gd name="T7" fmla="*/ 1 h 83"/>
                <a:gd name="T8" fmla="*/ 81 w 82"/>
                <a:gd name="T9" fmla="*/ 1 h 83"/>
                <a:gd name="T10" fmla="*/ 81 w 82"/>
                <a:gd name="T11" fmla="*/ 5 h 83"/>
                <a:gd name="T12" fmla="*/ 4 w 82"/>
                <a:gd name="T13" fmla="*/ 82 h 83"/>
                <a:gd name="T14" fmla="*/ 2 w 8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3">
                  <a:moveTo>
                    <a:pt x="2" y="83"/>
                  </a:moveTo>
                  <a:cubicBezTo>
                    <a:pt x="2" y="83"/>
                    <a:pt x="1" y="82"/>
                    <a:pt x="1" y="82"/>
                  </a:cubicBezTo>
                  <a:cubicBezTo>
                    <a:pt x="0" y="81"/>
                    <a:pt x="0" y="79"/>
                    <a:pt x="1" y="78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0"/>
                    <a:pt x="80" y="0"/>
                    <a:pt x="81" y="1"/>
                  </a:cubicBezTo>
                  <a:cubicBezTo>
                    <a:pt x="82" y="2"/>
                    <a:pt x="82" y="4"/>
                    <a:pt x="81" y="5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3" y="83"/>
                    <a:pt x="2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0" name="Freeform 1541">
              <a:extLst>
                <a:ext uri="{FF2B5EF4-FFF2-40B4-BE49-F238E27FC236}">
                  <a16:creationId xmlns:a16="http://schemas.microsoft.com/office/drawing/2014/main" id="{5FB57AB5-C595-46E2-854D-CA0AC9FCD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6777" y="2314576"/>
              <a:ext cx="180975" cy="176213"/>
            </a:xfrm>
            <a:custGeom>
              <a:avLst/>
              <a:gdLst>
                <a:gd name="T0" fmla="*/ 26 w 80"/>
                <a:gd name="T1" fmla="*/ 78 h 78"/>
                <a:gd name="T2" fmla="*/ 20 w 80"/>
                <a:gd name="T3" fmla="*/ 76 h 78"/>
                <a:gd name="T4" fmla="*/ 4 w 80"/>
                <a:gd name="T5" fmla="*/ 60 h 78"/>
                <a:gd name="T6" fmla="*/ 4 w 80"/>
                <a:gd name="T7" fmla="*/ 48 h 78"/>
                <a:gd name="T8" fmla="*/ 49 w 80"/>
                <a:gd name="T9" fmla="*/ 3 h 78"/>
                <a:gd name="T10" fmla="*/ 55 w 80"/>
                <a:gd name="T11" fmla="*/ 0 h 78"/>
                <a:gd name="T12" fmla="*/ 61 w 80"/>
                <a:gd name="T13" fmla="*/ 3 h 78"/>
                <a:gd name="T14" fmla="*/ 77 w 80"/>
                <a:gd name="T15" fmla="*/ 19 h 78"/>
                <a:gd name="T16" fmla="*/ 77 w 80"/>
                <a:gd name="T17" fmla="*/ 31 h 78"/>
                <a:gd name="T18" fmla="*/ 32 w 80"/>
                <a:gd name="T19" fmla="*/ 76 h 78"/>
                <a:gd name="T20" fmla="*/ 26 w 80"/>
                <a:gd name="T21" fmla="*/ 78 h 78"/>
                <a:gd name="T22" fmla="*/ 55 w 80"/>
                <a:gd name="T23" fmla="*/ 5 h 78"/>
                <a:gd name="T24" fmla="*/ 52 w 80"/>
                <a:gd name="T25" fmla="*/ 7 h 78"/>
                <a:gd name="T26" fmla="*/ 7 w 80"/>
                <a:gd name="T27" fmla="*/ 51 h 78"/>
                <a:gd name="T28" fmla="*/ 7 w 80"/>
                <a:gd name="T29" fmla="*/ 57 h 78"/>
                <a:gd name="T30" fmla="*/ 23 w 80"/>
                <a:gd name="T31" fmla="*/ 72 h 78"/>
                <a:gd name="T32" fmla="*/ 28 w 80"/>
                <a:gd name="T33" fmla="*/ 72 h 78"/>
                <a:gd name="T34" fmla="*/ 73 w 80"/>
                <a:gd name="T35" fmla="*/ 28 h 78"/>
                <a:gd name="T36" fmla="*/ 73 w 80"/>
                <a:gd name="T37" fmla="*/ 22 h 78"/>
                <a:gd name="T38" fmla="*/ 58 w 80"/>
                <a:gd name="T39" fmla="*/ 7 h 78"/>
                <a:gd name="T40" fmla="*/ 55 w 80"/>
                <a:gd name="T41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26" y="78"/>
                  </a:moveTo>
                  <a:cubicBezTo>
                    <a:pt x="23" y="78"/>
                    <a:pt x="21" y="77"/>
                    <a:pt x="20" y="7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7"/>
                    <a:pt x="0" y="51"/>
                    <a:pt x="4" y="4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5" y="0"/>
                  </a:cubicBezTo>
                  <a:cubicBezTo>
                    <a:pt x="57" y="0"/>
                    <a:pt x="59" y="1"/>
                    <a:pt x="61" y="3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0" y="22"/>
                    <a:pt x="80" y="28"/>
                    <a:pt x="77" y="31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7"/>
                    <a:pt x="28" y="78"/>
                    <a:pt x="26" y="78"/>
                  </a:cubicBezTo>
                  <a:close/>
                  <a:moveTo>
                    <a:pt x="55" y="5"/>
                  </a:moveTo>
                  <a:cubicBezTo>
                    <a:pt x="54" y="5"/>
                    <a:pt x="53" y="6"/>
                    <a:pt x="52" y="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3"/>
                    <a:pt x="6" y="55"/>
                    <a:pt x="7" y="57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4"/>
                    <a:pt x="27" y="74"/>
                    <a:pt x="28" y="7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5" y="26"/>
                    <a:pt x="75" y="24"/>
                    <a:pt x="73" y="22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7" y="6"/>
                    <a:pt x="56" y="5"/>
                    <a:pt x="5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1" name="Freeform 1542">
              <a:extLst>
                <a:ext uri="{FF2B5EF4-FFF2-40B4-BE49-F238E27FC236}">
                  <a16:creationId xmlns:a16="http://schemas.microsoft.com/office/drawing/2014/main" id="{3E1FEE11-EEC3-41D9-9568-5673E2F03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5362" y="2293938"/>
              <a:ext cx="73025" cy="69850"/>
            </a:xfrm>
            <a:custGeom>
              <a:avLst/>
              <a:gdLst>
                <a:gd name="T0" fmla="*/ 19 w 32"/>
                <a:gd name="T1" fmla="*/ 31 h 31"/>
                <a:gd name="T2" fmla="*/ 14 w 32"/>
                <a:gd name="T3" fmla="*/ 29 h 31"/>
                <a:gd name="T4" fmla="*/ 2 w 32"/>
                <a:gd name="T5" fmla="*/ 17 h 31"/>
                <a:gd name="T6" fmla="*/ 0 w 32"/>
                <a:gd name="T7" fmla="*/ 12 h 31"/>
                <a:gd name="T8" fmla="*/ 2 w 32"/>
                <a:gd name="T9" fmla="*/ 7 h 31"/>
                <a:gd name="T10" fmla="*/ 7 w 32"/>
                <a:gd name="T11" fmla="*/ 3 h 31"/>
                <a:gd name="T12" fmla="*/ 12 w 32"/>
                <a:gd name="T13" fmla="*/ 0 h 31"/>
                <a:gd name="T14" fmla="*/ 17 w 32"/>
                <a:gd name="T15" fmla="*/ 3 h 31"/>
                <a:gd name="T16" fmla="*/ 29 w 32"/>
                <a:gd name="T17" fmla="*/ 14 h 31"/>
                <a:gd name="T18" fmla="*/ 29 w 32"/>
                <a:gd name="T19" fmla="*/ 24 h 31"/>
                <a:gd name="T20" fmla="*/ 24 w 32"/>
                <a:gd name="T21" fmla="*/ 29 h 31"/>
                <a:gd name="T22" fmla="*/ 19 w 32"/>
                <a:gd name="T23" fmla="*/ 31 h 31"/>
                <a:gd name="T24" fmla="*/ 12 w 32"/>
                <a:gd name="T25" fmla="*/ 5 h 31"/>
                <a:gd name="T26" fmla="*/ 11 w 32"/>
                <a:gd name="T27" fmla="*/ 6 h 31"/>
                <a:gd name="T28" fmla="*/ 6 w 32"/>
                <a:gd name="T29" fmla="*/ 11 h 31"/>
                <a:gd name="T30" fmla="*/ 5 w 32"/>
                <a:gd name="T31" fmla="*/ 12 h 31"/>
                <a:gd name="T32" fmla="*/ 6 w 32"/>
                <a:gd name="T33" fmla="*/ 14 h 31"/>
                <a:gd name="T34" fmla="*/ 18 w 32"/>
                <a:gd name="T35" fmla="*/ 26 h 31"/>
                <a:gd name="T36" fmla="*/ 21 w 32"/>
                <a:gd name="T37" fmla="*/ 26 h 31"/>
                <a:gd name="T38" fmla="*/ 24 w 32"/>
                <a:gd name="T39" fmla="*/ 23 h 31"/>
                <a:gd name="T40" fmla="*/ 24 w 32"/>
                <a:gd name="T41" fmla="*/ 23 h 31"/>
                <a:gd name="T42" fmla="*/ 26 w 32"/>
                <a:gd name="T43" fmla="*/ 21 h 31"/>
                <a:gd name="T44" fmla="*/ 26 w 32"/>
                <a:gd name="T45" fmla="*/ 18 h 31"/>
                <a:gd name="T46" fmla="*/ 14 w 32"/>
                <a:gd name="T47" fmla="*/ 6 h 31"/>
                <a:gd name="T48" fmla="*/ 12 w 32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1">
                  <a:moveTo>
                    <a:pt x="19" y="31"/>
                  </a:moveTo>
                  <a:cubicBezTo>
                    <a:pt x="17" y="31"/>
                    <a:pt x="16" y="31"/>
                    <a:pt x="14" y="2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7"/>
                    <a:pt x="32" y="22"/>
                    <a:pt x="29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1"/>
                    <a:pt x="21" y="31"/>
                    <a:pt x="19" y="31"/>
                  </a:cubicBezTo>
                  <a:close/>
                  <a:moveTo>
                    <a:pt x="12" y="5"/>
                  </a:moveTo>
                  <a:cubicBezTo>
                    <a:pt x="12" y="5"/>
                    <a:pt x="11" y="6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3"/>
                    <a:pt x="5" y="13"/>
                    <a:pt x="6" y="1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0"/>
                    <a:pt x="27" y="19"/>
                    <a:pt x="26" y="1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2" name="Freeform 1543">
              <a:extLst>
                <a:ext uri="{FF2B5EF4-FFF2-40B4-BE49-F238E27FC236}">
                  <a16:creationId xmlns:a16="http://schemas.microsoft.com/office/drawing/2014/main" id="{5D8FB960-65F6-47C2-B0E0-ED47EB1C69F3}"/>
                </a:ext>
              </a:extLst>
            </p:cNvPr>
            <p:cNvSpPr/>
            <p:nvPr/>
          </p:nvSpPr>
          <p:spPr bwMode="auto">
            <a:xfrm>
              <a:off x="22783802" y="2135188"/>
              <a:ext cx="31750" cy="31750"/>
            </a:xfrm>
            <a:custGeom>
              <a:avLst/>
              <a:gdLst>
                <a:gd name="T0" fmla="*/ 4 w 14"/>
                <a:gd name="T1" fmla="*/ 14 h 14"/>
                <a:gd name="T2" fmla="*/ 1 w 14"/>
                <a:gd name="T3" fmla="*/ 13 h 14"/>
                <a:gd name="T4" fmla="*/ 1 w 14"/>
                <a:gd name="T5" fmla="*/ 13 h 14"/>
                <a:gd name="T6" fmla="*/ 1 w 14"/>
                <a:gd name="T7" fmla="*/ 8 h 14"/>
                <a:gd name="T8" fmla="*/ 8 w 14"/>
                <a:gd name="T9" fmla="*/ 1 h 14"/>
                <a:gd name="T10" fmla="*/ 13 w 14"/>
                <a:gd name="T11" fmla="*/ 1 h 14"/>
                <a:gd name="T12" fmla="*/ 14 w 14"/>
                <a:gd name="T13" fmla="*/ 3 h 14"/>
                <a:gd name="T14" fmla="*/ 13 w 14"/>
                <a:gd name="T15" fmla="*/ 6 h 14"/>
                <a:gd name="T16" fmla="*/ 6 w 14"/>
                <a:gd name="T17" fmla="*/ 13 h 14"/>
                <a:gd name="T18" fmla="*/ 4 w 14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cubicBezTo>
                    <a:pt x="3" y="14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3" y="2"/>
                    <a:pt x="14" y="3"/>
                    <a:pt x="14" y="3"/>
                  </a:cubicBezTo>
                  <a:cubicBezTo>
                    <a:pt x="14" y="4"/>
                    <a:pt x="13" y="5"/>
                    <a:pt x="13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grpSp>
        <p:nvGrpSpPr>
          <p:cNvPr id="73" name="ZenIcon2">
            <a:extLst>
              <a:ext uri="{FF2B5EF4-FFF2-40B4-BE49-F238E27FC236}">
                <a16:creationId xmlns:a16="http://schemas.microsoft.com/office/drawing/2014/main" id="{3FC8F487-7CC8-4847-8625-FF7D8CD3D2E8}"/>
              </a:ext>
            </a:extLst>
          </p:cNvPr>
          <p:cNvGrpSpPr>
            <a:grpSpLocks noChangeAspect="1"/>
          </p:cNvGrpSpPr>
          <p:nvPr/>
        </p:nvGrpSpPr>
        <p:grpSpPr>
          <a:xfrm>
            <a:off x="1425654" y="1649251"/>
            <a:ext cx="218938" cy="221129"/>
            <a:chOff x="641351" y="2794001"/>
            <a:chExt cx="158750" cy="160338"/>
          </a:xfrm>
          <a:solidFill>
            <a:schemeClr val="accent1"/>
          </a:solidFill>
        </p:grpSpPr>
        <p:sp>
          <p:nvSpPr>
            <p:cNvPr id="74" name="Freeform 380">
              <a:extLst>
                <a:ext uri="{FF2B5EF4-FFF2-40B4-BE49-F238E27FC236}">
                  <a16:creationId xmlns:a16="http://schemas.microsoft.com/office/drawing/2014/main" id="{B42E961C-DB80-47E2-A5EB-B9360E40F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1" y="2794001"/>
              <a:ext cx="123825" cy="125413"/>
            </a:xfrm>
            <a:custGeom>
              <a:avLst/>
              <a:gdLst>
                <a:gd name="T0" fmla="*/ 142 w 285"/>
                <a:gd name="T1" fmla="*/ 285 h 285"/>
                <a:gd name="T2" fmla="*/ 0 w 285"/>
                <a:gd name="T3" fmla="*/ 143 h 285"/>
                <a:gd name="T4" fmla="*/ 142 w 285"/>
                <a:gd name="T5" fmla="*/ 0 h 285"/>
                <a:gd name="T6" fmla="*/ 285 w 285"/>
                <a:gd name="T7" fmla="*/ 143 h 285"/>
                <a:gd name="T8" fmla="*/ 142 w 285"/>
                <a:gd name="T9" fmla="*/ 285 h 285"/>
                <a:gd name="T10" fmla="*/ 142 w 285"/>
                <a:gd name="T11" fmla="*/ 12 h 285"/>
                <a:gd name="T12" fmla="*/ 12 w 285"/>
                <a:gd name="T13" fmla="*/ 143 h 285"/>
                <a:gd name="T14" fmla="*/ 142 w 285"/>
                <a:gd name="T15" fmla="*/ 273 h 285"/>
                <a:gd name="T16" fmla="*/ 273 w 285"/>
                <a:gd name="T17" fmla="*/ 143 h 285"/>
                <a:gd name="T18" fmla="*/ 142 w 285"/>
                <a:gd name="T19" fmla="*/ 1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5" h="285">
                  <a:moveTo>
                    <a:pt x="142" y="285"/>
                  </a:moveTo>
                  <a:cubicBezTo>
                    <a:pt x="64" y="285"/>
                    <a:pt x="0" y="221"/>
                    <a:pt x="0" y="143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3"/>
                  </a:cubicBezTo>
                  <a:cubicBezTo>
                    <a:pt x="285" y="221"/>
                    <a:pt x="221" y="285"/>
                    <a:pt x="142" y="285"/>
                  </a:cubicBezTo>
                  <a:close/>
                  <a:moveTo>
                    <a:pt x="142" y="12"/>
                  </a:moveTo>
                  <a:cubicBezTo>
                    <a:pt x="70" y="12"/>
                    <a:pt x="12" y="71"/>
                    <a:pt x="12" y="143"/>
                  </a:cubicBezTo>
                  <a:cubicBezTo>
                    <a:pt x="12" y="214"/>
                    <a:pt x="70" y="273"/>
                    <a:pt x="142" y="273"/>
                  </a:cubicBezTo>
                  <a:cubicBezTo>
                    <a:pt x="214" y="273"/>
                    <a:pt x="273" y="214"/>
                    <a:pt x="273" y="143"/>
                  </a:cubicBezTo>
                  <a:cubicBezTo>
                    <a:pt x="273" y="71"/>
                    <a:pt x="214" y="12"/>
                    <a:pt x="14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5" name="Freeform 381">
              <a:extLst>
                <a:ext uri="{FF2B5EF4-FFF2-40B4-BE49-F238E27FC236}">
                  <a16:creationId xmlns:a16="http://schemas.microsoft.com/office/drawing/2014/main" id="{91240A15-8948-4D65-B264-CA1D57439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1" y="2889251"/>
              <a:ext cx="63500" cy="65088"/>
            </a:xfrm>
            <a:custGeom>
              <a:avLst/>
              <a:gdLst>
                <a:gd name="T0" fmla="*/ 119 w 145"/>
                <a:gd name="T1" fmla="*/ 146 h 146"/>
                <a:gd name="T2" fmla="*/ 100 w 145"/>
                <a:gd name="T3" fmla="*/ 138 h 146"/>
                <a:gd name="T4" fmla="*/ 2 w 145"/>
                <a:gd name="T5" fmla="*/ 40 h 146"/>
                <a:gd name="T6" fmla="*/ 2 w 145"/>
                <a:gd name="T7" fmla="*/ 32 h 146"/>
                <a:gd name="T8" fmla="*/ 31 w 145"/>
                <a:gd name="T9" fmla="*/ 3 h 146"/>
                <a:gd name="T10" fmla="*/ 40 w 145"/>
                <a:gd name="T11" fmla="*/ 3 h 146"/>
                <a:gd name="T12" fmla="*/ 138 w 145"/>
                <a:gd name="T13" fmla="*/ 100 h 146"/>
                <a:gd name="T14" fmla="*/ 145 w 145"/>
                <a:gd name="T15" fmla="*/ 119 h 146"/>
                <a:gd name="T16" fmla="*/ 138 w 145"/>
                <a:gd name="T17" fmla="*/ 138 h 146"/>
                <a:gd name="T18" fmla="*/ 119 w 145"/>
                <a:gd name="T19" fmla="*/ 146 h 146"/>
                <a:gd name="T20" fmla="*/ 15 w 145"/>
                <a:gd name="T21" fmla="*/ 36 h 146"/>
                <a:gd name="T22" fmla="*/ 109 w 145"/>
                <a:gd name="T23" fmla="*/ 129 h 146"/>
                <a:gd name="T24" fmla="*/ 109 w 145"/>
                <a:gd name="T25" fmla="*/ 129 h 146"/>
                <a:gd name="T26" fmla="*/ 129 w 145"/>
                <a:gd name="T27" fmla="*/ 129 h 146"/>
                <a:gd name="T28" fmla="*/ 133 w 145"/>
                <a:gd name="T29" fmla="*/ 119 h 146"/>
                <a:gd name="T30" fmla="*/ 129 w 145"/>
                <a:gd name="T31" fmla="*/ 109 h 146"/>
                <a:gd name="T32" fmla="*/ 36 w 145"/>
                <a:gd name="T33" fmla="*/ 16 h 146"/>
                <a:gd name="T34" fmla="*/ 15 w 145"/>
                <a:gd name="T35" fmla="*/ 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6">
                  <a:moveTo>
                    <a:pt x="119" y="146"/>
                  </a:moveTo>
                  <a:cubicBezTo>
                    <a:pt x="112" y="146"/>
                    <a:pt x="105" y="143"/>
                    <a:pt x="100" y="138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8" y="0"/>
                    <a:pt x="40" y="3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43" y="105"/>
                    <a:pt x="145" y="112"/>
                    <a:pt x="145" y="119"/>
                  </a:cubicBezTo>
                  <a:cubicBezTo>
                    <a:pt x="145" y="126"/>
                    <a:pt x="143" y="133"/>
                    <a:pt x="138" y="138"/>
                  </a:cubicBezTo>
                  <a:cubicBezTo>
                    <a:pt x="132" y="143"/>
                    <a:pt x="126" y="146"/>
                    <a:pt x="119" y="146"/>
                  </a:cubicBezTo>
                  <a:close/>
                  <a:moveTo>
                    <a:pt x="15" y="36"/>
                  </a:move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4" y="135"/>
                    <a:pt x="123" y="135"/>
                    <a:pt x="129" y="129"/>
                  </a:cubicBezTo>
                  <a:cubicBezTo>
                    <a:pt x="132" y="126"/>
                    <a:pt x="133" y="123"/>
                    <a:pt x="133" y="119"/>
                  </a:cubicBezTo>
                  <a:cubicBezTo>
                    <a:pt x="133" y="115"/>
                    <a:pt x="132" y="112"/>
                    <a:pt x="129" y="109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6" name="Freeform 382">
              <a:extLst>
                <a:ext uri="{FF2B5EF4-FFF2-40B4-BE49-F238E27FC236}">
                  <a16:creationId xmlns:a16="http://schemas.microsoft.com/office/drawing/2014/main" id="{ACED0355-E1AC-4992-ABEE-6D6A46CAE7D9}"/>
                </a:ext>
              </a:extLst>
            </p:cNvPr>
            <p:cNvSpPr/>
            <p:nvPr/>
          </p:nvSpPr>
          <p:spPr bwMode="auto">
            <a:xfrm>
              <a:off x="661988" y="2814638"/>
              <a:ext cx="44450" cy="44450"/>
            </a:xfrm>
            <a:custGeom>
              <a:avLst/>
              <a:gdLst>
                <a:gd name="T0" fmla="*/ 6 w 99"/>
                <a:gd name="T1" fmla="*/ 100 h 100"/>
                <a:gd name="T2" fmla="*/ 0 w 99"/>
                <a:gd name="T3" fmla="*/ 94 h 100"/>
                <a:gd name="T4" fmla="*/ 93 w 99"/>
                <a:gd name="T5" fmla="*/ 0 h 100"/>
                <a:gd name="T6" fmla="*/ 99 w 99"/>
                <a:gd name="T7" fmla="*/ 6 h 100"/>
                <a:gd name="T8" fmla="*/ 93 w 99"/>
                <a:gd name="T9" fmla="*/ 12 h 100"/>
                <a:gd name="T10" fmla="*/ 12 w 99"/>
                <a:gd name="T11" fmla="*/ 94 h 100"/>
                <a:gd name="T12" fmla="*/ 6 w 99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6" y="100"/>
                  </a:moveTo>
                  <a:cubicBezTo>
                    <a:pt x="3" y="100"/>
                    <a:pt x="0" y="97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97" y="0"/>
                    <a:pt x="99" y="3"/>
                    <a:pt x="99" y="6"/>
                  </a:cubicBezTo>
                  <a:cubicBezTo>
                    <a:pt x="99" y="10"/>
                    <a:pt x="97" y="12"/>
                    <a:pt x="93" y="12"/>
                  </a:cubicBezTo>
                  <a:cubicBezTo>
                    <a:pt x="48" y="12"/>
                    <a:pt x="12" y="49"/>
                    <a:pt x="12" y="94"/>
                  </a:cubicBezTo>
                  <a:cubicBezTo>
                    <a:pt x="12" y="97"/>
                    <a:pt x="9" y="100"/>
                    <a:pt x="6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grpSp>
        <p:nvGrpSpPr>
          <p:cNvPr id="77" name="ZenIcon3">
            <a:extLst>
              <a:ext uri="{FF2B5EF4-FFF2-40B4-BE49-F238E27FC236}">
                <a16:creationId xmlns:a16="http://schemas.microsoft.com/office/drawing/2014/main" id="{4F31F2B6-46A3-4BF8-9DD0-68B4DDE7308F}"/>
              </a:ext>
            </a:extLst>
          </p:cNvPr>
          <p:cNvGrpSpPr>
            <a:grpSpLocks noChangeAspect="1"/>
          </p:cNvGrpSpPr>
          <p:nvPr/>
        </p:nvGrpSpPr>
        <p:grpSpPr>
          <a:xfrm>
            <a:off x="7491295" y="1643688"/>
            <a:ext cx="234207" cy="232255"/>
            <a:chOff x="625475" y="4483101"/>
            <a:chExt cx="190500" cy="188913"/>
          </a:xfrm>
          <a:solidFill>
            <a:schemeClr val="tx2"/>
          </a:solidFill>
        </p:grpSpPr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B8C56BD7-AAFC-4FD0-8927-D63C697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" y="4527551"/>
              <a:ext cx="100013" cy="100013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8CF1903C-14EE-43E9-9CCF-ACAB28AE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" y="4483101"/>
              <a:ext cx="190500" cy="188913"/>
            </a:xfrm>
            <a:custGeom>
              <a:avLst/>
              <a:gdLst>
                <a:gd name="T0" fmla="*/ 204 w 432"/>
                <a:gd name="T1" fmla="*/ 432 h 432"/>
                <a:gd name="T2" fmla="*/ 172 w 432"/>
                <a:gd name="T3" fmla="*/ 379 h 432"/>
                <a:gd name="T4" fmla="*/ 116 w 432"/>
                <a:gd name="T5" fmla="*/ 378 h 432"/>
                <a:gd name="T6" fmla="*/ 54 w 432"/>
                <a:gd name="T7" fmla="*/ 360 h 432"/>
                <a:gd name="T8" fmla="*/ 54 w 432"/>
                <a:gd name="T9" fmla="*/ 316 h 432"/>
                <a:gd name="T10" fmla="*/ 53 w 432"/>
                <a:gd name="T11" fmla="*/ 260 h 432"/>
                <a:gd name="T12" fmla="*/ 0 w 432"/>
                <a:gd name="T13" fmla="*/ 228 h 432"/>
                <a:gd name="T14" fmla="*/ 31 w 432"/>
                <a:gd name="T15" fmla="*/ 172 h 432"/>
                <a:gd name="T16" fmla="*/ 70 w 432"/>
                <a:gd name="T17" fmla="*/ 132 h 432"/>
                <a:gd name="T18" fmla="*/ 45 w 432"/>
                <a:gd name="T19" fmla="*/ 94 h 432"/>
                <a:gd name="T20" fmla="*/ 72 w 432"/>
                <a:gd name="T21" fmla="*/ 54 h 432"/>
                <a:gd name="T22" fmla="*/ 132 w 432"/>
                <a:gd name="T23" fmla="*/ 70 h 432"/>
                <a:gd name="T24" fmla="*/ 172 w 432"/>
                <a:gd name="T25" fmla="*/ 31 h 432"/>
                <a:gd name="T26" fmla="*/ 229 w 432"/>
                <a:gd name="T27" fmla="*/ 0 h 432"/>
                <a:gd name="T28" fmla="*/ 260 w 432"/>
                <a:gd name="T29" fmla="*/ 53 h 432"/>
                <a:gd name="T30" fmla="*/ 316 w 432"/>
                <a:gd name="T31" fmla="*/ 54 h 432"/>
                <a:gd name="T32" fmla="*/ 378 w 432"/>
                <a:gd name="T33" fmla="*/ 72 h 432"/>
                <a:gd name="T34" fmla="*/ 378 w 432"/>
                <a:gd name="T35" fmla="*/ 116 h 432"/>
                <a:gd name="T36" fmla="*/ 379 w 432"/>
                <a:gd name="T37" fmla="*/ 172 h 432"/>
                <a:gd name="T38" fmla="*/ 432 w 432"/>
                <a:gd name="T39" fmla="*/ 203 h 432"/>
                <a:gd name="T40" fmla="*/ 401 w 432"/>
                <a:gd name="T41" fmla="*/ 260 h 432"/>
                <a:gd name="T42" fmla="*/ 362 w 432"/>
                <a:gd name="T43" fmla="*/ 300 h 432"/>
                <a:gd name="T44" fmla="*/ 387 w 432"/>
                <a:gd name="T45" fmla="*/ 338 h 432"/>
                <a:gd name="T46" fmla="*/ 360 w 432"/>
                <a:gd name="T47" fmla="*/ 378 h 432"/>
                <a:gd name="T48" fmla="*/ 300 w 432"/>
                <a:gd name="T49" fmla="*/ 362 h 432"/>
                <a:gd name="T50" fmla="*/ 260 w 432"/>
                <a:gd name="T51" fmla="*/ 401 h 432"/>
                <a:gd name="T52" fmla="*/ 131 w 432"/>
                <a:gd name="T53" fmla="*/ 348 h 432"/>
                <a:gd name="T54" fmla="*/ 180 w 432"/>
                <a:gd name="T55" fmla="*/ 368 h 432"/>
                <a:gd name="T56" fmla="*/ 185 w 432"/>
                <a:gd name="T57" fmla="*/ 401 h 432"/>
                <a:gd name="T58" fmla="*/ 229 w 432"/>
                <a:gd name="T59" fmla="*/ 420 h 432"/>
                <a:gd name="T60" fmla="*/ 248 w 432"/>
                <a:gd name="T61" fmla="*/ 374 h 432"/>
                <a:gd name="T62" fmla="*/ 298 w 432"/>
                <a:gd name="T63" fmla="*/ 349 h 432"/>
                <a:gd name="T64" fmla="*/ 325 w 432"/>
                <a:gd name="T65" fmla="*/ 369 h 432"/>
                <a:gd name="T66" fmla="*/ 369 w 432"/>
                <a:gd name="T67" fmla="*/ 351 h 432"/>
                <a:gd name="T68" fmla="*/ 351 w 432"/>
                <a:gd name="T69" fmla="*/ 306 h 432"/>
                <a:gd name="T70" fmla="*/ 349 w 432"/>
                <a:gd name="T71" fmla="*/ 298 h 432"/>
                <a:gd name="T72" fmla="*/ 374 w 432"/>
                <a:gd name="T73" fmla="*/ 247 h 432"/>
                <a:gd name="T74" fmla="*/ 420 w 432"/>
                <a:gd name="T75" fmla="*/ 228 h 432"/>
                <a:gd name="T76" fmla="*/ 401 w 432"/>
                <a:gd name="T77" fmla="*/ 184 h 432"/>
                <a:gd name="T78" fmla="*/ 368 w 432"/>
                <a:gd name="T79" fmla="*/ 180 h 432"/>
                <a:gd name="T80" fmla="*/ 350 w 432"/>
                <a:gd name="T81" fmla="*/ 126 h 432"/>
                <a:gd name="T82" fmla="*/ 369 w 432"/>
                <a:gd name="T83" fmla="*/ 80 h 432"/>
                <a:gd name="T84" fmla="*/ 325 w 432"/>
                <a:gd name="T85" fmla="*/ 63 h 432"/>
                <a:gd name="T86" fmla="*/ 298 w 432"/>
                <a:gd name="T87" fmla="*/ 83 h 432"/>
                <a:gd name="T88" fmla="*/ 248 w 432"/>
                <a:gd name="T89" fmla="*/ 58 h 432"/>
                <a:gd name="T90" fmla="*/ 229 w 432"/>
                <a:gd name="T91" fmla="*/ 12 h 432"/>
                <a:gd name="T92" fmla="*/ 185 w 432"/>
                <a:gd name="T93" fmla="*/ 31 h 432"/>
                <a:gd name="T94" fmla="*/ 180 w 432"/>
                <a:gd name="T95" fmla="*/ 64 h 432"/>
                <a:gd name="T96" fmla="*/ 127 w 432"/>
                <a:gd name="T97" fmla="*/ 82 h 432"/>
                <a:gd name="T98" fmla="*/ 81 w 432"/>
                <a:gd name="T99" fmla="*/ 63 h 432"/>
                <a:gd name="T100" fmla="*/ 57 w 432"/>
                <a:gd name="T101" fmla="*/ 94 h 432"/>
                <a:gd name="T102" fmla="*/ 82 w 432"/>
                <a:gd name="T103" fmla="*/ 126 h 432"/>
                <a:gd name="T104" fmla="*/ 64 w 432"/>
                <a:gd name="T105" fmla="*/ 180 h 432"/>
                <a:gd name="T106" fmla="*/ 31 w 432"/>
                <a:gd name="T107" fmla="*/ 184 h 432"/>
                <a:gd name="T108" fmla="*/ 12 w 432"/>
                <a:gd name="T109" fmla="*/ 228 h 432"/>
                <a:gd name="T110" fmla="*/ 58 w 432"/>
                <a:gd name="T111" fmla="*/ 247 h 432"/>
                <a:gd name="T112" fmla="*/ 83 w 432"/>
                <a:gd name="T113" fmla="*/ 298 h 432"/>
                <a:gd name="T114" fmla="*/ 82 w 432"/>
                <a:gd name="T115" fmla="*/ 306 h 432"/>
                <a:gd name="T116" fmla="*/ 57 w 432"/>
                <a:gd name="T117" fmla="*/ 338 h 432"/>
                <a:gd name="T118" fmla="*/ 81 w 432"/>
                <a:gd name="T119" fmla="*/ 369 h 432"/>
                <a:gd name="T120" fmla="*/ 126 w 432"/>
                <a:gd name="T121" fmla="*/ 35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432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grpSp>
        <p:nvGrpSpPr>
          <p:cNvPr id="80" name="ZenIcon4">
            <a:extLst>
              <a:ext uri="{FF2B5EF4-FFF2-40B4-BE49-F238E27FC236}">
                <a16:creationId xmlns:a16="http://schemas.microsoft.com/office/drawing/2014/main" id="{8CAA07BE-1B92-4423-9A80-D0011B9518FA}"/>
              </a:ext>
            </a:extLst>
          </p:cNvPr>
          <p:cNvGrpSpPr>
            <a:grpSpLocks noChangeAspect="1"/>
          </p:cNvGrpSpPr>
          <p:nvPr/>
        </p:nvGrpSpPr>
        <p:grpSpPr>
          <a:xfrm>
            <a:off x="3420950" y="1622051"/>
            <a:ext cx="277839" cy="275526"/>
            <a:chOff x="4605338" y="3459163"/>
            <a:chExt cx="190500" cy="190500"/>
          </a:xfrm>
          <a:solidFill>
            <a:schemeClr val="accent1"/>
          </a:solidFill>
        </p:grpSpPr>
        <p:sp>
          <p:nvSpPr>
            <p:cNvPr id="81" name="Freeform 156">
              <a:extLst>
                <a:ext uri="{FF2B5EF4-FFF2-40B4-BE49-F238E27FC236}">
                  <a16:creationId xmlns:a16="http://schemas.microsoft.com/office/drawing/2014/main" id="{87A3DCD8-7006-4AFA-BAE0-308771D13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3522663"/>
              <a:ext cx="95250" cy="71438"/>
            </a:xfrm>
            <a:custGeom>
              <a:avLst/>
              <a:gdLst>
                <a:gd name="T0" fmla="*/ 90 w 218"/>
                <a:gd name="T1" fmla="*/ 163 h 163"/>
                <a:gd name="T2" fmla="*/ 86 w 218"/>
                <a:gd name="T3" fmla="*/ 161 h 163"/>
                <a:gd name="T4" fmla="*/ 2 w 218"/>
                <a:gd name="T5" fmla="*/ 77 h 163"/>
                <a:gd name="T6" fmla="*/ 2 w 218"/>
                <a:gd name="T7" fmla="*/ 68 h 163"/>
                <a:gd name="T8" fmla="*/ 31 w 218"/>
                <a:gd name="T9" fmla="*/ 39 h 163"/>
                <a:gd name="T10" fmla="*/ 40 w 218"/>
                <a:gd name="T11" fmla="*/ 39 h 163"/>
                <a:gd name="T12" fmla="*/ 90 w 218"/>
                <a:gd name="T13" fmla="*/ 90 h 163"/>
                <a:gd name="T14" fmla="*/ 177 w 218"/>
                <a:gd name="T15" fmla="*/ 2 h 163"/>
                <a:gd name="T16" fmla="*/ 186 w 218"/>
                <a:gd name="T17" fmla="*/ 2 h 163"/>
                <a:gd name="T18" fmla="*/ 215 w 218"/>
                <a:gd name="T19" fmla="*/ 32 h 163"/>
                <a:gd name="T20" fmla="*/ 215 w 218"/>
                <a:gd name="T21" fmla="*/ 40 h 163"/>
                <a:gd name="T22" fmla="*/ 95 w 218"/>
                <a:gd name="T23" fmla="*/ 161 h 163"/>
                <a:gd name="T24" fmla="*/ 90 w 218"/>
                <a:gd name="T25" fmla="*/ 163 h 163"/>
                <a:gd name="T26" fmla="*/ 15 w 218"/>
                <a:gd name="T27" fmla="*/ 73 h 163"/>
                <a:gd name="T28" fmla="*/ 90 w 218"/>
                <a:gd name="T29" fmla="*/ 148 h 163"/>
                <a:gd name="T30" fmla="*/ 202 w 218"/>
                <a:gd name="T31" fmla="*/ 36 h 163"/>
                <a:gd name="T32" fmla="*/ 182 w 218"/>
                <a:gd name="T33" fmla="*/ 15 h 163"/>
                <a:gd name="T34" fmla="*/ 95 w 218"/>
                <a:gd name="T35" fmla="*/ 103 h 163"/>
                <a:gd name="T36" fmla="*/ 86 w 218"/>
                <a:gd name="T37" fmla="*/ 103 h 163"/>
                <a:gd name="T38" fmla="*/ 35 w 218"/>
                <a:gd name="T39" fmla="*/ 52 h 163"/>
                <a:gd name="T40" fmla="*/ 15 w 218"/>
                <a:gd name="T41" fmla="*/ 7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163">
                  <a:moveTo>
                    <a:pt x="90" y="163"/>
                  </a:moveTo>
                  <a:cubicBezTo>
                    <a:pt x="89" y="163"/>
                    <a:pt x="87" y="162"/>
                    <a:pt x="86" y="16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7"/>
                    <a:pt x="38" y="37"/>
                    <a:pt x="40" y="39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80" y="0"/>
                    <a:pt x="184" y="0"/>
                    <a:pt x="186" y="2"/>
                  </a:cubicBezTo>
                  <a:cubicBezTo>
                    <a:pt x="215" y="32"/>
                    <a:pt x="215" y="32"/>
                    <a:pt x="215" y="32"/>
                  </a:cubicBezTo>
                  <a:cubicBezTo>
                    <a:pt x="218" y="34"/>
                    <a:pt x="218" y="38"/>
                    <a:pt x="215" y="40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93" y="162"/>
                    <a:pt x="92" y="163"/>
                    <a:pt x="90" y="163"/>
                  </a:cubicBezTo>
                  <a:close/>
                  <a:moveTo>
                    <a:pt x="15" y="73"/>
                  </a:moveTo>
                  <a:cubicBezTo>
                    <a:pt x="90" y="148"/>
                    <a:pt x="90" y="148"/>
                    <a:pt x="90" y="148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05"/>
                    <a:pt x="88" y="105"/>
                    <a:pt x="86" y="103"/>
                  </a:cubicBezTo>
                  <a:cubicBezTo>
                    <a:pt x="35" y="52"/>
                    <a:pt x="35" y="52"/>
                    <a:pt x="35" y="52"/>
                  </a:cubicBezTo>
                  <a:lnTo>
                    <a:pt x="15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82" name="Freeform 157">
              <a:extLst>
                <a:ext uri="{FF2B5EF4-FFF2-40B4-BE49-F238E27FC236}">
                  <a16:creationId xmlns:a16="http://schemas.microsoft.com/office/drawing/2014/main" id="{72D44840-C910-45F5-9220-786806B58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5338" y="3459163"/>
              <a:ext cx="190500" cy="190500"/>
            </a:xfrm>
            <a:custGeom>
              <a:avLst/>
              <a:gdLst>
                <a:gd name="T0" fmla="*/ 191 w 436"/>
                <a:gd name="T1" fmla="*/ 422 h 433"/>
                <a:gd name="T2" fmla="*/ 116 w 436"/>
                <a:gd name="T3" fmla="*/ 397 h 433"/>
                <a:gd name="T4" fmla="*/ 93 w 436"/>
                <a:gd name="T5" fmla="*/ 381 h 433"/>
                <a:gd name="T6" fmla="*/ 55 w 436"/>
                <a:gd name="T7" fmla="*/ 344 h 433"/>
                <a:gd name="T8" fmla="*/ 20 w 436"/>
                <a:gd name="T9" fmla="*/ 301 h 433"/>
                <a:gd name="T10" fmla="*/ 20 w 436"/>
                <a:gd name="T11" fmla="*/ 272 h 433"/>
                <a:gd name="T12" fmla="*/ 14 w 436"/>
                <a:gd name="T13" fmla="*/ 244 h 433"/>
                <a:gd name="T14" fmla="*/ 19 w 436"/>
                <a:gd name="T15" fmla="*/ 165 h 433"/>
                <a:gd name="T16" fmla="*/ 40 w 436"/>
                <a:gd name="T17" fmla="*/ 116 h 433"/>
                <a:gd name="T18" fmla="*/ 55 w 436"/>
                <a:gd name="T19" fmla="*/ 93 h 433"/>
                <a:gd name="T20" fmla="*/ 115 w 436"/>
                <a:gd name="T21" fmla="*/ 40 h 433"/>
                <a:gd name="T22" fmla="*/ 164 w 436"/>
                <a:gd name="T23" fmla="*/ 21 h 433"/>
                <a:gd name="T24" fmla="*/ 191 w 436"/>
                <a:gd name="T25" fmla="*/ 15 h 433"/>
                <a:gd name="T26" fmla="*/ 271 w 436"/>
                <a:gd name="T27" fmla="*/ 20 h 433"/>
                <a:gd name="T28" fmla="*/ 319 w 436"/>
                <a:gd name="T29" fmla="*/ 41 h 433"/>
                <a:gd name="T30" fmla="*/ 343 w 436"/>
                <a:gd name="T31" fmla="*/ 56 h 433"/>
                <a:gd name="T32" fmla="*/ 395 w 436"/>
                <a:gd name="T33" fmla="*/ 116 h 433"/>
                <a:gd name="T34" fmla="*/ 415 w 436"/>
                <a:gd name="T35" fmla="*/ 164 h 433"/>
                <a:gd name="T36" fmla="*/ 420 w 436"/>
                <a:gd name="T37" fmla="*/ 191 h 433"/>
                <a:gd name="T38" fmla="*/ 421 w 436"/>
                <a:gd name="T39" fmla="*/ 244 h 433"/>
                <a:gd name="T40" fmla="*/ 416 w 436"/>
                <a:gd name="T41" fmla="*/ 271 h 433"/>
                <a:gd name="T42" fmla="*/ 395 w 436"/>
                <a:gd name="T43" fmla="*/ 320 h 433"/>
                <a:gd name="T44" fmla="*/ 380 w 436"/>
                <a:gd name="T45" fmla="*/ 344 h 433"/>
                <a:gd name="T46" fmla="*/ 320 w 436"/>
                <a:gd name="T47" fmla="*/ 396 h 433"/>
                <a:gd name="T48" fmla="*/ 272 w 436"/>
                <a:gd name="T49" fmla="*/ 416 h 433"/>
                <a:gd name="T50" fmla="*/ 244 w 436"/>
                <a:gd name="T51" fmla="*/ 421 h 433"/>
                <a:gd name="T52" fmla="*/ 218 w 436"/>
                <a:gd name="T53" fmla="*/ 433 h 433"/>
                <a:gd name="T54" fmla="*/ 200 w 436"/>
                <a:gd name="T55" fmla="*/ 413 h 433"/>
                <a:gd name="T56" fmla="*/ 236 w 436"/>
                <a:gd name="T57" fmla="*/ 412 h 433"/>
                <a:gd name="T58" fmla="*/ 277 w 436"/>
                <a:gd name="T59" fmla="*/ 405 h 433"/>
                <a:gd name="T60" fmla="*/ 309 w 436"/>
                <a:gd name="T61" fmla="*/ 391 h 433"/>
                <a:gd name="T62" fmla="*/ 368 w 436"/>
                <a:gd name="T63" fmla="*/ 344 h 433"/>
                <a:gd name="T64" fmla="*/ 390 w 436"/>
                <a:gd name="T65" fmla="*/ 309 h 433"/>
                <a:gd name="T66" fmla="*/ 404 w 436"/>
                <a:gd name="T67" fmla="*/ 276 h 433"/>
                <a:gd name="T68" fmla="*/ 412 w 436"/>
                <a:gd name="T69" fmla="*/ 201 h 433"/>
                <a:gd name="T70" fmla="*/ 404 w 436"/>
                <a:gd name="T71" fmla="*/ 160 h 433"/>
                <a:gd name="T72" fmla="*/ 404 w 436"/>
                <a:gd name="T73" fmla="*/ 140 h 433"/>
                <a:gd name="T74" fmla="*/ 368 w 436"/>
                <a:gd name="T75" fmla="*/ 93 h 433"/>
                <a:gd name="T76" fmla="*/ 342 w 436"/>
                <a:gd name="T77" fmla="*/ 68 h 433"/>
                <a:gd name="T78" fmla="*/ 308 w 436"/>
                <a:gd name="T79" fmla="*/ 45 h 433"/>
                <a:gd name="T80" fmla="*/ 235 w 436"/>
                <a:gd name="T81" fmla="*/ 23 h 433"/>
                <a:gd name="T82" fmla="*/ 199 w 436"/>
                <a:gd name="T83" fmla="*/ 24 h 433"/>
                <a:gd name="T84" fmla="*/ 159 w 436"/>
                <a:gd name="T85" fmla="*/ 32 h 433"/>
                <a:gd name="T86" fmla="*/ 92 w 436"/>
                <a:gd name="T87" fmla="*/ 68 h 433"/>
                <a:gd name="T88" fmla="*/ 67 w 436"/>
                <a:gd name="T89" fmla="*/ 94 h 433"/>
                <a:gd name="T90" fmla="*/ 44 w 436"/>
                <a:gd name="T91" fmla="*/ 128 h 433"/>
                <a:gd name="T92" fmla="*/ 23 w 436"/>
                <a:gd name="T93" fmla="*/ 201 h 433"/>
                <a:gd name="T94" fmla="*/ 23 w 436"/>
                <a:gd name="T95" fmla="*/ 236 h 433"/>
                <a:gd name="T96" fmla="*/ 31 w 436"/>
                <a:gd name="T97" fmla="*/ 277 h 433"/>
                <a:gd name="T98" fmla="*/ 44 w 436"/>
                <a:gd name="T99" fmla="*/ 309 h 433"/>
                <a:gd name="T100" fmla="*/ 92 w 436"/>
                <a:gd name="T101" fmla="*/ 368 h 433"/>
                <a:gd name="T102" fmla="*/ 127 w 436"/>
                <a:gd name="T103" fmla="*/ 391 h 433"/>
                <a:gd name="T104" fmla="*/ 160 w 436"/>
                <a:gd name="T105" fmla="*/ 405 h 433"/>
                <a:gd name="T106" fmla="*/ 417 w 436"/>
                <a:gd name="T107" fmla="*/ 24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6" h="432">
                  <a:moveTo>
                    <a:pt x="218" y="433"/>
                  </a:moveTo>
                  <a:cubicBezTo>
                    <a:pt x="208" y="433"/>
                    <a:pt x="199" y="429"/>
                    <a:pt x="191" y="422"/>
                  </a:cubicBezTo>
                  <a:cubicBezTo>
                    <a:pt x="184" y="415"/>
                    <a:pt x="174" y="413"/>
                    <a:pt x="164" y="416"/>
                  </a:cubicBezTo>
                  <a:cubicBezTo>
                    <a:pt x="146" y="424"/>
                    <a:pt x="124" y="415"/>
                    <a:pt x="116" y="397"/>
                  </a:cubicBezTo>
                  <a:cubicBezTo>
                    <a:pt x="116" y="396"/>
                    <a:pt x="116" y="396"/>
                    <a:pt x="116" y="396"/>
                  </a:cubicBezTo>
                  <a:cubicBezTo>
                    <a:pt x="112" y="387"/>
                    <a:pt x="103" y="381"/>
                    <a:pt x="93" y="381"/>
                  </a:cubicBezTo>
                  <a:cubicBezTo>
                    <a:pt x="92" y="381"/>
                    <a:pt x="92" y="381"/>
                    <a:pt x="92" y="381"/>
                  </a:cubicBezTo>
                  <a:cubicBezTo>
                    <a:pt x="72" y="381"/>
                    <a:pt x="55" y="364"/>
                    <a:pt x="55" y="344"/>
                  </a:cubicBezTo>
                  <a:cubicBezTo>
                    <a:pt x="55" y="334"/>
                    <a:pt x="49" y="325"/>
                    <a:pt x="40" y="321"/>
                  </a:cubicBezTo>
                  <a:cubicBezTo>
                    <a:pt x="31" y="317"/>
                    <a:pt x="24" y="310"/>
                    <a:pt x="20" y="301"/>
                  </a:cubicBezTo>
                  <a:cubicBezTo>
                    <a:pt x="16" y="292"/>
                    <a:pt x="16" y="282"/>
                    <a:pt x="20" y="273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4" y="263"/>
                    <a:pt x="22" y="252"/>
                    <a:pt x="15" y="245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0" y="230"/>
                    <a:pt x="0" y="206"/>
                    <a:pt x="14" y="192"/>
                  </a:cubicBezTo>
                  <a:cubicBezTo>
                    <a:pt x="21" y="185"/>
                    <a:pt x="23" y="174"/>
                    <a:pt x="19" y="165"/>
                  </a:cubicBezTo>
                  <a:cubicBezTo>
                    <a:pt x="11" y="146"/>
                    <a:pt x="20" y="125"/>
                    <a:pt x="39" y="117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9" y="113"/>
                    <a:pt x="55" y="104"/>
                    <a:pt x="55" y="94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72"/>
                    <a:pt x="72" y="56"/>
                    <a:pt x="92" y="56"/>
                  </a:cubicBezTo>
                  <a:cubicBezTo>
                    <a:pt x="102" y="56"/>
                    <a:pt x="111" y="50"/>
                    <a:pt x="115" y="40"/>
                  </a:cubicBezTo>
                  <a:cubicBezTo>
                    <a:pt x="123" y="22"/>
                    <a:pt x="144" y="13"/>
                    <a:pt x="163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73" y="24"/>
                    <a:pt x="184" y="22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206" y="0"/>
                    <a:pt x="229" y="0"/>
                    <a:pt x="244" y="15"/>
                  </a:cubicBezTo>
                  <a:cubicBezTo>
                    <a:pt x="251" y="22"/>
                    <a:pt x="261" y="24"/>
                    <a:pt x="271" y="20"/>
                  </a:cubicBezTo>
                  <a:cubicBezTo>
                    <a:pt x="289" y="12"/>
                    <a:pt x="311" y="21"/>
                    <a:pt x="319" y="40"/>
                  </a:cubicBezTo>
                  <a:cubicBezTo>
                    <a:pt x="319" y="41"/>
                    <a:pt x="319" y="41"/>
                    <a:pt x="319" y="41"/>
                  </a:cubicBezTo>
                  <a:cubicBezTo>
                    <a:pt x="323" y="50"/>
                    <a:pt x="332" y="56"/>
                    <a:pt x="342" y="56"/>
                  </a:cubicBezTo>
                  <a:cubicBezTo>
                    <a:pt x="343" y="56"/>
                    <a:pt x="343" y="56"/>
                    <a:pt x="343" y="56"/>
                  </a:cubicBezTo>
                  <a:cubicBezTo>
                    <a:pt x="363" y="56"/>
                    <a:pt x="380" y="72"/>
                    <a:pt x="380" y="93"/>
                  </a:cubicBezTo>
                  <a:cubicBezTo>
                    <a:pt x="380" y="103"/>
                    <a:pt x="386" y="112"/>
                    <a:pt x="395" y="116"/>
                  </a:cubicBezTo>
                  <a:cubicBezTo>
                    <a:pt x="404" y="119"/>
                    <a:pt x="412" y="126"/>
                    <a:pt x="415" y="136"/>
                  </a:cubicBezTo>
                  <a:cubicBezTo>
                    <a:pt x="419" y="145"/>
                    <a:pt x="419" y="155"/>
                    <a:pt x="415" y="164"/>
                  </a:cubicBezTo>
                  <a:cubicBezTo>
                    <a:pt x="415" y="165"/>
                    <a:pt x="415" y="165"/>
                    <a:pt x="415" y="165"/>
                  </a:cubicBezTo>
                  <a:cubicBezTo>
                    <a:pt x="411" y="174"/>
                    <a:pt x="413" y="184"/>
                    <a:pt x="420" y="191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436" y="206"/>
                    <a:pt x="436" y="230"/>
                    <a:pt x="421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14" y="251"/>
                    <a:pt x="412" y="262"/>
                    <a:pt x="416" y="271"/>
                  </a:cubicBezTo>
                  <a:cubicBezTo>
                    <a:pt x="424" y="290"/>
                    <a:pt x="415" y="312"/>
                    <a:pt x="396" y="320"/>
                  </a:cubicBezTo>
                  <a:cubicBezTo>
                    <a:pt x="395" y="320"/>
                    <a:pt x="395" y="320"/>
                    <a:pt x="395" y="320"/>
                  </a:cubicBezTo>
                  <a:cubicBezTo>
                    <a:pt x="386" y="324"/>
                    <a:pt x="380" y="333"/>
                    <a:pt x="380" y="343"/>
                  </a:cubicBezTo>
                  <a:cubicBezTo>
                    <a:pt x="380" y="344"/>
                    <a:pt x="380" y="344"/>
                    <a:pt x="380" y="344"/>
                  </a:cubicBezTo>
                  <a:cubicBezTo>
                    <a:pt x="380" y="364"/>
                    <a:pt x="363" y="381"/>
                    <a:pt x="343" y="381"/>
                  </a:cubicBezTo>
                  <a:cubicBezTo>
                    <a:pt x="333" y="381"/>
                    <a:pt x="324" y="387"/>
                    <a:pt x="320" y="396"/>
                  </a:cubicBezTo>
                  <a:cubicBezTo>
                    <a:pt x="316" y="405"/>
                    <a:pt x="309" y="412"/>
                    <a:pt x="300" y="416"/>
                  </a:cubicBezTo>
                  <a:cubicBezTo>
                    <a:pt x="291" y="420"/>
                    <a:pt x="281" y="420"/>
                    <a:pt x="272" y="416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62" y="412"/>
                    <a:pt x="251" y="414"/>
                    <a:pt x="244" y="421"/>
                  </a:cubicBezTo>
                  <a:cubicBezTo>
                    <a:pt x="244" y="422"/>
                    <a:pt x="244" y="422"/>
                    <a:pt x="244" y="422"/>
                  </a:cubicBezTo>
                  <a:cubicBezTo>
                    <a:pt x="236" y="429"/>
                    <a:pt x="227" y="433"/>
                    <a:pt x="218" y="433"/>
                  </a:cubicBezTo>
                  <a:close/>
                  <a:moveTo>
                    <a:pt x="174" y="402"/>
                  </a:moveTo>
                  <a:cubicBezTo>
                    <a:pt x="184" y="402"/>
                    <a:pt x="193" y="406"/>
                    <a:pt x="200" y="413"/>
                  </a:cubicBezTo>
                  <a:cubicBezTo>
                    <a:pt x="210" y="423"/>
                    <a:pt x="225" y="423"/>
                    <a:pt x="235" y="413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46" y="402"/>
                    <a:pt x="262" y="399"/>
                    <a:pt x="276" y="404"/>
                  </a:cubicBezTo>
                  <a:cubicBezTo>
                    <a:pt x="277" y="405"/>
                    <a:pt x="277" y="405"/>
                    <a:pt x="277" y="405"/>
                  </a:cubicBezTo>
                  <a:cubicBezTo>
                    <a:pt x="283" y="407"/>
                    <a:pt x="289" y="407"/>
                    <a:pt x="295" y="405"/>
                  </a:cubicBezTo>
                  <a:cubicBezTo>
                    <a:pt x="302" y="402"/>
                    <a:pt x="306" y="397"/>
                    <a:pt x="309" y="391"/>
                  </a:cubicBezTo>
                  <a:cubicBezTo>
                    <a:pt x="315" y="377"/>
                    <a:pt x="328" y="368"/>
                    <a:pt x="343" y="368"/>
                  </a:cubicBezTo>
                  <a:cubicBezTo>
                    <a:pt x="357" y="368"/>
                    <a:pt x="368" y="357"/>
                    <a:pt x="368" y="344"/>
                  </a:cubicBezTo>
                  <a:cubicBezTo>
                    <a:pt x="368" y="343"/>
                    <a:pt x="368" y="343"/>
                    <a:pt x="368" y="343"/>
                  </a:cubicBezTo>
                  <a:cubicBezTo>
                    <a:pt x="368" y="328"/>
                    <a:pt x="377" y="314"/>
                    <a:pt x="390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404" y="303"/>
                    <a:pt x="410" y="289"/>
                    <a:pt x="404" y="276"/>
                  </a:cubicBezTo>
                  <a:cubicBezTo>
                    <a:pt x="399" y="262"/>
                    <a:pt x="402" y="246"/>
                    <a:pt x="412" y="236"/>
                  </a:cubicBezTo>
                  <a:cubicBezTo>
                    <a:pt x="422" y="226"/>
                    <a:pt x="422" y="210"/>
                    <a:pt x="412" y="201"/>
                  </a:cubicBezTo>
                  <a:cubicBezTo>
                    <a:pt x="412" y="200"/>
                    <a:pt x="412" y="200"/>
                    <a:pt x="412" y="200"/>
                  </a:cubicBezTo>
                  <a:cubicBezTo>
                    <a:pt x="401" y="190"/>
                    <a:pt x="398" y="174"/>
                    <a:pt x="404" y="160"/>
                  </a:cubicBezTo>
                  <a:cubicBezTo>
                    <a:pt x="404" y="159"/>
                    <a:pt x="404" y="159"/>
                    <a:pt x="404" y="159"/>
                  </a:cubicBezTo>
                  <a:cubicBezTo>
                    <a:pt x="407" y="153"/>
                    <a:pt x="407" y="146"/>
                    <a:pt x="404" y="140"/>
                  </a:cubicBezTo>
                  <a:cubicBezTo>
                    <a:pt x="401" y="134"/>
                    <a:pt x="397" y="129"/>
                    <a:pt x="391" y="127"/>
                  </a:cubicBezTo>
                  <a:cubicBezTo>
                    <a:pt x="377" y="121"/>
                    <a:pt x="368" y="108"/>
                    <a:pt x="368" y="93"/>
                  </a:cubicBezTo>
                  <a:cubicBezTo>
                    <a:pt x="368" y="79"/>
                    <a:pt x="357" y="68"/>
                    <a:pt x="343" y="68"/>
                  </a:cubicBezTo>
                  <a:cubicBezTo>
                    <a:pt x="342" y="68"/>
                    <a:pt x="342" y="68"/>
                    <a:pt x="342" y="68"/>
                  </a:cubicBezTo>
                  <a:cubicBezTo>
                    <a:pt x="327" y="68"/>
                    <a:pt x="314" y="59"/>
                    <a:pt x="308" y="45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02" y="32"/>
                    <a:pt x="288" y="26"/>
                    <a:pt x="275" y="31"/>
                  </a:cubicBezTo>
                  <a:cubicBezTo>
                    <a:pt x="262" y="37"/>
                    <a:pt x="246" y="34"/>
                    <a:pt x="235" y="23"/>
                  </a:cubicBezTo>
                  <a:cubicBezTo>
                    <a:pt x="225" y="14"/>
                    <a:pt x="210" y="14"/>
                    <a:pt x="200" y="23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89" y="35"/>
                    <a:pt x="173" y="38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46" y="27"/>
                    <a:pt x="131" y="33"/>
                    <a:pt x="126" y="45"/>
                  </a:cubicBezTo>
                  <a:cubicBezTo>
                    <a:pt x="121" y="59"/>
                    <a:pt x="107" y="68"/>
                    <a:pt x="92" y="68"/>
                  </a:cubicBezTo>
                  <a:cubicBezTo>
                    <a:pt x="78" y="68"/>
                    <a:pt x="67" y="79"/>
                    <a:pt x="67" y="93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109"/>
                    <a:pt x="58" y="122"/>
                    <a:pt x="45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1" y="133"/>
                    <a:pt x="25" y="148"/>
                    <a:pt x="31" y="160"/>
                  </a:cubicBezTo>
                  <a:cubicBezTo>
                    <a:pt x="36" y="174"/>
                    <a:pt x="33" y="190"/>
                    <a:pt x="23" y="201"/>
                  </a:cubicBezTo>
                  <a:cubicBezTo>
                    <a:pt x="13" y="210"/>
                    <a:pt x="13" y="226"/>
                    <a:pt x="23" y="236"/>
                  </a:cubicBezTo>
                  <a:cubicBezTo>
                    <a:pt x="23" y="236"/>
                    <a:pt x="23" y="236"/>
                    <a:pt x="23" y="236"/>
                  </a:cubicBezTo>
                  <a:cubicBezTo>
                    <a:pt x="34" y="247"/>
                    <a:pt x="37" y="263"/>
                    <a:pt x="31" y="276"/>
                  </a:cubicBezTo>
                  <a:cubicBezTo>
                    <a:pt x="31" y="277"/>
                    <a:pt x="31" y="277"/>
                    <a:pt x="31" y="277"/>
                  </a:cubicBezTo>
                  <a:cubicBezTo>
                    <a:pt x="28" y="283"/>
                    <a:pt x="29" y="290"/>
                    <a:pt x="31" y="296"/>
                  </a:cubicBezTo>
                  <a:cubicBezTo>
                    <a:pt x="34" y="302"/>
                    <a:pt x="38" y="307"/>
                    <a:pt x="44" y="309"/>
                  </a:cubicBezTo>
                  <a:cubicBezTo>
                    <a:pt x="58" y="315"/>
                    <a:pt x="67" y="329"/>
                    <a:pt x="67" y="344"/>
                  </a:cubicBezTo>
                  <a:cubicBezTo>
                    <a:pt x="67" y="357"/>
                    <a:pt x="78" y="368"/>
                    <a:pt x="92" y="368"/>
                  </a:cubicBezTo>
                  <a:cubicBezTo>
                    <a:pt x="93" y="368"/>
                    <a:pt x="93" y="368"/>
                    <a:pt x="93" y="368"/>
                  </a:cubicBezTo>
                  <a:cubicBezTo>
                    <a:pt x="108" y="368"/>
                    <a:pt x="121" y="377"/>
                    <a:pt x="127" y="391"/>
                  </a:cubicBezTo>
                  <a:cubicBezTo>
                    <a:pt x="127" y="392"/>
                    <a:pt x="127" y="392"/>
                    <a:pt x="127" y="392"/>
                  </a:cubicBezTo>
                  <a:cubicBezTo>
                    <a:pt x="133" y="404"/>
                    <a:pt x="147" y="410"/>
                    <a:pt x="160" y="405"/>
                  </a:cubicBezTo>
                  <a:cubicBezTo>
                    <a:pt x="164" y="403"/>
                    <a:pt x="169" y="402"/>
                    <a:pt x="174" y="402"/>
                  </a:cubicBezTo>
                  <a:close/>
                  <a:moveTo>
                    <a:pt x="417" y="240"/>
                  </a:moveTo>
                  <a:cubicBezTo>
                    <a:pt x="417" y="240"/>
                    <a:pt x="417" y="240"/>
                    <a:pt x="417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864C09-5841-4602-83C4-95D6D784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73844"/>
            <a:ext cx="8643230" cy="525397"/>
          </a:xfrm>
        </p:spPr>
        <p:txBody>
          <a:bodyPr wrap="square">
            <a:normAutofit/>
          </a:bodyPr>
          <a:lstStyle/>
          <a:p>
            <a:pPr marL="0" marR="0" lvl="0" indent="0" algn="l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sz="1600" b="1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/>
                <a:ea typeface="Arial"/>
                <a:cs typeface="Arial" panose="020B0604020202020204" pitchFamily="34" charset="0"/>
                <a:sym typeface="Wingdings"/>
              </a:rPr>
              <a:t>Next Steps for the Brand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55139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68.181"/>
  <p:tag name="AS_RELEASE_DATE" val="2024.03.14"/>
  <p:tag name="AS_TITLE" val="Aspose.Slides for Python via .NET"/>
  <p:tag name="AS_VERSION" val="2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RENTID" val="0094"/>
  <p:tag name="SLIDEID" val="00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RENTID" val="0134"/>
  <p:tag name="SLIDEID" val="01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RENTID" val="0062"/>
  <p:tag name="SLIDEID" val="00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RENTID" val="0035"/>
  <p:tag name="SLIDEID" val="0037"/>
</p:tagLst>
</file>

<file path=ppt/theme/theme1.xml><?xml version="1.0" encoding="utf-8"?>
<a:theme xmlns:a="http://schemas.openxmlformats.org/drawingml/2006/main" name="1MM PPT Temp 2">
  <a:themeElements>
    <a:clrScheme name="Custom 12">
      <a:dk1>
        <a:srgbClr val="3C3E44"/>
      </a:dk1>
      <a:lt1>
        <a:srgbClr val="FFFFFF"/>
      </a:lt1>
      <a:dk2>
        <a:srgbClr val="00A8E1"/>
      </a:dk2>
      <a:lt2>
        <a:srgbClr val="FFFFFF"/>
      </a:lt2>
      <a:accent1>
        <a:srgbClr val="B50073"/>
      </a:accent1>
      <a:accent2>
        <a:srgbClr val="7A4A8F"/>
      </a:accent2>
      <a:accent3>
        <a:srgbClr val="00ABE6"/>
      </a:accent3>
      <a:accent4>
        <a:srgbClr val="00B4B2"/>
      </a:accent4>
      <a:accent5>
        <a:srgbClr val="84C14D"/>
      </a:accent5>
      <a:accent6>
        <a:srgbClr val="FFCE00"/>
      </a:accent6>
      <a:hlink>
        <a:srgbClr val="9D156B"/>
      </a:hlink>
      <a:folHlink>
        <a:srgbClr val="734D8B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bbvie Design 1 1">
        <a:dk1>
          <a:srgbClr val="070605"/>
        </a:dk1>
        <a:lt1>
          <a:srgbClr val="FFFFFF"/>
        </a:lt1>
        <a:dk2>
          <a:srgbClr val="DC8633"/>
        </a:dk2>
        <a:lt2>
          <a:srgbClr val="702082"/>
        </a:lt2>
        <a:accent1>
          <a:srgbClr val="7DA1C4"/>
        </a:accent1>
        <a:accent2>
          <a:srgbClr val="6BBBAE"/>
        </a:accent2>
        <a:accent3>
          <a:srgbClr val="FFFFFF"/>
        </a:accent3>
        <a:accent4>
          <a:srgbClr val="050403"/>
        </a:accent4>
        <a:accent5>
          <a:srgbClr val="BFCDDE"/>
        </a:accent5>
        <a:accent6>
          <a:srgbClr val="60A99D"/>
        </a:accent6>
        <a:hlink>
          <a:srgbClr val="84BD00"/>
        </a:hlink>
        <a:folHlink>
          <a:srgbClr val="008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1MM PPT Temp 2</vt:lpstr>
      <vt:lpstr>PowerPoint Presentation</vt:lpstr>
      <vt:lpstr>Executive Summary of Brand Annual Performance Review</vt:lpstr>
      <vt:lpstr>Summary of Brand Performance for the Year</vt:lpstr>
      <vt:lpstr>Challenges Faced by the Brand Last Year</vt:lpstr>
      <vt:lpstr>Next Steps for the Brand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uploadserver11</dc:creator>
  <cp:lastModifiedBy>PrezentAI Admin</cp:lastModifiedBy>
  <cp:revision>3</cp:revision>
  <dcterms:created xsi:type="dcterms:W3CDTF">2023-02-26T08:47:04Z</dcterms:created>
  <dcterms:modified xsi:type="dcterms:W3CDTF">2024-03-22T06:00:36Z</dcterms:modified>
</cp:coreProperties>
</file>