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7" r:id="rId2"/>
    <p:sldId id="257" r:id="rId3"/>
    <p:sldId id="258" r:id="rId4"/>
    <p:sldId id="259" r:id="rId5"/>
    <p:sldId id="260" r:id="rId6"/>
    <p:sldId id="275" r:id="rId7"/>
    <p:sldId id="261" r:id="rId8"/>
    <p:sldId id="273" r:id="rId9"/>
    <p:sldId id="263" r:id="rId10"/>
    <p:sldId id="276" r:id="rId11"/>
    <p:sldId id="264" r:id="rId12"/>
    <p:sldId id="274"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2EC32-73A6-4E7E-B22A-A1F6C9AAD764}" type="datetimeFigureOut">
              <a:rPr lang="en-IN" smtClean="0"/>
              <a:t>17-05-2025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5F0A2-A471-4AC0-BD4F-4121D368897D}" type="slidenum">
              <a:rPr lang="en-IN" smtClean="0"/>
              <a:t>‹#›</a:t>
            </a:fld>
            <a:endParaRPr lang="en-IN"/>
          </a:p>
        </p:txBody>
      </p:sp>
    </p:spTree>
    <p:extLst>
      <p:ext uri="{BB962C8B-B14F-4D97-AF65-F5344CB8AC3E}">
        <p14:creationId xmlns:p14="http://schemas.microsoft.com/office/powerpoint/2010/main" val="2487315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cours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Tech-driven solutions for undertrial  prisoners in India</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CBC-G11</a:t>
            </a: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607942706"/>
              </p:ext>
            </p:extLst>
          </p:nvPr>
        </p:nvGraphicFramePr>
        <p:xfrm>
          <a:off x="553347" y="2721840"/>
          <a:ext cx="6369967" cy="3139500"/>
        </p:xfrm>
        <a:graphic>
          <a:graphicData uri="http://schemas.openxmlformats.org/drawingml/2006/table">
            <a:tbl>
              <a:tblPr firstRow="1" bandRow="1">
                <a:noFill/>
              </a:tblPr>
              <a:tblGrid>
                <a:gridCol w="2451039">
                  <a:extLst>
                    <a:ext uri="{9D8B030D-6E8A-4147-A177-3AD203B41FA5}">
                      <a16:colId xmlns:a16="http://schemas.microsoft.com/office/drawing/2014/main" val="20000"/>
                    </a:ext>
                  </a:extLst>
                </a:gridCol>
                <a:gridCol w="3918928">
                  <a:extLst>
                    <a:ext uri="{9D8B030D-6E8A-4147-A177-3AD203B41FA5}">
                      <a16:colId xmlns:a16="http://schemas.microsoft.com/office/drawing/2014/main" val="20001"/>
                    </a:ext>
                  </a:extLst>
                </a:gridCol>
              </a:tblGrid>
              <a:tr h="242736">
                <a:tc>
                  <a:txBody>
                    <a:bodyPr/>
                    <a:lstStyle/>
                    <a:p>
                      <a:pPr marL="0" marR="0" lvl="0" indent="0" algn="ctr" rtl="0">
                        <a:spcBef>
                          <a:spcPts val="0"/>
                        </a:spcBef>
                        <a:spcAft>
                          <a:spcPts val="0"/>
                        </a:spcAft>
                        <a:buNone/>
                      </a:pPr>
                      <a:r>
                        <a:rPr lang="en-IN" sz="1800" b="1" u="none" strike="noStrike" cap="none" dirty="0">
                          <a:solidFill>
                            <a:schemeClr val="tx2"/>
                          </a:solidFill>
                        </a:rPr>
                        <a:t>ROLL NO                   </a:t>
                      </a:r>
                      <a:endParaRPr sz="1800" b="1" u="none" strike="noStrike" cap="none" dirty="0">
                        <a:solidFill>
                          <a:schemeClr val="tx2"/>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1" u="none" strike="noStrike" cap="none" dirty="0">
                          <a:solidFill>
                            <a:schemeClr val="tx2"/>
                          </a:solidFill>
                        </a:rPr>
                        <a:t>STUDENT NAME</a:t>
                      </a:r>
                      <a:endParaRPr sz="1800" b="1" u="none" strike="noStrike" cap="none" dirty="0">
                        <a:solidFill>
                          <a:schemeClr val="tx2"/>
                        </a:solidFill>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788878">
                <a:tc>
                  <a:txBody>
                    <a:bodyPr/>
                    <a:lstStyle/>
                    <a:p>
                      <a:pPr marL="0" marR="0" lvl="0" indent="0" algn="ctr" rtl="0">
                        <a:spcBef>
                          <a:spcPts val="0"/>
                        </a:spcBef>
                        <a:spcAft>
                          <a:spcPts val="0"/>
                        </a:spcAft>
                        <a:buNone/>
                      </a:pPr>
                      <a:r>
                        <a:rPr lang="en-US" sz="1600" b="1" u="none" strike="noStrike" cap="none" dirty="0">
                          <a:solidFill>
                            <a:schemeClr val="tx1"/>
                          </a:solidFill>
                        </a:rPr>
                        <a:t>20211CBC0059</a:t>
                      </a:r>
                    </a:p>
                    <a:p>
                      <a:pPr marL="0" marR="0" lvl="0" indent="0" algn="ctr" rtl="0">
                        <a:spcBef>
                          <a:spcPts val="0"/>
                        </a:spcBef>
                        <a:spcAft>
                          <a:spcPts val="0"/>
                        </a:spcAft>
                        <a:buNone/>
                      </a:pPr>
                      <a:r>
                        <a:rPr lang="en-US" sz="1600" b="1" u="none" strike="noStrike" cap="none" dirty="0">
                          <a:solidFill>
                            <a:schemeClr val="tx1"/>
                          </a:solidFill>
                        </a:rPr>
                        <a:t>20221LBC0001</a:t>
                      </a:r>
                    </a:p>
                    <a:p>
                      <a:pPr marL="0" marR="0" lvl="0" indent="0" algn="ctr" rtl="0">
                        <a:spcBef>
                          <a:spcPts val="0"/>
                        </a:spcBef>
                        <a:spcAft>
                          <a:spcPts val="0"/>
                        </a:spcAft>
                        <a:buNone/>
                      </a:pPr>
                      <a:r>
                        <a:rPr lang="en-US" sz="1600" b="1" u="none" strike="noStrike" cap="none" dirty="0">
                          <a:solidFill>
                            <a:schemeClr val="tx1"/>
                          </a:solidFill>
                        </a:rPr>
                        <a:t>20211CBC0056</a:t>
                      </a:r>
                    </a:p>
                    <a:p>
                      <a:pPr marL="0" marR="0" lvl="0" indent="0" algn="ctr" rtl="0">
                        <a:spcBef>
                          <a:spcPts val="0"/>
                        </a:spcBef>
                        <a:spcAft>
                          <a:spcPts val="0"/>
                        </a:spcAft>
                        <a:buNone/>
                      </a:pPr>
                      <a:r>
                        <a:rPr lang="en-US" sz="1600" b="1" u="none" strike="noStrike" cap="none" dirty="0">
                          <a:solidFill>
                            <a:schemeClr val="tx1"/>
                          </a:solidFill>
                        </a:rPr>
                        <a:t>20211CBC0057</a:t>
                      </a:r>
                    </a:p>
                    <a:p>
                      <a:pPr marL="0" marR="0" lvl="0" indent="0" algn="ctr" rtl="0">
                        <a:spcBef>
                          <a:spcPts val="0"/>
                        </a:spcBef>
                        <a:spcAft>
                          <a:spcPts val="0"/>
                        </a:spcAft>
                        <a:buNone/>
                      </a:pPr>
                      <a:r>
                        <a:rPr lang="en-US" sz="1600" b="1" u="none" strike="noStrike" cap="none" dirty="0">
                          <a:solidFill>
                            <a:schemeClr val="tx1"/>
                          </a:solidFill>
                        </a:rPr>
                        <a:t>20211CBC0054                 </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u="none" strike="noStrike" cap="none" dirty="0"/>
                        <a:t>AISHWARYA S</a:t>
                      </a:r>
                    </a:p>
                    <a:p>
                      <a:pPr marL="0" marR="0" lvl="0" indent="0" algn="ctr" rtl="0">
                        <a:spcBef>
                          <a:spcPts val="0"/>
                        </a:spcBef>
                        <a:spcAft>
                          <a:spcPts val="0"/>
                        </a:spcAft>
                        <a:buNone/>
                      </a:pPr>
                      <a:r>
                        <a:rPr lang="en-US" sz="1600" b="1" u="none" strike="noStrike" cap="none" dirty="0"/>
                        <a:t>ANUHYA RAM</a:t>
                      </a:r>
                    </a:p>
                    <a:p>
                      <a:pPr marL="0" marR="0" lvl="0" indent="0" algn="ctr" rtl="0">
                        <a:spcBef>
                          <a:spcPts val="0"/>
                        </a:spcBef>
                        <a:spcAft>
                          <a:spcPts val="0"/>
                        </a:spcAft>
                        <a:buNone/>
                      </a:pPr>
                      <a:r>
                        <a:rPr lang="en-US" sz="1600" b="1" u="none" strike="noStrike" cap="none" dirty="0"/>
                        <a:t>MONISH J</a:t>
                      </a:r>
                    </a:p>
                    <a:p>
                      <a:pPr marL="0" marR="0" lvl="0" indent="0" algn="ctr" rtl="0">
                        <a:spcBef>
                          <a:spcPts val="0"/>
                        </a:spcBef>
                        <a:spcAft>
                          <a:spcPts val="0"/>
                        </a:spcAft>
                        <a:buNone/>
                      </a:pPr>
                      <a:r>
                        <a:rPr lang="en-US" sz="1600" b="1" u="none" strike="noStrike" cap="none" dirty="0"/>
                        <a:t>ABHISHEK B</a:t>
                      </a:r>
                    </a:p>
                    <a:p>
                      <a:pPr marL="0" marR="0" lvl="0" indent="0" algn="ctr" rtl="0">
                        <a:spcBef>
                          <a:spcPts val="0"/>
                        </a:spcBef>
                        <a:spcAft>
                          <a:spcPts val="0"/>
                        </a:spcAft>
                        <a:buNone/>
                      </a:pPr>
                      <a:r>
                        <a:rPr lang="en-US" sz="1600" b="1" u="none" strike="noStrike" cap="none" dirty="0"/>
                        <a:t>SNEHA S</a:t>
                      </a:r>
                      <a:endParaRPr sz="1600" b="1"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7053942" y="2513340"/>
            <a:ext cx="5023757" cy="1753860"/>
          </a:xfrm>
          <a:prstGeom prst="rect">
            <a:avLst/>
          </a:prstGeom>
          <a:noFill/>
          <a:ln>
            <a:noFill/>
          </a:ln>
        </p:spPr>
        <p:txBody>
          <a:bodyPr spcFirstLastPara="1" wrap="square" lIns="91425" tIns="45700" rIns="91425" bIns="45700" anchor="t" anchorCtr="0">
            <a:normAutofit fontScale="85000" lnSpcReduction="10000"/>
          </a:bodyPr>
          <a:lstStyle/>
          <a:p>
            <a:pPr marL="0" marR="0" lvl="0" indent="0" algn="ctr" rtl="0">
              <a:spcBef>
                <a:spcPts val="0"/>
              </a:spcBef>
              <a:spcAft>
                <a:spcPts val="0"/>
              </a:spcAft>
              <a:buClr>
                <a:srgbClr val="17365D"/>
              </a:buClr>
              <a:buSzPts val="2000"/>
              <a:buFont typeface="Arial"/>
              <a:buNone/>
            </a:pPr>
            <a:endPar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0"/>
              </a:spcBef>
              <a:spcAft>
                <a:spcPts val="0"/>
              </a:spcAft>
              <a:buClr>
                <a:srgbClr val="17365D"/>
              </a:buClr>
              <a:buSzPts val="2000"/>
              <a:buFont typeface="Arial"/>
              <a:buNone/>
            </a:pPr>
            <a:r>
              <a:rPr lang="en-US"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US" sz="1600"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Dr</a:t>
            </a:r>
            <a:r>
              <a:rPr lang="en-US" sz="2000" b="1" dirty="0">
                <a:solidFill>
                  <a:srgbClr val="17365D"/>
                </a:solidFill>
                <a:latin typeface="Cambria" panose="02040503050406030204" pitchFamily="18" charset="0"/>
                <a:ea typeface="Cambria" panose="02040503050406030204" pitchFamily="18" charset="0"/>
                <a:cs typeface="Verdana"/>
                <a:sym typeface="Verdana"/>
              </a:rPr>
              <a:t>. M Swapna</a:t>
            </a:r>
            <a:endParaRPr lang="en-US" sz="1600"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Associate Professor </a:t>
            </a:r>
            <a:endParaRPr lang="en-US" sz="1600"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600"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lang="en-GB" dirty="0">
              <a:latin typeface="Cambria" panose="02040503050406030204" pitchFamily="18" charset="0"/>
              <a:ea typeface="Cambria" panose="02040503050406030204" pitchFamily="18" charset="0"/>
            </a:endParaRPr>
          </a:p>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B TECH</a:t>
            </a:r>
            <a:endPar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PRAVINTHA RAJA</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SUMA GOWDA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AC6CD-E642-5ADB-D51A-0BC3A3B4973C}"/>
              </a:ext>
            </a:extLst>
          </p:cNvPr>
          <p:cNvSpPr>
            <a:spLocks noGrp="1"/>
          </p:cNvSpPr>
          <p:nvPr>
            <p:ph type="title"/>
          </p:nvPr>
        </p:nvSpPr>
        <p:spPr/>
        <p:txBody>
          <a:bodyPr/>
          <a:lstStyle/>
          <a:p>
            <a:r>
              <a:rPr lang="en-IN" dirty="0"/>
              <a:t>GITHUB REPOSITORY </a:t>
            </a:r>
          </a:p>
        </p:txBody>
      </p:sp>
      <p:sp>
        <p:nvSpPr>
          <p:cNvPr id="3" name="Content Placeholder 2">
            <a:extLst>
              <a:ext uri="{FF2B5EF4-FFF2-40B4-BE49-F238E27FC236}">
                <a16:creationId xmlns:a16="http://schemas.microsoft.com/office/drawing/2014/main" id="{FCD7D391-0C73-53DB-C059-018A422009CC}"/>
              </a:ext>
            </a:extLst>
          </p:cNvPr>
          <p:cNvSpPr>
            <a:spLocks noGrp="1"/>
          </p:cNvSpPr>
          <p:nvPr>
            <p:ph idx="1"/>
          </p:nvPr>
        </p:nvSpPr>
        <p:spPr/>
        <p:txBody>
          <a:bodyPr/>
          <a:lstStyle/>
          <a:p>
            <a:r>
              <a:rPr lang="en-IN" dirty="0"/>
              <a:t>GITHUB REPOSITORY </a:t>
            </a:r>
          </a:p>
          <a:p>
            <a:pPr marL="0" indent="0">
              <a:buNone/>
            </a:pPr>
            <a:r>
              <a:rPr lang="en-IN" dirty="0"/>
              <a:t>    </a:t>
            </a:r>
          </a:p>
          <a:p>
            <a:pPr marL="0" indent="0">
              <a:buNone/>
            </a:pPr>
            <a:endParaRPr lang="en-IN" dirty="0">
              <a:hlinkClick r:id="rId2" action="ppaction://hlinkfile"/>
            </a:endParaRPr>
          </a:p>
          <a:p>
            <a:pPr marL="0" indent="0">
              <a:buNone/>
            </a:pPr>
            <a:r>
              <a:rPr lang="en-IN" dirty="0">
                <a:hlinkClick r:id="rId2" action="ppaction://hlinkfile"/>
              </a:rPr>
              <a:t>github.com/</a:t>
            </a:r>
            <a:r>
              <a:rPr lang="en-IN" dirty="0" err="1">
                <a:hlinkClick r:id="rId2" action="ppaction://hlinkfile"/>
              </a:rPr>
              <a:t>Anuhyaram</a:t>
            </a:r>
            <a:r>
              <a:rPr lang="en-IN" dirty="0">
                <a:hlinkClick r:id="rId2" action="ppaction://hlinkfile"/>
              </a:rPr>
              <a:t>/Tech-Driven-Solutions-For-Under-Trail-Prisoners-in-</a:t>
            </a:r>
            <a:r>
              <a:rPr lang="en-IN" dirty="0" err="1">
                <a:hlinkClick r:id="rId2" action="ppaction://hlinkfile"/>
              </a:rPr>
              <a:t>India.git</a:t>
            </a:r>
            <a:endParaRPr lang="en-IN" dirty="0"/>
          </a:p>
        </p:txBody>
      </p:sp>
    </p:spTree>
    <p:extLst>
      <p:ext uri="{BB962C8B-B14F-4D97-AF65-F5344CB8AC3E}">
        <p14:creationId xmlns:p14="http://schemas.microsoft.com/office/powerpoint/2010/main" val="3436176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Technology as a Catalyst for Justice</a:t>
            </a:r>
            <a:r>
              <a:rPr lang="en-US" dirty="0">
                <a:latin typeface="Times New Roman" panose="02020603050405020304" pitchFamily="18" charset="0"/>
                <a:cs typeface="Times New Roman" panose="02020603050405020304" pitchFamily="18" charset="0"/>
              </a:rPr>
              <a:t> – The project demonstrates how AI, blockchain, and digital platforms can significantly improve legal access, case tracking, and bail processing for undertrial prisoners.</a:t>
            </a:r>
          </a:p>
          <a:p>
            <a:r>
              <a:rPr lang="en-US" b="1" dirty="0">
                <a:latin typeface="Times New Roman" panose="02020603050405020304" pitchFamily="18" charset="0"/>
                <a:cs typeface="Times New Roman" panose="02020603050405020304" pitchFamily="18" charset="0"/>
              </a:rPr>
              <a:t>Reduction in Judicial Delays</a:t>
            </a:r>
            <a:r>
              <a:rPr lang="en-US" dirty="0">
                <a:latin typeface="Times New Roman" panose="02020603050405020304" pitchFamily="18" charset="0"/>
                <a:cs typeface="Times New Roman" panose="02020603050405020304" pitchFamily="18" charset="0"/>
              </a:rPr>
              <a:t> – By automating case updates, streamlining bail approvals, and integrating with judicial databases, the system helps expedite case resolutions.</a:t>
            </a:r>
          </a:p>
          <a:p>
            <a:r>
              <a:rPr lang="en-US" b="1" dirty="0">
                <a:latin typeface="Times New Roman" panose="02020603050405020304" pitchFamily="18" charset="0"/>
                <a:cs typeface="Times New Roman" panose="02020603050405020304" pitchFamily="18" charset="0"/>
              </a:rPr>
              <a:t>Improved Legal Aid Accessibility</a:t>
            </a:r>
            <a:r>
              <a:rPr lang="en-US" dirty="0">
                <a:latin typeface="Times New Roman" panose="02020603050405020304" pitchFamily="18" charset="0"/>
                <a:cs typeface="Times New Roman" panose="02020603050405020304" pitchFamily="18" charset="0"/>
              </a:rPr>
              <a:t> – AI-powered chatbots, mobile applications, and digital legal resources empower undertrial prisoners with timely legal assistance and awareness.</a:t>
            </a:r>
          </a:p>
          <a:p>
            <a:r>
              <a:rPr lang="en-US" b="1" dirty="0">
                <a:latin typeface="Times New Roman" panose="02020603050405020304" pitchFamily="18" charset="0"/>
                <a:cs typeface="Times New Roman" panose="02020603050405020304" pitchFamily="18" charset="0"/>
              </a:rPr>
              <a:t>Enhanced Transparency and Security</a:t>
            </a:r>
            <a:r>
              <a:rPr lang="en-US" dirty="0">
                <a:latin typeface="Times New Roman" panose="02020603050405020304" pitchFamily="18" charset="0"/>
                <a:cs typeface="Times New Roman" panose="02020603050405020304" pitchFamily="18" charset="0"/>
              </a:rPr>
              <a:t> – Blockchain-based case tracking ensures tamper-proof legal records, reducing the chances of manipulation or data loss.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r>
              <a:rPr lang="en-IN" sz="2400" dirty="0">
                <a:latin typeface="Times New Roman" panose="02020603050405020304" pitchFamily="18" charset="0"/>
                <a:cs typeface="Times New Roman" panose="02020603050405020304" pitchFamily="18" charset="0"/>
              </a:rPr>
              <a:t>1] G. Duwe and K. Kim, ‘‘Out with the old and in with the new? An empirical comparison of supervised learning algorithms to predict recidivism,’’ Criminal Justice Policy Rev., vol. 28, no. 6, pp. 570–600, Jul. 2017. </a:t>
            </a:r>
          </a:p>
          <a:p>
            <a:r>
              <a:rPr lang="en-IN" sz="2400" dirty="0">
                <a:latin typeface="Times New Roman" panose="02020603050405020304" pitchFamily="18" charset="0"/>
                <a:cs typeface="Times New Roman" panose="02020603050405020304" pitchFamily="18" charset="0"/>
              </a:rPr>
              <a:t>[2] M. </a:t>
            </a:r>
            <a:r>
              <a:rPr lang="en-IN" sz="2400" dirty="0" err="1">
                <a:latin typeface="Times New Roman" panose="02020603050405020304" pitchFamily="18" charset="0"/>
                <a:cs typeface="Times New Roman" panose="02020603050405020304" pitchFamily="18" charset="0"/>
              </a:rPr>
              <a:t>Mohandes</a:t>
            </a:r>
            <a:r>
              <a:rPr lang="en-IN" sz="2400" dirty="0">
                <a:latin typeface="Times New Roman" panose="02020603050405020304" pitchFamily="18" charset="0"/>
                <a:cs typeface="Times New Roman" panose="02020603050405020304" pitchFamily="18" charset="0"/>
              </a:rPr>
              <a:t>, M. </a:t>
            </a:r>
            <a:r>
              <a:rPr lang="en-IN" sz="2400" dirty="0" err="1">
                <a:latin typeface="Times New Roman" panose="02020603050405020304" pitchFamily="18" charset="0"/>
                <a:cs typeface="Times New Roman" panose="02020603050405020304" pitchFamily="18" charset="0"/>
              </a:rPr>
              <a:t>Deriche</a:t>
            </a:r>
            <a:r>
              <a:rPr lang="en-IN" sz="2400" dirty="0">
                <a:latin typeface="Times New Roman" panose="02020603050405020304" pitchFamily="18" charset="0"/>
                <a:cs typeface="Times New Roman" panose="02020603050405020304" pitchFamily="18" charset="0"/>
              </a:rPr>
              <a:t>, and S. O. Aliyu, ‘‘Classifiers combination techniques: A comprehensive review,’’ IEEE Access, vol. 6, pp. 19626–19639, 2018.</a:t>
            </a:r>
          </a:p>
          <a:p>
            <a:r>
              <a:rPr lang="en-IN" sz="2400" dirty="0">
                <a:latin typeface="Times New Roman" panose="02020603050405020304" pitchFamily="18" charset="0"/>
                <a:cs typeface="Times New Roman" panose="02020603050405020304" pitchFamily="18" charset="0"/>
              </a:rPr>
              <a:t>[3] J. van Dijk, S. </a:t>
            </a:r>
            <a:r>
              <a:rPr lang="en-IN" sz="2400" dirty="0" err="1">
                <a:latin typeface="Times New Roman" panose="02020603050405020304" pitchFamily="18" charset="0"/>
                <a:cs typeface="Times New Roman" panose="02020603050405020304" pitchFamily="18" charset="0"/>
              </a:rPr>
              <a:t>Kalidien</a:t>
            </a:r>
            <a:r>
              <a:rPr lang="en-IN" sz="2400" dirty="0">
                <a:latin typeface="Times New Roman" panose="02020603050405020304" pitchFamily="18" charset="0"/>
                <a:cs typeface="Times New Roman" panose="02020603050405020304" pitchFamily="18" charset="0"/>
              </a:rPr>
              <a:t>, and S. </a:t>
            </a:r>
            <a:r>
              <a:rPr lang="en-IN" sz="2400" dirty="0" err="1">
                <a:latin typeface="Times New Roman" panose="02020603050405020304" pitchFamily="18" charset="0"/>
                <a:cs typeface="Times New Roman" panose="02020603050405020304" pitchFamily="18" charset="0"/>
              </a:rPr>
              <a:t>Choenni</a:t>
            </a:r>
            <a:r>
              <a:rPr lang="en-IN" sz="2400" dirty="0">
                <a:latin typeface="Times New Roman" panose="02020603050405020304" pitchFamily="18" charset="0"/>
                <a:cs typeface="Times New Roman" panose="02020603050405020304" pitchFamily="18" charset="0"/>
              </a:rPr>
              <a:t>, ‘‘Smart monitoring of the criminal justice system,’’ Government Inf. Quart., vol. 35, no. 4, pp. S24–S32, Oct. 2018</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Undertrial prisoners in India often face extended detention due to slow legal processes and lack of access to timely legal aid.</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Tech-driven solutions, such as AI-based case tracking, digital legal aid platforms, and blockchain for bail management, can help streamline judicial procedures and ensure faster case resolution.</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project aims to leverage technology to improve legal accessibility, reduce case backlogs, and enhance justice delivery for undertrial prisoners.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issue of undertrial prisoners in India has been widely studied, with reports highlighting judicial delays, overcrowded prisons, and inadequate legal aid as primary concerns. </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Research indicates that digital interventions, such as AI-driven legal analytics and blockchain-based bail management, can enhance efficiency in the justice system.</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Studies on legal tech solutions suggest that mobile applications for case tracking and automated legal aid platforms improve access to justice.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National Judicial Data Grid (NJDG) and e-Courts initiatives have already demonstrated the potential of technology in expediting case management.</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143002"/>
            <a:ext cx="10557565" cy="4717110"/>
          </a:xfrm>
        </p:spPr>
        <p:txBody>
          <a:bodyPr>
            <a:normAutofit lnSpcReduction="10000"/>
          </a:bodyPr>
          <a:lstStyle/>
          <a:p>
            <a:r>
              <a:rPr lang="en-US" dirty="0">
                <a:latin typeface="Times New Roman" panose="02020603050405020304" pitchFamily="18" charset="0"/>
                <a:cs typeface="Times New Roman" panose="02020603050405020304" pitchFamily="18" charset="0"/>
              </a:rPr>
              <a:t>This project aims to develop a tech-driven solution to address the challenges faced by undertrial prisoners in India through digital case management, AI-driven legal aid, and blockchain-based bail tracking.</a:t>
            </a: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Digital Case Management System</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AI-Powered Legal Aid Assistance</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Blockchain-Based Bail and Case Tracking</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Mobile Application for Prisoners and Legal Aid Volunteers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Integration with Government Databases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a:lnSpc>
                <a:spcPct val="150000"/>
              </a:lnSpc>
            </a:pPr>
            <a:r>
              <a:rPr lang="en-IN" dirty="0">
                <a:latin typeface="Times New Roman" panose="02020603050405020304" pitchFamily="18" charset="0"/>
                <a:cs typeface="Times New Roman" panose="02020603050405020304" pitchFamily="18" charset="0"/>
              </a:rPr>
              <a:t>Enhance Legal Accessibility </a:t>
            </a:r>
            <a:endParaRPr lang="en-US"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Reduce Judicial Delays </a:t>
            </a:r>
            <a:endParaRPr lang="en-US"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Improve Transparency</a:t>
            </a:r>
            <a:endParaRPr lang="en-US"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Facilitate Legal Aid Support</a:t>
            </a:r>
          </a:p>
          <a:p>
            <a:pPr>
              <a:lnSpc>
                <a:spcPct val="150000"/>
              </a:lnSpc>
            </a:pPr>
            <a:r>
              <a:rPr lang="en-IN" dirty="0">
                <a:latin typeface="Times New Roman" panose="02020603050405020304" pitchFamily="18" charset="0"/>
                <a:cs typeface="Times New Roman" panose="02020603050405020304" pitchFamily="18" charset="0"/>
              </a:rPr>
              <a:t>Streamline Bail Processing</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Integrate with Existing Judicial Systems</a:t>
            </a:r>
          </a:p>
          <a:p>
            <a:pPr>
              <a:lnSpc>
                <a:spcPct val="150000"/>
              </a:lnSpc>
            </a:pPr>
            <a:r>
              <a:rPr lang="en-IN" dirty="0">
                <a:latin typeface="Times New Roman" panose="02020603050405020304" pitchFamily="18" charset="0"/>
                <a:cs typeface="Times New Roman" panose="02020603050405020304" pitchFamily="18" charset="0"/>
              </a:rPr>
              <a:t>Improve Student Learning Outcomes</a:t>
            </a:r>
          </a:p>
          <a:p>
            <a:pPr>
              <a:lnSpc>
                <a:spcPct val="150000"/>
              </a:lnSpc>
            </a:pPr>
            <a:r>
              <a:rPr lang="en-US" dirty="0">
                <a:latin typeface="Times New Roman" panose="02020603050405020304" pitchFamily="18" charset="0"/>
                <a:cs typeface="Times New Roman" panose="02020603050405020304" pitchFamily="18" charset="0"/>
              </a:rPr>
              <a:t>Increase Awareness and Legal Literacy</a:t>
            </a:r>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D43E-825A-72CE-65EC-B653AD686E0E}"/>
              </a:ext>
            </a:extLst>
          </p:cNvPr>
          <p:cNvSpPr>
            <a:spLocks noGrp="1"/>
          </p:cNvSpPr>
          <p:nvPr>
            <p:ph type="title"/>
          </p:nvPr>
        </p:nvSpPr>
        <p:spPr/>
        <p:txBody>
          <a:bodyPr/>
          <a:lstStyle/>
          <a:p>
            <a:r>
              <a:rPr lang="en-IN" dirty="0"/>
              <a:t>ARCHITECTURE </a:t>
            </a:r>
          </a:p>
        </p:txBody>
      </p:sp>
      <p:pic>
        <p:nvPicPr>
          <p:cNvPr id="7" name="Content Placeholder 6">
            <a:extLst>
              <a:ext uri="{FF2B5EF4-FFF2-40B4-BE49-F238E27FC236}">
                <a16:creationId xmlns:a16="http://schemas.microsoft.com/office/drawing/2014/main" id="{0B45B71A-2C77-94CE-9621-48932669899A}"/>
              </a:ext>
            </a:extLst>
          </p:cNvPr>
          <p:cNvPicPr>
            <a:picLocks noGrp="1" noChangeAspect="1"/>
          </p:cNvPicPr>
          <p:nvPr>
            <p:ph idx="1"/>
          </p:nvPr>
        </p:nvPicPr>
        <p:blipFill>
          <a:blip r:embed="rId2"/>
          <a:stretch>
            <a:fillRect/>
          </a:stretch>
        </p:blipFill>
        <p:spPr>
          <a:xfrm>
            <a:off x="341906" y="1482849"/>
            <a:ext cx="10360540" cy="4083064"/>
          </a:xfrm>
        </p:spPr>
      </p:pic>
    </p:spTree>
    <p:extLst>
      <p:ext uri="{BB962C8B-B14F-4D97-AF65-F5344CB8AC3E}">
        <p14:creationId xmlns:p14="http://schemas.microsoft.com/office/powerpoint/2010/main" val="331411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0"/>
            <a:ext cx="4011084" cy="860612"/>
          </a:xfrm>
        </p:spPr>
        <p:txBody>
          <a:bodyPr/>
          <a:lstStyle/>
          <a:p>
            <a:r>
              <a:rPr lang="en-GB" dirty="0"/>
              <a:t>Methodology</a:t>
            </a:r>
          </a:p>
        </p:txBody>
      </p:sp>
      <p:sp>
        <p:nvSpPr>
          <p:cNvPr id="3" name="Content Placeholder 2"/>
          <p:cNvSpPr>
            <a:spLocks noGrp="1"/>
          </p:cNvSpPr>
          <p:nvPr>
            <p:ph idx="1"/>
          </p:nvPr>
        </p:nvSpPr>
        <p:spPr>
          <a:xfrm flipV="1">
            <a:off x="4508390" y="6670681"/>
            <a:ext cx="848140" cy="59951"/>
          </a:xfrm>
        </p:spPr>
        <p:txBody>
          <a:bodyPr>
            <a:normAutofit fontScale="25000" lnSpcReduction="20000"/>
          </a:bodyPr>
          <a:lstStyle/>
          <a:p>
            <a:pPr marL="0" indent="0">
              <a:buNone/>
            </a:pPr>
            <a:endParaRPr lang="en-GB" dirty="0">
              <a:solidFill>
                <a:schemeClr val="tx2"/>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70E7C61-43AC-D6BB-2854-F0B846835872}"/>
              </a:ext>
            </a:extLst>
          </p:cNvPr>
          <p:cNvSpPr>
            <a:spLocks noGrp="1"/>
          </p:cNvSpPr>
          <p:nvPr>
            <p:ph type="body" sz="half" idx="2"/>
          </p:nvPr>
        </p:nvSpPr>
        <p:spPr>
          <a:xfrm>
            <a:off x="609601" y="1435103"/>
            <a:ext cx="7699511" cy="4691063"/>
          </a:xfrm>
        </p:spPr>
        <p:txBody>
          <a:bodyPr>
            <a:normAutofit/>
          </a:bodyPr>
          <a:lstStyle/>
          <a:p>
            <a:pPr marL="285750" indent="-285750">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Requirement Analysis</a:t>
            </a: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System Design &amp; Development</a:t>
            </a: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Data Integration &amp; Security Implementation</a:t>
            </a: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Testing &amp; Validation</a:t>
            </a: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Deployment &amp; Implementation</a:t>
            </a:r>
          </a:p>
          <a:p>
            <a:pPr marL="285750" indent="-285750">
              <a:lnSpc>
                <a:spcPct val="150000"/>
              </a:lnSpc>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Monitoring &amp; Evaluation</a:t>
            </a: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3200" dirty="0">
                <a:latin typeface="Times New Roman" panose="02020603050405020304" pitchFamily="18" charset="0"/>
                <a:ea typeface="Cambria" panose="02040503050406030204" pitchFamily="18" charset="0"/>
                <a:cs typeface="Times New Roman" panose="02020603050405020304" pitchFamily="18" charset="0"/>
              </a:rPr>
              <a:t>Timeline of the Project (Gantt Chart)</a:t>
            </a:r>
            <a:endParaRPr sz="32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A83B344-D781-200E-2EE2-2420E1476380}"/>
              </a:ext>
            </a:extLst>
          </p:cNvPr>
          <p:cNvSpPr txBox="1"/>
          <p:nvPr/>
        </p:nvSpPr>
        <p:spPr>
          <a:xfrm>
            <a:off x="6960093" y="1470926"/>
            <a:ext cx="1589103"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Review</a:t>
            </a:r>
            <a:endParaRPr lang="en-IN" sz="2800" dirty="0">
              <a:solidFill>
                <a:schemeClr val="bg1"/>
              </a:solidFill>
              <a:latin typeface="Times New Roman" panose="02020603050405020304" pitchFamily="18" charset="0"/>
              <a:cs typeface="Times New Roman" panose="02020603050405020304" pitchFamily="18" charset="0"/>
            </a:endParaRPr>
          </a:p>
        </p:txBody>
      </p:sp>
      <p:grpSp>
        <p:nvGrpSpPr>
          <p:cNvPr id="34" name="Group 33">
            <a:extLst>
              <a:ext uri="{FF2B5EF4-FFF2-40B4-BE49-F238E27FC236}">
                <a16:creationId xmlns:a16="http://schemas.microsoft.com/office/drawing/2014/main" id="{834B4D88-517D-F543-B896-83743A686F4C}"/>
              </a:ext>
            </a:extLst>
          </p:cNvPr>
          <p:cNvGrpSpPr/>
          <p:nvPr/>
        </p:nvGrpSpPr>
        <p:grpSpPr>
          <a:xfrm>
            <a:off x="40251" y="1300630"/>
            <a:ext cx="2157274" cy="3579104"/>
            <a:chOff x="0" y="1303614"/>
            <a:chExt cx="2157274" cy="3579104"/>
          </a:xfrm>
        </p:grpSpPr>
        <p:grpSp>
          <p:nvGrpSpPr>
            <p:cNvPr id="24" name="Group 23">
              <a:extLst>
                <a:ext uri="{FF2B5EF4-FFF2-40B4-BE49-F238E27FC236}">
                  <a16:creationId xmlns:a16="http://schemas.microsoft.com/office/drawing/2014/main" id="{84342569-9AD6-0CD8-5B9C-C2895C1349ED}"/>
                </a:ext>
              </a:extLst>
            </p:cNvPr>
            <p:cNvGrpSpPr/>
            <p:nvPr/>
          </p:nvGrpSpPr>
          <p:grpSpPr>
            <a:xfrm>
              <a:off x="284086" y="1303614"/>
              <a:ext cx="1589103" cy="475086"/>
              <a:chOff x="904350" y="1309349"/>
              <a:chExt cx="1589103" cy="475086"/>
            </a:xfrm>
          </p:grpSpPr>
          <p:sp>
            <p:nvSpPr>
              <p:cNvPr id="25" name="Rectangle 24">
                <a:extLst>
                  <a:ext uri="{FF2B5EF4-FFF2-40B4-BE49-F238E27FC236}">
                    <a16:creationId xmlns:a16="http://schemas.microsoft.com/office/drawing/2014/main" id="{DD520AAE-1D13-E1B0-0F1D-A44243D3DA5F}"/>
                  </a:ext>
                </a:extLst>
              </p:cNvPr>
              <p:cNvSpPr/>
              <p:nvPr/>
            </p:nvSpPr>
            <p:spPr>
              <a:xfrm>
                <a:off x="904350" y="1322770"/>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DDAEFFCA-6453-36C5-0DDB-2710A80D7ACC}"/>
                  </a:ext>
                </a:extLst>
              </p:cNvPr>
              <p:cNvSpPr txBox="1"/>
              <p:nvPr/>
            </p:nvSpPr>
            <p:spPr>
              <a:xfrm>
                <a:off x="928147" y="1309349"/>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0</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7" name="Rectangle 26">
              <a:extLst>
                <a:ext uri="{FF2B5EF4-FFF2-40B4-BE49-F238E27FC236}">
                  <a16:creationId xmlns:a16="http://schemas.microsoft.com/office/drawing/2014/main" id="{9C2341EE-70D1-52BC-90A1-263458E5CB1B}"/>
                </a:ext>
              </a:extLst>
            </p:cNvPr>
            <p:cNvSpPr/>
            <p:nvPr/>
          </p:nvSpPr>
          <p:spPr>
            <a:xfrm>
              <a:off x="0"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grpSp>
      <p:grpSp>
        <p:nvGrpSpPr>
          <p:cNvPr id="31" name="Group 30">
            <a:extLst>
              <a:ext uri="{FF2B5EF4-FFF2-40B4-BE49-F238E27FC236}">
                <a16:creationId xmlns:a16="http://schemas.microsoft.com/office/drawing/2014/main" id="{674D5A9F-7CE9-A61E-6E17-7D2A3D6D8881}"/>
              </a:ext>
            </a:extLst>
          </p:cNvPr>
          <p:cNvGrpSpPr/>
          <p:nvPr/>
        </p:nvGrpSpPr>
        <p:grpSpPr>
          <a:xfrm>
            <a:off x="2454786" y="1326686"/>
            <a:ext cx="2157274" cy="3556032"/>
            <a:chOff x="2461547" y="1326686"/>
            <a:chExt cx="2157274" cy="3556032"/>
          </a:xfrm>
        </p:grpSpPr>
        <p:grpSp>
          <p:nvGrpSpPr>
            <p:cNvPr id="18" name="Group 17">
              <a:extLst>
                <a:ext uri="{FF2B5EF4-FFF2-40B4-BE49-F238E27FC236}">
                  <a16:creationId xmlns:a16="http://schemas.microsoft.com/office/drawing/2014/main" id="{8B10DD2D-2F30-A2C1-A002-89DBD21BDC67}"/>
                </a:ext>
              </a:extLst>
            </p:cNvPr>
            <p:cNvGrpSpPr/>
            <p:nvPr/>
          </p:nvGrpSpPr>
          <p:grpSpPr>
            <a:xfrm>
              <a:off x="2745633" y="1326686"/>
              <a:ext cx="1589103" cy="462798"/>
              <a:chOff x="3002994" y="1332422"/>
              <a:chExt cx="1589103" cy="462798"/>
            </a:xfrm>
          </p:grpSpPr>
          <p:sp>
            <p:nvSpPr>
              <p:cNvPr id="9" name="Rectangle 8">
                <a:extLst>
                  <a:ext uri="{FF2B5EF4-FFF2-40B4-BE49-F238E27FC236}">
                    <a16:creationId xmlns:a16="http://schemas.microsoft.com/office/drawing/2014/main" id="{B5EA9943-E696-06DA-8224-222EC317DBB1}"/>
                  </a:ext>
                </a:extLst>
              </p:cNvPr>
              <p:cNvSpPr/>
              <p:nvPr/>
            </p:nvSpPr>
            <p:spPr>
              <a:xfrm>
                <a:off x="3002994" y="133242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CB85B30-F6C7-A945-40B0-45244E1576D9}"/>
                  </a:ext>
                </a:extLst>
              </p:cNvPr>
              <p:cNvSpPr txBox="1"/>
              <p:nvPr/>
            </p:nvSpPr>
            <p:spPr>
              <a:xfrm>
                <a:off x="3036970" y="1333555"/>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1</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8" name="Rectangle 27">
              <a:extLst>
                <a:ext uri="{FF2B5EF4-FFF2-40B4-BE49-F238E27FC236}">
                  <a16:creationId xmlns:a16="http://schemas.microsoft.com/office/drawing/2014/main" id="{66F6E9D1-8ACE-B50D-8785-622C838870A7}"/>
                </a:ext>
              </a:extLst>
            </p:cNvPr>
            <p:cNvSpPr/>
            <p:nvPr/>
          </p:nvSpPr>
          <p:spPr>
            <a:xfrm>
              <a:off x="2461547"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32" name="Group 31">
            <a:extLst>
              <a:ext uri="{FF2B5EF4-FFF2-40B4-BE49-F238E27FC236}">
                <a16:creationId xmlns:a16="http://schemas.microsoft.com/office/drawing/2014/main" id="{F487D885-FB55-BD52-F986-267767CC5C7E}"/>
              </a:ext>
            </a:extLst>
          </p:cNvPr>
          <p:cNvGrpSpPr/>
          <p:nvPr/>
        </p:nvGrpSpPr>
        <p:grpSpPr>
          <a:xfrm>
            <a:off x="5014867" y="1311299"/>
            <a:ext cx="2157274" cy="3571419"/>
            <a:chOff x="5017363" y="1311299"/>
            <a:chExt cx="2157274" cy="3571419"/>
          </a:xfrm>
        </p:grpSpPr>
        <p:grpSp>
          <p:nvGrpSpPr>
            <p:cNvPr id="19" name="Group 18">
              <a:extLst>
                <a:ext uri="{FF2B5EF4-FFF2-40B4-BE49-F238E27FC236}">
                  <a16:creationId xmlns:a16="http://schemas.microsoft.com/office/drawing/2014/main" id="{6D75D2B1-3DB0-A547-EC1C-B562C9281014}"/>
                </a:ext>
              </a:extLst>
            </p:cNvPr>
            <p:cNvGrpSpPr/>
            <p:nvPr/>
          </p:nvGrpSpPr>
          <p:grpSpPr>
            <a:xfrm>
              <a:off x="5301449" y="1311299"/>
              <a:ext cx="1589103" cy="477052"/>
              <a:chOff x="5038324" y="1322772"/>
              <a:chExt cx="1589103" cy="477052"/>
            </a:xfrm>
          </p:grpSpPr>
          <p:sp>
            <p:nvSpPr>
              <p:cNvPr id="8" name="Rectangle 7">
                <a:extLst>
                  <a:ext uri="{FF2B5EF4-FFF2-40B4-BE49-F238E27FC236}">
                    <a16:creationId xmlns:a16="http://schemas.microsoft.com/office/drawing/2014/main" id="{A20E8FA4-CF13-D6BE-EE24-4BD8F359EE8F}"/>
                  </a:ext>
                </a:extLst>
              </p:cNvPr>
              <p:cNvSpPr/>
              <p:nvPr/>
            </p:nvSpPr>
            <p:spPr>
              <a:xfrm>
                <a:off x="5038324" y="132277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11378DC-4CC6-7473-B0C1-0C8EE4BE9418}"/>
                  </a:ext>
                </a:extLst>
              </p:cNvPr>
              <p:cNvSpPr txBox="1"/>
              <p:nvPr/>
            </p:nvSpPr>
            <p:spPr>
              <a:xfrm>
                <a:off x="5062121" y="1338159"/>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2</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9" name="Rectangle 28">
              <a:extLst>
                <a:ext uri="{FF2B5EF4-FFF2-40B4-BE49-F238E27FC236}">
                  <a16:creationId xmlns:a16="http://schemas.microsoft.com/office/drawing/2014/main" id="{35FC8A73-F01C-C0F2-598B-CB77B1CD4298}"/>
                </a:ext>
              </a:extLst>
            </p:cNvPr>
            <p:cNvSpPr/>
            <p:nvPr/>
          </p:nvSpPr>
          <p:spPr>
            <a:xfrm>
              <a:off x="5017363"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33" name="Group 32">
            <a:extLst>
              <a:ext uri="{FF2B5EF4-FFF2-40B4-BE49-F238E27FC236}">
                <a16:creationId xmlns:a16="http://schemas.microsoft.com/office/drawing/2014/main" id="{5623994A-0E12-5980-794F-9FBC1D8621BA}"/>
              </a:ext>
            </a:extLst>
          </p:cNvPr>
          <p:cNvGrpSpPr/>
          <p:nvPr/>
        </p:nvGrpSpPr>
        <p:grpSpPr>
          <a:xfrm>
            <a:off x="7449570" y="1300630"/>
            <a:ext cx="2157274" cy="3582088"/>
            <a:chOff x="7435919" y="1300630"/>
            <a:chExt cx="2157274" cy="3582088"/>
          </a:xfrm>
        </p:grpSpPr>
        <p:grpSp>
          <p:nvGrpSpPr>
            <p:cNvPr id="20" name="Group 19">
              <a:extLst>
                <a:ext uri="{FF2B5EF4-FFF2-40B4-BE49-F238E27FC236}">
                  <a16:creationId xmlns:a16="http://schemas.microsoft.com/office/drawing/2014/main" id="{BC91AA7D-58BC-1ECC-283F-9458511D8FAE}"/>
                </a:ext>
              </a:extLst>
            </p:cNvPr>
            <p:cNvGrpSpPr/>
            <p:nvPr/>
          </p:nvGrpSpPr>
          <p:grpSpPr>
            <a:xfrm>
              <a:off x="7709162" y="1300630"/>
              <a:ext cx="1610788" cy="472334"/>
              <a:chOff x="7286132" y="1312103"/>
              <a:chExt cx="1610788" cy="472334"/>
            </a:xfrm>
          </p:grpSpPr>
          <p:sp>
            <p:nvSpPr>
              <p:cNvPr id="11" name="Rectangle 10">
                <a:extLst>
                  <a:ext uri="{FF2B5EF4-FFF2-40B4-BE49-F238E27FC236}">
                    <a16:creationId xmlns:a16="http://schemas.microsoft.com/office/drawing/2014/main" id="{DDFDBCFF-932E-AD36-C01E-E2250F279B43}"/>
                  </a:ext>
                </a:extLst>
              </p:cNvPr>
              <p:cNvSpPr/>
              <p:nvPr/>
            </p:nvSpPr>
            <p:spPr>
              <a:xfrm>
                <a:off x="7286132" y="132277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6D79FBB-4D25-5EA2-3C87-1D14FFA92ED8}"/>
                  </a:ext>
                </a:extLst>
              </p:cNvPr>
              <p:cNvSpPr txBox="1"/>
              <p:nvPr/>
            </p:nvSpPr>
            <p:spPr>
              <a:xfrm>
                <a:off x="7286132" y="1312103"/>
                <a:ext cx="1610788" cy="461665"/>
              </a:xfrm>
              <a:prstGeom prst="rect">
                <a:avLst/>
              </a:prstGeom>
              <a:noFill/>
            </p:spPr>
            <p:txBody>
              <a:bodyPr wrap="square" rtlCol="0" anchor="ctr">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3</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30" name="Rectangle 29">
              <a:extLst>
                <a:ext uri="{FF2B5EF4-FFF2-40B4-BE49-F238E27FC236}">
                  <a16:creationId xmlns:a16="http://schemas.microsoft.com/office/drawing/2014/main" id="{2C24583A-52BC-4605-BE32-3CEC59C35F58}"/>
                </a:ext>
              </a:extLst>
            </p:cNvPr>
            <p:cNvSpPr/>
            <p:nvPr/>
          </p:nvSpPr>
          <p:spPr>
            <a:xfrm>
              <a:off x="7435919"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grpSp>
      <p:grpSp>
        <p:nvGrpSpPr>
          <p:cNvPr id="36" name="Group 35">
            <a:extLst>
              <a:ext uri="{FF2B5EF4-FFF2-40B4-BE49-F238E27FC236}">
                <a16:creationId xmlns:a16="http://schemas.microsoft.com/office/drawing/2014/main" id="{FC02C76D-3570-AE0B-9BA7-242B3C6886D4}"/>
              </a:ext>
            </a:extLst>
          </p:cNvPr>
          <p:cNvGrpSpPr/>
          <p:nvPr/>
        </p:nvGrpSpPr>
        <p:grpSpPr>
          <a:xfrm>
            <a:off x="9853391" y="1311298"/>
            <a:ext cx="2157274" cy="3571420"/>
            <a:chOff x="9854475" y="1311298"/>
            <a:chExt cx="2157274" cy="3571420"/>
          </a:xfrm>
        </p:grpSpPr>
        <p:grpSp>
          <p:nvGrpSpPr>
            <p:cNvPr id="23" name="Group 22">
              <a:extLst>
                <a:ext uri="{FF2B5EF4-FFF2-40B4-BE49-F238E27FC236}">
                  <a16:creationId xmlns:a16="http://schemas.microsoft.com/office/drawing/2014/main" id="{41A2C6BF-C7B4-593F-5128-3A5C2751EC85}"/>
                </a:ext>
              </a:extLst>
            </p:cNvPr>
            <p:cNvGrpSpPr/>
            <p:nvPr/>
          </p:nvGrpSpPr>
          <p:grpSpPr>
            <a:xfrm>
              <a:off x="10138561" y="1311298"/>
              <a:ext cx="1589103" cy="467401"/>
              <a:chOff x="9891697" y="1317034"/>
              <a:chExt cx="1589103" cy="467401"/>
            </a:xfrm>
          </p:grpSpPr>
          <p:sp>
            <p:nvSpPr>
              <p:cNvPr id="21" name="Rectangle 20">
                <a:extLst>
                  <a:ext uri="{FF2B5EF4-FFF2-40B4-BE49-F238E27FC236}">
                    <a16:creationId xmlns:a16="http://schemas.microsoft.com/office/drawing/2014/main" id="{658E4EAA-1F29-C680-33EB-26724CE8B557}"/>
                  </a:ext>
                </a:extLst>
              </p:cNvPr>
              <p:cNvSpPr/>
              <p:nvPr/>
            </p:nvSpPr>
            <p:spPr>
              <a:xfrm>
                <a:off x="9891697" y="1322770"/>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C3A7B378-5C3C-B8B3-CCBD-72B225BE7524}"/>
                  </a:ext>
                </a:extLst>
              </p:cNvPr>
              <p:cNvSpPr txBox="1"/>
              <p:nvPr/>
            </p:nvSpPr>
            <p:spPr>
              <a:xfrm>
                <a:off x="9915494" y="1317034"/>
                <a:ext cx="1565306" cy="461665"/>
              </a:xfrm>
              <a:prstGeom prst="rect">
                <a:avLst/>
              </a:prstGeom>
              <a:noFill/>
            </p:spPr>
            <p:txBody>
              <a:bodyPr wrap="square" rtlCol="0" anchor="ctr">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4</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35" name="Rectangle 34">
              <a:extLst>
                <a:ext uri="{FF2B5EF4-FFF2-40B4-BE49-F238E27FC236}">
                  <a16:creationId xmlns:a16="http://schemas.microsoft.com/office/drawing/2014/main" id="{D61AD915-0E87-2966-3094-B20805E6A35A}"/>
                </a:ext>
              </a:extLst>
            </p:cNvPr>
            <p:cNvSpPr/>
            <p:nvPr/>
          </p:nvSpPr>
          <p:spPr>
            <a:xfrm>
              <a:off x="9854475"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sp>
        <p:nvSpPr>
          <p:cNvPr id="37" name="Arrow: Right 36">
            <a:extLst>
              <a:ext uri="{FF2B5EF4-FFF2-40B4-BE49-F238E27FC236}">
                <a16:creationId xmlns:a16="http://schemas.microsoft.com/office/drawing/2014/main" id="{F751753F-399E-4B12-A140-57E19AA360F3}"/>
              </a:ext>
            </a:extLst>
          </p:cNvPr>
          <p:cNvSpPr/>
          <p:nvPr/>
        </p:nvSpPr>
        <p:spPr>
          <a:xfrm>
            <a:off x="1913028" y="4016586"/>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39" name="Arrow: Right 38">
            <a:extLst>
              <a:ext uri="{FF2B5EF4-FFF2-40B4-BE49-F238E27FC236}">
                <a16:creationId xmlns:a16="http://schemas.microsoft.com/office/drawing/2014/main" id="{709D3C5B-ECC3-3643-4AE9-DDED5FAFD12C}"/>
              </a:ext>
            </a:extLst>
          </p:cNvPr>
          <p:cNvSpPr/>
          <p:nvPr/>
        </p:nvSpPr>
        <p:spPr>
          <a:xfrm>
            <a:off x="9415488" y="2302833"/>
            <a:ext cx="629929"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40" name="Arrow: Right 39">
            <a:extLst>
              <a:ext uri="{FF2B5EF4-FFF2-40B4-BE49-F238E27FC236}">
                <a16:creationId xmlns:a16="http://schemas.microsoft.com/office/drawing/2014/main" id="{59E107BB-DA59-CA63-4F15-3404A820F8C2}"/>
              </a:ext>
            </a:extLst>
          </p:cNvPr>
          <p:cNvSpPr/>
          <p:nvPr/>
        </p:nvSpPr>
        <p:spPr>
          <a:xfrm>
            <a:off x="6976489" y="3976681"/>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41" name="Arrow: Right 40">
            <a:extLst>
              <a:ext uri="{FF2B5EF4-FFF2-40B4-BE49-F238E27FC236}">
                <a16:creationId xmlns:a16="http://schemas.microsoft.com/office/drawing/2014/main" id="{27CCD045-8AA8-9456-3FEC-D9D7553A998C}"/>
              </a:ext>
            </a:extLst>
          </p:cNvPr>
          <p:cNvSpPr/>
          <p:nvPr/>
        </p:nvSpPr>
        <p:spPr>
          <a:xfrm>
            <a:off x="4456572" y="2302833"/>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317008CB-253C-44D8-296C-2585EC8EBB7E}"/>
              </a:ext>
            </a:extLst>
          </p:cNvPr>
          <p:cNvSpPr txBox="1"/>
          <p:nvPr/>
        </p:nvSpPr>
        <p:spPr>
          <a:xfrm>
            <a:off x="2454786" y="2810338"/>
            <a:ext cx="2136991" cy="1323439"/>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Requirement Analysis, Setting up of required environments</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CBA28BEA-CBA7-97C6-D0EB-445E778A8028}"/>
              </a:ext>
            </a:extLst>
          </p:cNvPr>
          <p:cNvSpPr txBox="1"/>
          <p:nvPr/>
        </p:nvSpPr>
        <p:spPr>
          <a:xfrm>
            <a:off x="6761" y="2832735"/>
            <a:ext cx="2157274" cy="1631216"/>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Title Selection, </a:t>
            </a:r>
            <a:r>
              <a:rPr lang="en-US" sz="2000" dirty="0" err="1">
                <a:solidFill>
                  <a:srgbClr val="FFFF00"/>
                </a:solidFill>
                <a:latin typeface="Times New Roman" panose="02020603050405020304" pitchFamily="18" charset="0"/>
                <a:cs typeface="Times New Roman" panose="02020603050405020304" pitchFamily="18" charset="0"/>
              </a:rPr>
              <a:t>Github</a:t>
            </a:r>
            <a:r>
              <a:rPr lang="en-US" sz="2000" dirty="0">
                <a:solidFill>
                  <a:srgbClr val="FFFF00"/>
                </a:solidFill>
                <a:latin typeface="Times New Roman" panose="02020603050405020304" pitchFamily="18" charset="0"/>
                <a:cs typeface="Times New Roman" panose="02020603050405020304" pitchFamily="18" charset="0"/>
              </a:rPr>
              <a:t> repo creation,</a:t>
            </a:r>
          </a:p>
          <a:p>
            <a:r>
              <a:rPr lang="en-US" sz="2000" dirty="0">
                <a:solidFill>
                  <a:srgbClr val="FFFF00"/>
                </a:solidFill>
                <a:latin typeface="Times New Roman" panose="02020603050405020304" pitchFamily="18" charset="0"/>
                <a:cs typeface="Times New Roman" panose="02020603050405020304" pitchFamily="18" charset="0"/>
              </a:rPr>
              <a:t>Requirement Gathering</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DFB8652D-654E-4D7E-1A2B-3FC9085AABB1}"/>
              </a:ext>
            </a:extLst>
          </p:cNvPr>
          <p:cNvSpPr txBox="1"/>
          <p:nvPr/>
        </p:nvSpPr>
        <p:spPr>
          <a:xfrm>
            <a:off x="2454786" y="2065755"/>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Planning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9A7F512D-2632-1F28-E46D-C7C1AD7BDDBE}"/>
              </a:ext>
            </a:extLst>
          </p:cNvPr>
          <p:cNvSpPr txBox="1"/>
          <p:nvPr/>
        </p:nvSpPr>
        <p:spPr>
          <a:xfrm>
            <a:off x="5007379" y="2091754"/>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Designing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BBF03734-39CF-00C7-FC3E-7114CC1A955B}"/>
              </a:ext>
            </a:extLst>
          </p:cNvPr>
          <p:cNvSpPr txBox="1"/>
          <p:nvPr/>
        </p:nvSpPr>
        <p:spPr>
          <a:xfrm>
            <a:off x="7453239" y="2091754"/>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Testing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85C94F74-F428-26D8-B005-45CE7192DF99}"/>
              </a:ext>
            </a:extLst>
          </p:cNvPr>
          <p:cNvSpPr txBox="1"/>
          <p:nvPr/>
        </p:nvSpPr>
        <p:spPr>
          <a:xfrm>
            <a:off x="6761" y="2099322"/>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Initiation</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11CF505A-D288-F6E8-E8BB-4C4FCD88406B}"/>
              </a:ext>
            </a:extLst>
          </p:cNvPr>
          <p:cNvSpPr txBox="1"/>
          <p:nvPr/>
        </p:nvSpPr>
        <p:spPr>
          <a:xfrm>
            <a:off x="5078807" y="2838589"/>
            <a:ext cx="2137307" cy="1631216"/>
          </a:xfrm>
          <a:prstGeom prst="rect">
            <a:avLst/>
          </a:prstGeom>
          <a:noFill/>
        </p:spPr>
        <p:txBody>
          <a:bodyPr wrap="square" rtlCol="0">
            <a:spAutoFit/>
          </a:bodyPr>
          <a:lstStyle/>
          <a:p>
            <a:r>
              <a:rPr lang="en-IN" sz="2000" dirty="0">
                <a:solidFill>
                  <a:srgbClr val="FFFF00"/>
                </a:solidFill>
                <a:latin typeface="Times New Roman" panose="02020603050405020304" pitchFamily="18" charset="0"/>
                <a:cs typeface="Times New Roman" panose="02020603050405020304" pitchFamily="18" charset="0"/>
              </a:rPr>
              <a:t>Data Integration &amp; Security Implementation</a:t>
            </a:r>
            <a:endParaRPr lang="en-US" sz="2000" dirty="0">
              <a:solidFill>
                <a:srgbClr val="FFFF00"/>
              </a:solidFill>
              <a:latin typeface="Times New Roman" panose="02020603050405020304" pitchFamily="18" charset="0"/>
              <a:cs typeface="Times New Roman" panose="02020603050405020304" pitchFamily="18" charset="0"/>
            </a:endParaRPr>
          </a:p>
          <a:p>
            <a:r>
              <a:rPr lang="en-IN" sz="2000" dirty="0">
                <a:solidFill>
                  <a:srgbClr val="FFFF00"/>
                </a:solidFill>
                <a:latin typeface="Times New Roman" panose="02020603050405020304" pitchFamily="18" charset="0"/>
                <a:cs typeface="Times New Roman" panose="02020603050405020304" pitchFamily="18" charset="0"/>
              </a:rPr>
              <a:t>Testing &amp; Validation</a:t>
            </a:r>
            <a:endParaRPr lang="en-US" sz="2000" dirty="0">
              <a:solidFill>
                <a:srgbClr val="FFFF00"/>
              </a:solidFill>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CA6D17CF-798D-687A-4ABF-124EB2A21DAB}"/>
              </a:ext>
            </a:extLst>
          </p:cNvPr>
          <p:cNvSpPr txBox="1"/>
          <p:nvPr/>
        </p:nvSpPr>
        <p:spPr>
          <a:xfrm>
            <a:off x="7459554" y="2893039"/>
            <a:ext cx="2137307" cy="1015663"/>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Checking for error and debugging to check for bugs</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EB06CCA3-1E8B-D724-AD2F-7C29DBE6225D}"/>
              </a:ext>
            </a:extLst>
          </p:cNvPr>
          <p:cNvSpPr txBox="1"/>
          <p:nvPr/>
        </p:nvSpPr>
        <p:spPr>
          <a:xfrm>
            <a:off x="9863375" y="3225208"/>
            <a:ext cx="2137307" cy="400110"/>
          </a:xfrm>
          <a:prstGeom prst="rect">
            <a:avLst/>
          </a:prstGeom>
          <a:noFill/>
        </p:spPr>
        <p:txBody>
          <a:bodyPr wrap="square" rtlCol="0">
            <a:spAutoFit/>
          </a:bodyPr>
          <a:lstStyle/>
          <a:p>
            <a:pPr algn="ctr"/>
            <a:r>
              <a:rPr lang="en-US" sz="2000" dirty="0">
                <a:solidFill>
                  <a:srgbClr val="FFFF00"/>
                </a:solidFill>
                <a:latin typeface="Times New Roman" panose="02020603050405020304" pitchFamily="18" charset="0"/>
                <a:cs typeface="Times New Roman" panose="02020603050405020304" pitchFamily="18" charset="0"/>
              </a:rPr>
              <a:t>Final Viva Voce</a:t>
            </a:r>
            <a:endParaRPr lang="en-IN" sz="20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815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Implementing the proposed system significantly enhance the efficiency, accessibility, and fairness of the legal system for undertrial prisoners in India.</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Reduced Judicial Delays</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Improved Legal Access</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Efficient Bail Processing</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Enhanced Transparency </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Prison Decongestion</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Stronger Collaboration Between Stakeholders </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Data-Driven Legal Reforms</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Higher Legal Awareness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142</TotalTime>
  <Words>770</Words>
  <Application>Microsoft Office PowerPoint</Application>
  <PresentationFormat>Widescreen</PresentationFormat>
  <Paragraphs>114</Paragraphs>
  <Slides>13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Bookman Old Style</vt:lpstr>
      <vt:lpstr>Calibri</vt:lpstr>
      <vt:lpstr>Cambria</vt:lpstr>
      <vt:lpstr>Times New Roman</vt:lpstr>
      <vt:lpstr>Verdana</vt:lpstr>
      <vt:lpstr>Wingdings</vt:lpstr>
      <vt:lpstr>Bioinformatics</vt:lpstr>
      <vt:lpstr>Tech-driven solutions for undertrial  prisoners in India</vt:lpstr>
      <vt:lpstr>Introduction</vt:lpstr>
      <vt:lpstr>Literature Review</vt:lpstr>
      <vt:lpstr>Proposed Method</vt:lpstr>
      <vt:lpstr>Objectives</vt:lpstr>
      <vt:lpstr>ARCHITECTURE </vt:lpstr>
      <vt:lpstr>Methodology</vt:lpstr>
      <vt:lpstr>Timeline of the Project (Gantt Chart)</vt:lpstr>
      <vt:lpstr>Expected Outcomes</vt:lpstr>
      <vt:lpstr>GITHUB REPOSITORY </vt:lpstr>
      <vt:lpstr>Conclusion</vt:lpstr>
      <vt:lpstr>References (IEEE Paper format)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SURYA ROHIT</cp:lastModifiedBy>
  <cp:revision>25</cp:revision>
  <dcterms:created xsi:type="dcterms:W3CDTF">2023-03-16T03:26:27Z</dcterms:created>
  <dcterms:modified xsi:type="dcterms:W3CDTF">2025-05-17T14:38:16Z</dcterms:modified>
</cp:coreProperties>
</file>