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68" r:id="rId6"/>
    <p:sldId id="259" r:id="rId7"/>
    <p:sldId id="261" r:id="rId8"/>
    <p:sldId id="270" r:id="rId9"/>
    <p:sldId id="272" r:id="rId10"/>
    <p:sldId id="262" r:id="rId11"/>
    <p:sldId id="263" r:id="rId12"/>
    <p:sldId id="269" r:id="rId13"/>
    <p:sldId id="266" r:id="rId14"/>
    <p:sldId id="265" r:id="rId15"/>
    <p:sldId id="267" r:id="rId16"/>
    <p:sldId id="273" r:id="rId17"/>
  </p:sldIdLst>
  <p:sldSz cx="9144000" cy="6858000" type="screen4x3"/>
  <p:notesSz cx="6646863" cy="9777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rry.westenberg" initials="l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53"/>
    <a:srgbClr val="FFDA3F"/>
    <a:srgbClr val="42EFF8"/>
    <a:srgbClr val="99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765550" y="0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881062" y="733425"/>
            <a:ext cx="4886325" cy="366553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endParaRPr lang="en" sz="1800" b="0" i="0" u="none" strike="noStrike" cap="none" baseline="0" dirty="0"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17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8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672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6325" cy="36655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87412" y="4643437"/>
            <a:ext cx="4872037" cy="4400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buSzPct val="25000"/>
              <a:buFont typeface="Arial"/>
              <a:buNone/>
            </a:pPr>
            <a:r>
              <a:rPr lang="en" sz="1800" b="0" i="0" u="none" strike="noStrike" cap="none" baseline="0"/>
              <a:t>목차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생성배경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자바를 사용하는 이유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과거, 현재, 미래의 자바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발전과정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버전별 JDK에 대한 설명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자바와 C++의 차이점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자바의 성능</a:t>
            </a:r>
          </a:p>
          <a:p>
            <a:pPr marL="0" marR="0" lvl="0" indent="0" algn="l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0" i="0" u="none" strike="noStrike" cap="none" baseline="0"/>
              <a:t>자바 관련 산업(?)의 경향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765550" y="9288461"/>
            <a:ext cx="2881312" cy="488949"/>
          </a:xfrm>
          <a:prstGeom prst="rect">
            <a:avLst/>
          </a:prstGeom>
          <a:noFill/>
          <a:ln>
            <a:noFill/>
          </a:ln>
        </p:spPr>
        <p:txBody>
          <a:bodyPr lIns="90125" tIns="45050" rIns="90125" bIns="45050" anchor="b" anchorCtr="0">
            <a:sp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6214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52424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4360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1206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baseline="0"/>
            </a:lvl2pPr>
            <a:lvl3pPr marL="1143000" marR="0" indent="-136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baseline="0"/>
            </a:lvl3pPr>
            <a:lvl4pPr marL="16002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4pPr>
            <a:lvl5pPr marL="2057400" marR="0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baseline="0"/>
            </a:lvl5pPr>
            <a:lvl6pPr marL="25146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 idx="2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6991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Ravi Kant Sahu, Asst. Professor @ LPU Phagwara (Punjab) India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4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0503-4E0C-42D7-842F-D72E55122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0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7295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65666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809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66557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01819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44275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5224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Ravi Kant Sahu, Asst. Professor @ LPU Phagwara (Punjab)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34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981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Data Structures &amp; Algorithms</a:t>
            </a:r>
            <a:br>
              <a:rPr lang="en-US"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 dirty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Introduction to Data Structures</a:t>
            </a:r>
            <a:endParaRPr lang="en-US" b="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8077200" cy="3886200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400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  <a:buNone/>
            </a:pP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1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794" y="2590800"/>
            <a:ext cx="2059006" cy="20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221199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Operations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4582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Structures are processed by using certain operations.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Traversing: </a:t>
            </a:r>
            <a:r>
              <a:rPr lang="en" sz="2400" baseline="0" dirty="0">
                <a:solidFill>
                  <a:srgbClr val="002060"/>
                </a:solidFill>
              </a:rPr>
              <a:t>Accessing each record exactly once so that certain items in the record may be processed.</a:t>
            </a:r>
            <a:endParaRPr lang="en" sz="2800" baseline="0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Searching: </a:t>
            </a:r>
            <a:r>
              <a:rPr lang="en" sz="2400" dirty="0">
                <a:solidFill>
                  <a:srgbClr val="002060"/>
                </a:solidFill>
              </a:rPr>
              <a:t>Finding the location of the record with a given key value, or finding the location of all the records that satisfy one or more conditions.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aseline="0" dirty="0">
                <a:solidFill>
                  <a:srgbClr val="002060"/>
                </a:solidFill>
              </a:rPr>
              <a:t>Inserting: </a:t>
            </a:r>
            <a:r>
              <a:rPr lang="en" sz="2400" dirty="0">
                <a:solidFill>
                  <a:srgbClr val="002060"/>
                </a:solidFill>
              </a:rPr>
              <a:t>Adding a new record to the structure.</a:t>
            </a:r>
            <a:endParaRPr lang="en" sz="28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rabicPeriod"/>
            </a:pPr>
            <a:r>
              <a:rPr lang="e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Deleting: </a:t>
            </a:r>
            <a:r>
              <a:rPr lang="en" sz="2400" dirty="0">
                <a:solidFill>
                  <a:srgbClr val="002060"/>
                </a:solidFill>
              </a:rPr>
              <a:t>Removing a record from the structure.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6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Data Structure-Operations 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924800" cy="303155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Sorting: </a:t>
            </a:r>
            <a:r>
              <a:rPr lang="en" sz="24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Arranging the records in some logical</a:t>
            </a:r>
            <a:r>
              <a:rPr lang="en" sz="24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 (Alphabetical or numerical order).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Merging: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dirty="0">
                <a:solidFill>
                  <a:srgbClr val="002060"/>
                </a:solidFill>
              </a:rPr>
              <a:t>Combining the records in two different sorted files into a single sorted file.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029200"/>
            <a:ext cx="5943600" cy="9144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Why so many Data Structures?</a:t>
            </a:r>
          </a:p>
        </p:txBody>
      </p:sp>
      <p:pic>
        <p:nvPicPr>
          <p:cNvPr id="6" name="Content Placeholder 5" descr="Think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990600"/>
            <a:ext cx="3429000" cy="3962400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4F4EEC-A3E3-4DA2-9895-FB29544C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029200"/>
            <a:ext cx="5181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Questions</a:t>
            </a:r>
          </a:p>
        </p:txBody>
      </p:sp>
      <p:pic>
        <p:nvPicPr>
          <p:cNvPr id="4" name="Content Placeholder 3" descr="faq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143000"/>
            <a:ext cx="4038600" cy="3962400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CC6F57-2C2C-441C-B16E-34AEAD7F41E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Sahu, Asst. Professor @ LPU Phagwara (Punjab) India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0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154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Data and Information?    </a:t>
            </a:r>
            <a:r>
              <a:rPr lang="en" sz="2600" dirty="0">
                <a:solidFill>
                  <a:srgbClr val="002060"/>
                </a:solidFill>
              </a:rPr>
              <a:t>Explain with example.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difference between Linear and Non-Linear 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6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Differenciate between Sorting and Merging.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dirty="0">
                <a:solidFill>
                  <a:srgbClr val="002060"/>
                </a:solidFill>
              </a:rPr>
              <a:t> How Searching is different from Traversing?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32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</a:t>
            </a:r>
            <a:r>
              <a:rPr lang="en" sz="32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Data Structure</a:t>
            </a:r>
            <a:endParaRPr lang="en" sz="32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4231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LDS is sequential in nature</a:t>
            </a: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 every data item is related to its previous and next data item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baseline="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LDS, data can be traversed in a single run only.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Implementation of Non-linear DS is difficult.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sz="26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Example: LDS- Array, Linked List, Queue, Stack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600" baseline="0" dirty="0">
                <a:solidFill>
                  <a:srgbClr val="002060"/>
                </a:solidFill>
              </a:rPr>
              <a:t> Non-linear DS- Tree and Graphs</a:t>
            </a:r>
            <a:endParaRPr lang="en" sz="2600" b="0" i="0" u="none" strike="noStrike" cap="none" baseline="0" dirty="0">
              <a:solidFill>
                <a:srgbClr val="002060"/>
              </a:solidFill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373600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756629"/>
            <a:ext cx="7772400" cy="27391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Terminology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Classification of Data Structures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Structure Operations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2800" dirty="0">
                <a:solidFill>
                  <a:srgbClr val="002060"/>
                </a:solidFill>
              </a:rPr>
              <a:t> Review Questions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D0B12-AE2A-4F24-96D5-4A7B0A8973C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Basic Terminology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7397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values or set of values.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Item: is a single unit of values.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r>
              <a:rPr lang="en" dirty="0">
                <a:solidFill>
                  <a:srgbClr val="002060"/>
                </a:solidFill>
              </a:rPr>
              <a:t> Data Items are divided into two categories: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</a:rPr>
              <a:t> </a:t>
            </a: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Group Items: Data items that are divided into sub-items.</a:t>
            </a:r>
          </a:p>
          <a:p>
            <a:pPr lvl="1" indent="0">
              <a:spcBef>
                <a:spcPts val="640"/>
              </a:spcBef>
              <a:buClr>
                <a:schemeClr val="dk1"/>
              </a:buClr>
              <a:buSzPct val="98958"/>
            </a:pPr>
            <a:r>
              <a:rPr lang="e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Elementary Items: Data items that are not divided into sub-items.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3924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CAN NOT be a Group Item?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Permanent Address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Number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dirty="0">
                <a:solidFill>
                  <a:srgbClr val="002060"/>
                </a:solidFill>
              </a:rPr>
              <a:t>Date of Joining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3200" b="0" i="0" u="none" strike="noStrike" cap="none" baseline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</a:t>
            </a:r>
            <a:r>
              <a:rPr lang="en" sz="32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47066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10310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2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sz="2800" dirty="0">
                <a:solidFill>
                  <a:srgbClr val="002060"/>
                </a:solidFill>
              </a:rPr>
              <a:t>Arrangement of Data to simplify the processing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708772-82F7-4D18-BAD6-680E8ABB832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8153400" cy="369327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 indent="0">
              <a:buSzPct val="98958"/>
            </a:pPr>
            <a:r>
              <a:rPr lang="en" dirty="0">
                <a:solidFill>
                  <a:srgbClr val="002060"/>
                </a:solidFill>
              </a:rPr>
              <a:t> Organization of data needed to solve the problem.</a:t>
            </a:r>
            <a:br>
              <a:rPr lang="en" dirty="0">
                <a:solidFill>
                  <a:srgbClr val="002060"/>
                </a:solidFill>
              </a:rPr>
            </a:b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“ Logical or mathematical model of a particular organization of data is called a Data Structure.”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Font typeface="Arial"/>
              <a:buChar char="•"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3CB451-8943-49A7-9515-06542AB5857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38200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sz="4400" b="0" i="0" u="none" strike="noStrike" cap="none" baseline="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Data Structures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52600"/>
            <a:ext cx="7772400" cy="11541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sz="32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429000" y="1762131"/>
            <a:ext cx="2667000" cy="838200"/>
          </a:xfrm>
          <a:prstGeom prst="rect">
            <a:avLst/>
          </a:prstGeom>
          <a:solidFill>
            <a:srgbClr val="42EF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3133732"/>
            <a:ext cx="24384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3133732"/>
            <a:ext cx="22098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Non-Primitive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600" y="4124332"/>
            <a:ext cx="2133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0" y="4191000"/>
            <a:ext cx="22860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Non-Linear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</a:p>
        </p:txBody>
      </p:sp>
      <p:cxnSp>
        <p:nvCxnSpPr>
          <p:cNvPr id="12" name="Straight Arrow Connector 11"/>
          <p:cNvCxnSpPr>
            <a:cxnSpLocks/>
            <a:endCxn id="8" idx="0"/>
          </p:cNvCxnSpPr>
          <p:nvPr/>
        </p:nvCxnSpPr>
        <p:spPr>
          <a:xfrm rot="16200000" flipH="1">
            <a:off x="5448300" y="1914532"/>
            <a:ext cx="533400" cy="19050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7" idx="0"/>
          </p:cNvCxnSpPr>
          <p:nvPr/>
        </p:nvCxnSpPr>
        <p:spPr>
          <a:xfrm rot="5400000">
            <a:off x="3257550" y="1628782"/>
            <a:ext cx="533400" cy="247650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 rot="5400000">
            <a:off x="5772150" y="3228982"/>
            <a:ext cx="228600" cy="15621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8" idx="2"/>
          </p:cNvCxnSpPr>
          <p:nvPr/>
        </p:nvCxnSpPr>
        <p:spPr>
          <a:xfrm rot="16200000" flipH="1">
            <a:off x="7219950" y="3343282"/>
            <a:ext cx="228600" cy="1333500"/>
          </a:xfrm>
          <a:prstGeom prst="straightConnector1">
            <a:avLst/>
          </a:prstGeom>
          <a:ln w="25400">
            <a:solidFill>
              <a:schemeClr val="tx1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90865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Integer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Real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Character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Boolean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4800600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Linked 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4876800"/>
            <a:ext cx="2133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039ED4-C211-438A-B9C7-C8353950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"/>
            <a:ext cx="4610100" cy="1996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5A41A1-6B9A-4513-AE7D-963D4131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476" y="2667000"/>
            <a:ext cx="4564224" cy="340614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DE5CC1-2D55-413A-8D81-696BA338314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218677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7694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imes New Roman"/>
              <a:buNone/>
            </a:pPr>
            <a:r>
              <a:rPr lang="en" dirty="0">
                <a:solidFill>
                  <a:srgbClr val="C00000"/>
                </a:solidFill>
              </a:rPr>
              <a:t>Question</a:t>
            </a:r>
            <a:endParaRPr lang="en" sz="4400" b="0" i="0" u="none" strike="noStrike" cap="none" baseline="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1737281"/>
            <a:ext cx="7772400" cy="44781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r>
              <a:rPr lang="en" dirty="0">
                <a:solidFill>
                  <a:srgbClr val="002060"/>
                </a:solidFill>
              </a:rPr>
              <a:t>Which of the following is TRUE?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None/>
            </a:pPr>
            <a:endParaRPr lang="en" dirty="0">
              <a:solidFill>
                <a:srgbClr val="002060"/>
              </a:solidFill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MIN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Non-Linear DS, an element can have MAX 3 adjacent elements.</a:t>
            </a:r>
          </a:p>
          <a:p>
            <a:pPr marL="514350" lvl="0" indent="-514350"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In a Linear DS, an element can have MAX 2 adjacent elements.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98958"/>
              <a:buAutoNum type="alphaUcPeriod"/>
            </a:pPr>
            <a:r>
              <a:rPr lang="en" sz="2800" dirty="0">
                <a:solidFill>
                  <a:srgbClr val="002060"/>
                </a:solidFill>
              </a:rPr>
              <a:t>None of These</a:t>
            </a:r>
            <a:endParaRPr lang="en" sz="2800" b="0" i="0" u="none" strike="noStrike" cap="none" baseline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6471" cy="12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2F5024-4953-4725-8C24-7DFEA069B4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24600"/>
            <a:ext cx="7010400" cy="457200"/>
          </a:xfrm>
        </p:spPr>
        <p:txBody>
          <a:bodyPr/>
          <a:lstStyle/>
          <a:p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Asst. Professor @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LPU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 (Punjab) India</a:t>
            </a:r>
          </a:p>
        </p:txBody>
      </p:sp>
    </p:spTree>
    <p:extLst>
      <p:ext uri="{BB962C8B-B14F-4D97-AF65-F5344CB8AC3E}">
        <p14:creationId xmlns:p14="http://schemas.microsoft.com/office/powerpoint/2010/main" val="3571236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1094</Words>
  <Application>Microsoft Office PowerPoint</Application>
  <PresentationFormat>On-screen Show (4:3)</PresentationFormat>
  <Paragraphs>226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Data Structures &amp; Algorithms  Topic: Introduction to Data Structures</vt:lpstr>
      <vt:lpstr>Contents</vt:lpstr>
      <vt:lpstr>Basic Terminology</vt:lpstr>
      <vt:lpstr>Question</vt:lpstr>
      <vt:lpstr>Data Structures</vt:lpstr>
      <vt:lpstr>Data Structure</vt:lpstr>
      <vt:lpstr>Classification of Data Structures</vt:lpstr>
      <vt:lpstr>PowerPoint Presentation</vt:lpstr>
      <vt:lpstr>Question</vt:lpstr>
      <vt:lpstr>Data Structure Operations</vt:lpstr>
      <vt:lpstr>Special Data Structure-Operations </vt:lpstr>
      <vt:lpstr> Why so many Data Structures?</vt:lpstr>
      <vt:lpstr> Questions</vt:lpstr>
      <vt:lpstr>Review Questions</vt:lpstr>
      <vt:lpstr>Linear Vs Non-Linear 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Java</dc:title>
  <dc:creator>RA-V</dc:creator>
  <cp:lastModifiedBy>Ravi Kant Sahu</cp:lastModifiedBy>
  <cp:revision>57</cp:revision>
  <dcterms:modified xsi:type="dcterms:W3CDTF">2021-08-24T03:20:42Z</dcterms:modified>
</cp:coreProperties>
</file>