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302" r:id="rId3"/>
    <p:sldId id="319" r:id="rId4"/>
    <p:sldId id="341" r:id="rId5"/>
    <p:sldId id="331" r:id="rId6"/>
    <p:sldId id="336" r:id="rId7"/>
    <p:sldId id="320" r:id="rId8"/>
    <p:sldId id="339" r:id="rId9"/>
    <p:sldId id="342" r:id="rId10"/>
    <p:sldId id="343" r:id="rId11"/>
    <p:sldId id="344" r:id="rId12"/>
    <p:sldId id="300" r:id="rId13"/>
    <p:sldId id="30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C80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A870C-6D98-4CEC-9AF8-B5897447E61F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CD93C-2433-4779-9F28-E8561EB54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5560-8449-453E-9340-70122C2B41B0}" type="datetime1">
              <a:rPr lang="en-US" smtClean="0"/>
              <a:pPr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37D9-DA38-4C13-98FA-F0F8974C063D}" type="datetime1">
              <a:rPr lang="en-US" smtClean="0"/>
              <a:pPr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51CA-6AC9-43D8-906D-E79C754E1305}" type="datetime1">
              <a:rPr lang="en-US" smtClean="0"/>
              <a:pPr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3817-D008-4352-B11E-28B8AC2FD77F}" type="datetime1">
              <a:rPr lang="en-US" smtClean="0"/>
              <a:pPr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88B5-F980-4A79-9F03-3692FDA739D0}" type="datetime1">
              <a:rPr lang="en-US" smtClean="0"/>
              <a:pPr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EBD2-001B-4D42-902F-B8D3C3456E95}" type="datetime1">
              <a:rPr lang="en-US" smtClean="0"/>
              <a:pPr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362-C190-4FFD-842D-795FB152FAD2}" type="datetime1">
              <a:rPr lang="en-US" smtClean="0"/>
              <a:pPr/>
              <a:t>9/18/2021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9AB0-2603-4234-B8ED-6F958BA6BA48}" type="datetime1">
              <a:rPr lang="en-US" smtClean="0"/>
              <a:pPr/>
              <a:t>9/18/2021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F61A-5093-4357-AA6B-5D44AA117ECB}" type="datetime1">
              <a:rPr lang="en-US" smtClean="0"/>
              <a:pPr/>
              <a:t>9/18/2021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BEAE-DBD7-4D1B-A4AF-F0E690D9D247}" type="datetime1">
              <a:rPr lang="en-US" smtClean="0"/>
              <a:pPr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E093-25F2-42AF-96B1-406D12B729D8}" type="datetime1">
              <a:rPr lang="en-US" smtClean="0"/>
              <a:pPr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15E1-775E-42A8-AC6B-B76DF66DA8BE}" type="datetime1">
              <a:rPr lang="en-US" smtClean="0"/>
              <a:pPr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868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Structures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Topic: Header Linked List</a:t>
            </a: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8077200" cy="3733800"/>
          </a:xfrm>
        </p:spPr>
        <p:txBody>
          <a:bodyPr>
            <a:normAutofit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3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648200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Traversing a </a:t>
            </a:r>
            <a:r>
              <a:rPr lang="en-US" sz="3600" b="0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Circuar</a:t>
            </a:r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Header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Algorithm (Traversing a Circular Header list)</a:t>
            </a:r>
          </a:p>
          <a:p>
            <a:pPr marL="514350" indent="-514350">
              <a:buNone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LINK [START]. </a:t>
            </a:r>
            <a:r>
              <a:rPr lang="en-US" sz="24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[Initialize pointer </a:t>
            </a:r>
            <a:r>
              <a:rPr lang="en-US" sz="2400" i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Repeat step 3 and 4 while 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≠ START.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Apply PROCESS to INFO[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Set 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LINK [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].   </a:t>
            </a:r>
            <a:r>
              <a:rPr lang="en-US" sz="24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points to next node]</a:t>
            </a:r>
            <a:b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[End of Step 2 Loop.]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Use of Header Linked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Header Linked lists are frequently used for maintaining </a:t>
            </a:r>
            <a:r>
              <a:rPr lang="en-US" sz="26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Polynomials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in memory.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question_mark1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99518" y="1432718"/>
            <a:ext cx="4053682" cy="4053682"/>
          </a:xfr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is Header Node?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How a Linked List is different from Header linked list?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is Grounded Header list and circular header list?</a:t>
            </a: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Outlines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Header Linked List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Advantages of Header Linked List 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Types of Header Linked List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Header Linked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header linked list which always contains a special node, called the header node, at the beginning of the list.</a:t>
            </a:r>
          </a:p>
          <a:p>
            <a:pPr marL="514350" indent="-514350">
              <a:buNone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29718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3886200"/>
            <a:ext cx="914400" cy="76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71800" y="3886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0600" y="3886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15000" y="3886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29400" y="3886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43800" y="3886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458200" y="3886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7" idx="3"/>
            <a:endCxn id="8" idx="1"/>
          </p:cNvCxnSpPr>
          <p:nvPr/>
        </p:nvCxnSpPr>
        <p:spPr>
          <a:xfrm>
            <a:off x="1143000" y="3352800"/>
            <a:ext cx="914400" cy="9144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00400" y="4265612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29200" y="4267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858000" y="4267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534400" y="4126468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4800" y="3810000"/>
            <a:ext cx="88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86200" y="3886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4724400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HEADER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/>
      <p:bldP spid="20" grpId="0"/>
      <p:bldP spid="21" grpId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Header Linked List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334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      </a:t>
            </a:r>
          </a:p>
          <a:p>
            <a:pPr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       Name            Salary        LINK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</a:t>
            </a: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2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3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AVAIL			4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5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6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7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8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9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            10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95800" y="24384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u="none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rgbClr val="7030A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467600" y="23622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u="sng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362200" y="2286000"/>
            <a:ext cx="6096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14600" y="2362200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Elbow Connector 11"/>
          <p:cNvCxnSpPr>
            <a:stCxn id="9" idx="3"/>
          </p:cNvCxnSpPr>
          <p:nvPr/>
        </p:nvCxnSpPr>
        <p:spPr>
          <a:xfrm>
            <a:off x="2971800" y="2552700"/>
            <a:ext cx="1219200" cy="342900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62200" y="3352800"/>
            <a:ext cx="6096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38400" y="34290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Connector 24"/>
          <p:cNvCxnSpPr>
            <a:stCxn id="11" idx="2"/>
          </p:cNvCxnSpPr>
          <p:nvPr/>
        </p:nvCxnSpPr>
        <p:spPr>
          <a:xfrm rot="5400000">
            <a:off x="1714500" y="4838700"/>
            <a:ext cx="1905000" cy="1588"/>
          </a:xfrm>
          <a:prstGeom prst="line">
            <a:avLst/>
          </a:prstGeom>
          <a:ln w="25400">
            <a:solidFill>
              <a:srgbClr val="0086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67000" y="5791200"/>
            <a:ext cx="1371600" cy="1588"/>
          </a:xfrm>
          <a:prstGeom prst="straightConnector1">
            <a:avLst/>
          </a:prstGeom>
          <a:ln w="25400">
            <a:solidFill>
              <a:srgbClr val="00863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019800" y="23622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59,000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Advantages of Header Linked List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2578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Header linked list contains a special node at the top.</a:t>
            </a:r>
          </a:p>
          <a:p>
            <a:pPr marL="514350" indent="-514350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header node need not represent the same type of data that succeeding nodes do.</a:t>
            </a:r>
          </a:p>
          <a:p>
            <a:pPr marL="514350" indent="-514350"/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can have data like, number of nodes, any other data... </a:t>
            </a:r>
          </a:p>
          <a:p>
            <a:pPr marL="514350" indent="-514350"/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Header node can access the data of all the nodes in the linked list.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3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Types of Header Linked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Grounded header list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 a header list where the last node contains the null pointer.</a:t>
            </a:r>
          </a:p>
          <a:p>
            <a:pPr>
              <a:buFont typeface="Wingdings" pitchFamily="2" charset="2"/>
              <a:buChar char="q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Circular header list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a header list where the last node points back to the header node. 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Note: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Unless otherwise stated or implied,  header list will always be circular list. </a:t>
            </a:r>
          </a:p>
          <a:p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Accordingly, in such a case, the header node also acts as a sentinel indicating the end of the list.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72440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2800" b="0" dirty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Grounded Header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18288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2743200"/>
            <a:ext cx="914400" cy="76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71800" y="2743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0600" y="2743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15000" y="2743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29400" y="2743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43800" y="2743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458200" y="2743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7" idx="3"/>
            <a:endCxn id="8" idx="1"/>
          </p:cNvCxnSpPr>
          <p:nvPr/>
        </p:nvCxnSpPr>
        <p:spPr>
          <a:xfrm>
            <a:off x="1143000" y="2209800"/>
            <a:ext cx="914400" cy="9144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00400" y="3122612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29200" y="3124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858000" y="3124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534400" y="2983468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4800" y="2667000"/>
            <a:ext cx="88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86200" y="2743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3581400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HEADER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/>
      <p:bldP spid="20" grpId="0"/>
      <p:bldP spid="21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72440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2800" b="0" dirty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Circular Header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1828800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2743200"/>
            <a:ext cx="914400" cy="76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71800" y="2743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0600" y="2743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15000" y="2743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29400" y="2743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43800" y="2743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458200" y="2743200"/>
            <a:ext cx="4572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7" idx="3"/>
            <a:endCxn id="8" idx="1"/>
          </p:cNvCxnSpPr>
          <p:nvPr/>
        </p:nvCxnSpPr>
        <p:spPr>
          <a:xfrm>
            <a:off x="1143000" y="2209800"/>
            <a:ext cx="914400" cy="9144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00400" y="3122612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29200" y="3124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858000" y="3124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00" y="2667000"/>
            <a:ext cx="88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86200" y="2743200"/>
            <a:ext cx="914400" cy="762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3581400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HEADER NODE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76400" y="3352800"/>
            <a:ext cx="38100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1257300" y="3771900"/>
            <a:ext cx="838200" cy="158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676400" y="4191000"/>
            <a:ext cx="7086600" cy="158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8343106" y="3771106"/>
            <a:ext cx="838200" cy="158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0" grpId="0"/>
      <p:bldP spid="21" grpId="0" animBg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Link [START] = NULL,</a:t>
            </a:r>
            <a:b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then, Grounded Header List is Empty.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Link [START] = START,</a:t>
            </a:r>
            <a:b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then, Circular Header List is Empty.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Ravi">
      <a:dk1>
        <a:sysClr val="windowText" lastClr="000000"/>
      </a:dk1>
      <a:lt1>
        <a:srgbClr val="FAF1D4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1705</TotalTime>
  <Words>668</Words>
  <Application>Microsoft Office PowerPoint</Application>
  <PresentationFormat>On-screen Show (4:3)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Office Theme</vt:lpstr>
      <vt:lpstr>Data Structures  Topic: Header Linked List</vt:lpstr>
      <vt:lpstr>Outlines</vt:lpstr>
      <vt:lpstr>Header Linked List</vt:lpstr>
      <vt:lpstr>Header Linked List</vt:lpstr>
      <vt:lpstr>Advantages of Header Linked List</vt:lpstr>
      <vt:lpstr>Types of Header Linked List</vt:lpstr>
      <vt:lpstr>Grounded Header List</vt:lpstr>
      <vt:lpstr>Circular Header List</vt:lpstr>
      <vt:lpstr>PowerPoint Presentation</vt:lpstr>
      <vt:lpstr>Traversing a Circuar Header List</vt:lpstr>
      <vt:lpstr>Use of Header Linked List</vt:lpstr>
      <vt:lpstr>PowerPoint Presentation</vt:lpstr>
      <vt:lpstr>Review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22: JDBC</dc:title>
  <dc:creator>RA-V</dc:creator>
  <cp:lastModifiedBy>Ravi Kant Sahu</cp:lastModifiedBy>
  <cp:revision>50</cp:revision>
  <dcterms:created xsi:type="dcterms:W3CDTF">2006-08-16T00:00:00Z</dcterms:created>
  <dcterms:modified xsi:type="dcterms:W3CDTF">2021-09-18T05:26:52Z</dcterms:modified>
</cp:coreProperties>
</file>