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2" r:id="rId3"/>
    <p:sldId id="345" r:id="rId4"/>
    <p:sldId id="319" r:id="rId5"/>
    <p:sldId id="354" r:id="rId6"/>
    <p:sldId id="346" r:id="rId7"/>
    <p:sldId id="350" r:id="rId8"/>
    <p:sldId id="347" r:id="rId9"/>
    <p:sldId id="349" r:id="rId10"/>
    <p:sldId id="375" r:id="rId11"/>
    <p:sldId id="376" r:id="rId12"/>
    <p:sldId id="377" r:id="rId13"/>
    <p:sldId id="352" r:id="rId14"/>
    <p:sldId id="353" r:id="rId15"/>
    <p:sldId id="351" r:id="rId16"/>
    <p:sldId id="372" r:id="rId17"/>
    <p:sldId id="373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74" r:id="rId26"/>
    <p:sldId id="362" r:id="rId27"/>
    <p:sldId id="363" r:id="rId28"/>
    <p:sldId id="378" r:id="rId29"/>
    <p:sldId id="371" r:id="rId30"/>
    <p:sldId id="367" r:id="rId31"/>
    <p:sldId id="368" r:id="rId32"/>
    <p:sldId id="369" r:id="rId33"/>
    <p:sldId id="370" r:id="rId34"/>
    <p:sldId id="366" r:id="rId35"/>
    <p:sldId id="364" r:id="rId36"/>
    <p:sldId id="365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2A67E-454F-4B89-8817-C100B774D1D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41114-A433-4C57-B5C7-7AEEF5AF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8A870C-6D98-4CEC-9AF8-B5897447E61F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14.Quick_Sort.ppt" TargetMode="External"/><Relationship Id="rId2" Type="http://schemas.openxmlformats.org/officeDocument/2006/relationships/hyperlink" Target="Quick_Sort.pp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mathsisfun.com/games/towerofhanoi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Topic: Stacks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DE76FE-83F0-4681-A7C0-0905FD453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70" y="1051560"/>
            <a:ext cx="8207459" cy="5074603"/>
          </a:xfr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5D91EC2-A7D7-4593-8601-CCBA07C2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6A21D69-98FA-4715-96C7-884EFB9D37DD}"/>
              </a:ext>
            </a:extLst>
          </p:cNvPr>
          <p:cNvSpPr txBox="1">
            <a:spLocks/>
          </p:cNvSpPr>
          <p:nvPr/>
        </p:nvSpPr>
        <p:spPr>
          <a:xfrm>
            <a:off x="502920" y="0"/>
            <a:ext cx="8183880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Brainstorming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5D91EC2-A7D7-4593-8601-CCBA07C2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6A21D69-98FA-4715-96C7-884EFB9D37DD}"/>
              </a:ext>
            </a:extLst>
          </p:cNvPr>
          <p:cNvSpPr txBox="1">
            <a:spLocks/>
          </p:cNvSpPr>
          <p:nvPr/>
        </p:nvSpPr>
        <p:spPr>
          <a:xfrm>
            <a:off x="502920" y="0"/>
            <a:ext cx="8183880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Brainstorming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1A111-5339-498D-9562-D8868FAD9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051560"/>
            <a:ext cx="8229600" cy="5074603"/>
          </a:xfrm>
        </p:spPr>
      </p:pic>
    </p:spTree>
    <p:extLst>
      <p:ext uri="{BB962C8B-B14F-4D97-AF65-F5344CB8AC3E}">
        <p14:creationId xmlns:p14="http://schemas.microsoft.com/office/powerpoint/2010/main" val="210161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5D91EC2-A7D7-4593-8601-CCBA07C2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6A21D69-98FA-4715-96C7-884EFB9D37DD}"/>
              </a:ext>
            </a:extLst>
          </p:cNvPr>
          <p:cNvSpPr txBox="1">
            <a:spLocks/>
          </p:cNvSpPr>
          <p:nvPr/>
        </p:nvSpPr>
        <p:spPr>
          <a:xfrm>
            <a:off x="502920" y="0"/>
            <a:ext cx="8183880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Brainstorming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447741-D01B-439E-836F-8AF979A69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08597"/>
            <a:ext cx="8610600" cy="4917567"/>
          </a:xfrm>
        </p:spPr>
      </p:pic>
    </p:spTree>
    <p:extLst>
      <p:ext uri="{BB962C8B-B14F-4D97-AF65-F5344CB8AC3E}">
        <p14:creationId xmlns:p14="http://schemas.microsoft.com/office/powerpoint/2010/main" val="412415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Linked Representation of Stacks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2578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6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PUSH_LINKSTACK</a:t>
            </a: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LINK, TOP, AVAIL, ITEM)</a:t>
            </a:r>
          </a:p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Overflow?]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AVAIL = NULL, then: Print: OVERFLOW and </a:t>
            </a: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  <a:b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 = AVAIL and AVAIL = LINK [</a:t>
            </a: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AVAIL].</a:t>
            </a:r>
            <a:b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US" sz="26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Remove first node from AVAIL List.]</a:t>
            </a:r>
          </a:p>
          <a:p>
            <a:pPr marL="514350" indent="-514350">
              <a:buAutoNum type="arabicPeriod"/>
            </a:pPr>
            <a:endParaRPr lang="en-US" sz="2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INFO [NEW] </a:t>
            </a: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ITEM.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LINK [NEW] = TOP. </a:t>
            </a:r>
            <a:b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[NEW node points to the original top node in the stack.]</a:t>
            </a:r>
            <a:b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TOP = NEW.		</a:t>
            </a:r>
            <a:r>
              <a:rPr lang="en-US" sz="26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[Reset TOP to point to new node .]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Linked Representation of Stacks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2578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6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POP_LINKSTACK</a:t>
            </a: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LINK, TOP, AVAIL, ITEM)</a:t>
            </a:r>
          </a:p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[Underflow?]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TOP = NULL, then: Print</a:t>
            </a: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UNDERFLOW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Exit.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ITEM = INFO [TOP].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[Copy the top element into Item.]</a:t>
            </a:r>
          </a:p>
          <a:p>
            <a:pPr marL="514350" indent="-514350">
              <a:buAutoNum type="arabicPeriod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TEMP = TOP and TOP = LINK [TOP].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[Remember the old value of TOP and Reset TOP.]</a:t>
            </a:r>
          </a:p>
          <a:p>
            <a:pPr marL="514350" indent="-514350">
              <a:buAutoNum type="arabicPeriod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LINK [TEMP] = AVAIL and AVAIL = TEMP. 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		[Return deleted node to AVAIL List.]</a:t>
            </a:r>
            <a:b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Minimizing Overflow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 involves a Time-space Trade-off.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 reserving a great deal of space for stack, we can minimize number of overflows.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Brainstorming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E1F5F6-37CD-4281-BE82-F32AECD00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28700"/>
            <a:ext cx="8229600" cy="5181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552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Brainstorming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9BFE0D0-C224-4E3B-B1C7-E55AC01F6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136082"/>
            <a:ext cx="8382547" cy="4990081"/>
          </a:xfrm>
        </p:spPr>
      </p:pic>
    </p:spTree>
    <p:extLst>
      <p:ext uri="{BB962C8B-B14F-4D97-AF65-F5344CB8AC3E}">
        <p14:creationId xmlns:p14="http://schemas.microsoft.com/office/powerpoint/2010/main" val="3888448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Arithmetic Expressions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 Expressions involve </a:t>
            </a:r>
            <a:r>
              <a:rPr lang="en-US" sz="2800" i="1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constants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i="1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Binary operations have different levels of precedence.</a:t>
            </a:r>
          </a:p>
          <a:p>
            <a:pPr marL="914400" lvl="1" indent="-514350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First    : 	            Exponentiation (^)</a:t>
            </a:r>
          </a:p>
          <a:p>
            <a:pPr marL="914400" lvl="1" indent="-514350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Second:		Multiplication (*) and Division (/)</a:t>
            </a:r>
          </a:p>
          <a:p>
            <a:pPr marL="914400" lvl="1" indent="-514350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Third   :		Addition (+) and Subtraction (-)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the following Arithmetic Expression:</a:t>
            </a:r>
          </a:p>
          <a:p>
            <a:pPr marL="514350" indent="-514350" algn="ctr">
              <a:buNone/>
            </a:pP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5 ^ 2 + 3 * 5 – 6 * 2 / 3 + 24 / 3 + 3</a:t>
            </a: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First:</a:t>
            </a:r>
          </a:p>
          <a:p>
            <a:pPr marL="914400" lvl="1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25 + 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3 * 5 – 6 * 2 / 3 + 24 / 3 + 3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Second:</a:t>
            </a:r>
            <a:endParaRPr lang="en-US" sz="2400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15 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+ 3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Third:</a:t>
            </a:r>
            <a:endParaRPr lang="en-US" sz="2400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47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Basic Operations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 Representation of Stacks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Representation of Stacks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Minimizing Overflow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Polish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endParaRPr lang="en-US" sz="2800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Infix Notation: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Operator symbol is placed between the two operands.</a:t>
            </a:r>
          </a:p>
          <a:p>
            <a:pPr marL="514350" indent="-514350">
              <a:buNone/>
            </a:pPr>
            <a:b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(5 * 3) + 2      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&amp; 	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 * (3 + 2) </a:t>
            </a: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Polish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Polish Notation: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Operator Symbol is placed before its two operands.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 A B, * C D, / P Q etc.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Named after the Polish Mathematician </a:t>
            </a: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Jan </a:t>
            </a:r>
            <a:r>
              <a:rPr lang="en-US" sz="2800" dirty="0" err="1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Lukasiewicz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/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order in which the operations are to be performed is completely determined by </a:t>
            </a: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the positions of operators and operands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 the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 + B) * C = </a:t>
            </a:r>
            <a:b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* + ABC</a:t>
            </a:r>
          </a:p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+ (B * C) = </a:t>
            </a:r>
            <a:b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 A *BC</a:t>
            </a:r>
          </a:p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 + B) / (C - D) =</a:t>
            </a:r>
            <a:b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/ +AB –CD</a:t>
            </a:r>
          </a:p>
          <a:p>
            <a:endParaRPr lang="en-US" sz="2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Known as Prefix Notation.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Reverse Polish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Reverse Polish Notation: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Operator Symbol is placed after its two operands.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B+, C D*,  P Q/ etc.</a:t>
            </a:r>
          </a:p>
          <a:p>
            <a:pPr marL="514350" indent="-514350"/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known as Postfix Notation.</a:t>
            </a:r>
          </a:p>
          <a:p>
            <a:pPr marL="514350" indent="-514350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Evaluation of Postfix Expression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610600" cy="563880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 is an arithmetic expression in Postfix Notation.</a:t>
            </a:r>
          </a:p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 a right parenthesis “)” at the end of P. 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1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Scan P from left to right and Repeat Step 3 and 4 for each element of P until the sentinel “)” is encountered.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1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If an operand is encountered, put it on STACK.</a:t>
            </a: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If an operator @ is encountered, then: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(A) </a:t>
            </a: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Remove the two top elements of STACK, where A 		            is the top element and B is the next to top element.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B @ A.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Place the result of (B) back on STACK.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[End of if structure.]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VALUE equal to the top element on STACK.</a:t>
            </a: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Brainstorming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F3E886-5746-46A3-BB5D-7ED94F1CD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0125" y="1848644"/>
            <a:ext cx="7143750" cy="4029075"/>
          </a:xfrm>
        </p:spPr>
      </p:pic>
    </p:spTree>
    <p:extLst>
      <p:ext uri="{BB962C8B-B14F-4D97-AF65-F5344CB8AC3E}">
        <p14:creationId xmlns:p14="http://schemas.microsoft.com/office/powerpoint/2010/main" val="2734656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the following Post-fix Expression: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12  7  3  -  /  2  1  5  +  *  + </a:t>
            </a:r>
          </a:p>
          <a:p>
            <a:pPr>
              <a:buFont typeface="Courier New" pitchFamily="49" charset="0"/>
              <a:buChar char="o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Infix to Postfix Transformation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7912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POLISH (Q, P)</a:t>
            </a:r>
            <a:endParaRPr lang="en-US" sz="2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PUSH “(” on to STACK and add “)” to the end of Q.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Scan Q from left to right and Repeat steps 3 to 6 for each element of Q until the STACK is empty: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an operand is encountered, add it to P.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 left parenthesis is encountered, push it onto STACK.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an operator is encountered, then: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(a) Repeatedly POP from STACK and add to P each operator (On the TOP of STACK) which has the same precedence as or higher precedence than @.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(b) Add @ to STACK.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right parenthesis is encountered, then: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Repeatedly POP from STACK and add to P each operator (On the TOP of STACK.) until a left parenthesis is encountered.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Remove the left parenthesis. [Don’t add the left parenthesis to P.] 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514350" indent="-514350"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[End of step 2 Loop.]</a:t>
            </a:r>
          </a:p>
          <a:p>
            <a:pPr marL="514350" indent="-514350"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7.    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5D91EC2-A7D7-4593-8601-CCBA07C2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6A21D69-98FA-4715-96C7-884EFB9D37DD}"/>
              </a:ext>
            </a:extLst>
          </p:cNvPr>
          <p:cNvSpPr txBox="1">
            <a:spLocks/>
          </p:cNvSpPr>
          <p:nvPr/>
        </p:nvSpPr>
        <p:spPr>
          <a:xfrm>
            <a:off x="502920" y="0"/>
            <a:ext cx="8183880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Brainstorming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E2FB5-0AAD-49EC-8BDD-4274C0D7E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97" y="1143000"/>
            <a:ext cx="8560257" cy="4906169"/>
          </a:xfrm>
        </p:spPr>
      </p:pic>
    </p:spTree>
    <p:extLst>
      <p:ext uri="{BB962C8B-B14F-4D97-AF65-F5344CB8AC3E}">
        <p14:creationId xmlns:p14="http://schemas.microsoft.com/office/powerpoint/2010/main" val="792367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5146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b="0" dirty="0">
                <a:solidFill>
                  <a:srgbClr val="0070C0"/>
                </a:solidFill>
                <a:effectLst/>
                <a:latin typeface="Algerian" pitchFamily="82" charset="0"/>
                <a:cs typeface="Times New Roman" pitchFamily="18" charset="0"/>
              </a:rPr>
              <a:t>Applications of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Stacks:</a:t>
            </a: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stack is a list of elements in which an element may be </a:t>
            </a:r>
            <a:r>
              <a:rPr lang="en-US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inserted or deleted only at one end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called the 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“TOP”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 the Stack.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 is a LIFO (Last In First Out) data structure.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Elements are </a:t>
            </a:r>
            <a:r>
              <a:rPr lang="en-US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removed from a stack in the reverse order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that in which they were inserted into the stack.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Quick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QUICK_SORT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(A, p, r)</a:t>
            </a: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   if p &lt; r</a:t>
            </a:r>
          </a:p>
          <a:p>
            <a:pPr marL="514350" indent="-514350">
              <a:buAutoNum type="arabicPeriod" startAt="2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then: q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PARTITION ( A, p, r)</a:t>
            </a:r>
          </a:p>
          <a:p>
            <a:pPr marL="514350" indent="-514350">
              <a:buAutoNum type="arabicPeriod" startAt="2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QUICK_SORT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(A, p, q-1)  </a:t>
            </a:r>
          </a:p>
          <a:p>
            <a:pPr marL="514350" indent="-514350">
              <a:buAutoNum type="arabicPeriod" startAt="2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QUICK_SORT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(A, q+1, 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PARTITION (A, p, r)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x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A[r].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 p-1.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Repeat Step 4 to 6 for j  p to r-1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do if A[j] &lt;= x.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then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i+1.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Exchange A[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 A[j]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Exchange A[i+1]  A[r]    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return i+1. 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Quick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Example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3" action="ppaction://hlinkpres?slideindex=1&amp;slidetitle="/>
              </a:rPr>
              <a:t>Example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Tower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Hanoi Problem Solving</a:t>
            </a:r>
          </a:p>
          <a:p>
            <a:pPr marL="0" indent="0">
              <a:buNone/>
            </a:pPr>
            <a:r>
              <a:rPr lang="en-IN" sz="2400" dirty="0">
                <a:hlinkClick r:id="rId4"/>
              </a:rPr>
              <a:t>https://www.mathsisfun.com/games/towerofhanoi.html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hlinkClick r:id="rId3" action="ppaction://hlinkpres?slideindex=1&amp;slidetitle=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Towers of Hanoi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TOWER (N, BEG, AUX, END)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N = 1, Then: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(a) Write: BEG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END.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(b) Return.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[End of If Structure.]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Call TOWER (N-1, BEG, END, AUX).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[Move N-1 disks from peg BEG to peg AUX.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Write BEG  END.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Call TOWER (N-1, AUX, BEG, END).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		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[Move N-1 disks from peg AUX to peg END.]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Return.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need of Stacks?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Array representation of Stack is different from Linked Representation?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will you handle Overflow and Underflow?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Convert the following infix expression to Post-fix: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12 / (7-3) + 2 * (1+5)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(5^3) / (3+9) – (5*0) + 2</a:t>
            </a:r>
          </a:p>
          <a:p>
            <a:pPr>
              <a:buFont typeface="Courier New" pitchFamily="49" charset="0"/>
              <a:buChar char="o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 of Dishes</a:t>
            </a: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 of Books</a:t>
            </a: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packet of Biscuits etc.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AVAIL List is also implemented using STACK. 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Basic 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Push: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Process of inserting an element into Stack.</a:t>
            </a:r>
            <a:b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Pop: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Process of deleting the top most element from stack.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1866105" y="3847306"/>
            <a:ext cx="37338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542506" y="3847307"/>
            <a:ext cx="37338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3800" y="5715000"/>
            <a:ext cx="16764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2600" y="5334000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 =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0" y="16002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910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Anuj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5372100" y="1257300"/>
            <a:ext cx="457200" cy="381000"/>
          </a:xfrm>
          <a:prstGeom prst="straightConnector1">
            <a:avLst/>
          </a:prstGeom>
          <a:ln w="381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29694" y="1295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62600" y="4953000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9981E-6 L 0.00417 0.526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2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014E-8 L 0 0.5328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1" grpId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 Representation of Stacks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2209800"/>
          <a:ext cx="8610600" cy="990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/>
                        <a:t>Arvind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Deepak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/>
                        <a:t>Neha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3962400"/>
          <a:ext cx="914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91200" y="3962400"/>
          <a:ext cx="914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     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7600" y="1752600"/>
            <a:ext cx="105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4876800"/>
            <a:ext cx="89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TOP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4857690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MAXSTK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14400" y="3276600"/>
            <a:ext cx="3048000" cy="990600"/>
          </a:xfrm>
          <a:prstGeom prst="straightConnector1">
            <a:avLst/>
          </a:prstGeom>
          <a:ln w="3175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48400" y="3276600"/>
            <a:ext cx="2057400" cy="1066800"/>
          </a:xfrm>
          <a:prstGeom prst="straightConnector1">
            <a:avLst/>
          </a:prstGeom>
          <a:ln w="3175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98714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55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30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91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59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327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 Representation of Stacks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PUSH (STACK, TOP, </a:t>
            </a:r>
            <a:r>
              <a:rPr lang="en-US" sz="26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MAXSTK</a:t>
            </a: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ITEM)</a:t>
            </a:r>
          </a:p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[Stack already filled?]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TOP =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MAXSTK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then: Print: OVERFLOW and Return.</a:t>
            </a:r>
          </a:p>
          <a:p>
            <a:pPr marL="514350" indent="-514350">
              <a:buAutoNum type="arabicPeriod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TOP = TOP +1. [Increase TOP by 1.]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STACK [TOP] = ITEM. [Insert ITEM into the TOP.]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 Representation of Stacks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POP (STACK, TOP, ITEM)</a:t>
            </a:r>
          </a:p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[Stack has an ITEM to be removed?]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TOP = 0, then: Print: UNDERFLOW and Return.</a:t>
            </a:r>
          </a:p>
          <a:p>
            <a:pPr marL="514350" indent="-514350">
              <a:buAutoNum type="arabicPeriod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ITEM = STACK [TOP].  [ITEM is the TOP element.]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TOP = TOP - 1. [Decrease TOP. by 1.]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</TotalTime>
  <Words>2150</Words>
  <Application>Microsoft Office PowerPoint</Application>
  <PresentationFormat>On-screen Show (4:3)</PresentationFormat>
  <Paragraphs>280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Algerian</vt:lpstr>
      <vt:lpstr>Arial</vt:lpstr>
      <vt:lpstr>Calibri</vt:lpstr>
      <vt:lpstr>Courier New</vt:lpstr>
      <vt:lpstr>Times New Roman</vt:lpstr>
      <vt:lpstr>Wingdings</vt:lpstr>
      <vt:lpstr>Office Theme</vt:lpstr>
      <vt:lpstr>Data Structures  Topic: Stacks</vt:lpstr>
      <vt:lpstr>Outlines</vt:lpstr>
      <vt:lpstr>Introduction</vt:lpstr>
      <vt:lpstr>Examples</vt:lpstr>
      <vt:lpstr>Basic Operations</vt:lpstr>
      <vt:lpstr>STACK</vt:lpstr>
      <vt:lpstr>Array Representation of Stacks</vt:lpstr>
      <vt:lpstr>Array Representation of Stacks</vt:lpstr>
      <vt:lpstr>Array Representation of Stacks</vt:lpstr>
      <vt:lpstr>PowerPoint Presentation</vt:lpstr>
      <vt:lpstr>PowerPoint Presentation</vt:lpstr>
      <vt:lpstr>PowerPoint Presentation</vt:lpstr>
      <vt:lpstr>Linked Representation of Stacks</vt:lpstr>
      <vt:lpstr>Linked Representation of Stacks</vt:lpstr>
      <vt:lpstr>Minimizing Overflow</vt:lpstr>
      <vt:lpstr>Brainstorming</vt:lpstr>
      <vt:lpstr>Brainstorming</vt:lpstr>
      <vt:lpstr>Arithmetic Expressions</vt:lpstr>
      <vt:lpstr>Example</vt:lpstr>
      <vt:lpstr>Polish Notation</vt:lpstr>
      <vt:lpstr>Polish Notation</vt:lpstr>
      <vt:lpstr>Examples</vt:lpstr>
      <vt:lpstr>Reverse Polish Notation</vt:lpstr>
      <vt:lpstr>Evaluation of Postfix Expression</vt:lpstr>
      <vt:lpstr>Brainstorming</vt:lpstr>
      <vt:lpstr>Review Questions</vt:lpstr>
      <vt:lpstr>Infix to Postfix Transformation</vt:lpstr>
      <vt:lpstr>PowerPoint Presentation</vt:lpstr>
      <vt:lpstr>Applications of STACK</vt:lpstr>
      <vt:lpstr>Quick Sort</vt:lpstr>
      <vt:lpstr>PowerPoint Presentation</vt:lpstr>
      <vt:lpstr>Quick Sort</vt:lpstr>
      <vt:lpstr>Towers of Hanoi</vt:lpstr>
      <vt:lpstr>Review Questions</vt:lpstr>
      <vt:lpstr>Review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72</cp:revision>
  <dcterms:created xsi:type="dcterms:W3CDTF">2006-08-16T00:00:00Z</dcterms:created>
  <dcterms:modified xsi:type="dcterms:W3CDTF">2021-09-24T04:51:39Z</dcterms:modified>
</cp:coreProperties>
</file>