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300" r:id="rId4"/>
    <p:sldId id="301" r:id="rId5"/>
    <p:sldId id="302" r:id="rId6"/>
    <p:sldId id="258" r:id="rId7"/>
    <p:sldId id="303" r:id="rId8"/>
    <p:sldId id="317" r:id="rId9"/>
    <p:sldId id="304" r:id="rId10"/>
    <p:sldId id="305" r:id="rId11"/>
    <p:sldId id="312" r:id="rId12"/>
    <p:sldId id="307" r:id="rId13"/>
    <p:sldId id="308" r:id="rId14"/>
    <p:sldId id="309" r:id="rId15"/>
    <p:sldId id="310" r:id="rId16"/>
    <p:sldId id="311" r:id="rId17"/>
    <p:sldId id="313" r:id="rId18"/>
    <p:sldId id="314" r:id="rId19"/>
    <p:sldId id="318" r:id="rId20"/>
    <p:sldId id="319" r:id="rId21"/>
    <p:sldId id="315" r:id="rId22"/>
    <p:sldId id="320" r:id="rId23"/>
    <p:sldId id="266" r:id="rId24"/>
    <p:sldId id="306" r:id="rId25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66"/>
    <a:srgbClr val="FFFF53"/>
    <a:srgbClr val="FFFFFF"/>
    <a:srgbClr val="66FFCC"/>
    <a:srgbClr val="FFDA3F"/>
    <a:srgbClr val="42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485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80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120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Topic: Binary Tree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Extended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001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Binary tree T is said to be extended binary tree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2-Tree if each node N has either 0 or 2 children.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Nodes with 0 child are called external nodes.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Nodes with 2 children are called internal nodes.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/>
              <a:t>Number of Leaf Nodes = Number of Internal Nodes +1</a:t>
            </a:r>
            <a:endParaRPr lang="en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59937-F651-4506-A1D7-47651DAE1990}"/>
              </a:ext>
            </a:extLst>
          </p:cNvPr>
          <p:cNvSpPr/>
          <p:nvPr/>
        </p:nvSpPr>
        <p:spPr>
          <a:xfrm>
            <a:off x="304800" y="4572000"/>
            <a:ext cx="8534400" cy="64085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4384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>
                <a:solidFill>
                  <a:srgbClr val="CCFFCC"/>
                </a:solidFill>
              </a:rPr>
              <a:t>Memory Representation </a:t>
            </a:r>
            <a:r>
              <a:rPr lang="en" dirty="0">
                <a:solidFill>
                  <a:srgbClr val="CCFFCC"/>
                </a:solidFill>
              </a:rPr>
              <a:t>of Tree</a:t>
            </a:r>
            <a:endParaRPr lang="en" b="0" i="0" u="none" strike="noStrike" cap="none" baseline="0" dirty="0">
              <a:solidFill>
                <a:srgbClr val="CC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400" dirty="0">
                <a:solidFill>
                  <a:srgbClr val="99FF66"/>
                </a:solidFill>
              </a:rPr>
              <a:t>Linked Representation of Binary Tree</a:t>
            </a:r>
            <a:endParaRPr lang="en" sz="3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3600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pointer variable ROOT and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" sz="2800" dirty="0"/>
              <a:t>hree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parallel arrays (INFO, LEFT and RIGHT) are used.</a:t>
            </a: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Each node N of Tree T corresponds to a location K such that: </a:t>
            </a:r>
            <a:endParaRPr lang="en" sz="2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="0" i="0" u="none" strike="noStrike" cap="none" baseline="0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INFO[K] contains</a:t>
            </a:r>
            <a:r>
              <a:rPr lang="en" sz="2400" b="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the data at the node N.</a:t>
            </a: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aseline="0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LEFT [K] contains the location of the left child of node N.</a:t>
            </a: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="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RIGHT[K] contains the location of the right child of node N.</a:t>
            </a:r>
            <a:endParaRPr lang="en" sz="2400" dirty="0">
              <a:solidFill>
                <a:srgbClr val="FFFF53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2985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buSzPct val="98958"/>
            </a:pPr>
            <a:r>
              <a:rPr lang="en" sz="2800" dirty="0"/>
              <a:t> If any subtree is empty then corresponding pointer will contain the NULL value. </a:t>
            </a:r>
          </a:p>
          <a:p>
            <a:pPr indent="0">
              <a:buSzPct val="98958"/>
            </a:pPr>
            <a:endParaRPr lang="en" sz="2800" dirty="0"/>
          </a:p>
          <a:p>
            <a:pPr indent="0">
              <a:buSzPct val="98958"/>
            </a:pPr>
            <a:r>
              <a:rPr lang="en" sz="2800" dirty="0"/>
              <a:t> I</a:t>
            </a:r>
            <a:r>
              <a:rPr lang="en-US" sz="2800" dirty="0"/>
              <a:t>f Tree is empty then Root will contain NULL.</a:t>
            </a:r>
          </a:p>
          <a:p>
            <a:pPr indent="0">
              <a:buSzPct val="98958"/>
            </a:pPr>
            <a:endParaRPr lang="en-US" sz="2800" dirty="0"/>
          </a:p>
          <a:p>
            <a:pPr indent="0">
              <a:buSzPct val="98958"/>
            </a:pPr>
            <a:r>
              <a:rPr lang="en-US" sz="2800" dirty="0"/>
              <a:t> An entire record may be stored at the node N.</a:t>
            </a:r>
            <a:endParaRPr lang="en" sz="28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      </a:t>
            </a:r>
          </a:p>
          <a:p>
            <a:pPr>
              <a:buNone/>
            </a:pP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	   </a:t>
            </a:r>
          </a:p>
          <a:p>
            <a:pPr>
              <a:buNone/>
            </a:pP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	 INFO        LEFT</a:t>
            </a: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RIGHT                                  </a:t>
            </a: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           	        ROOT</a:t>
            </a: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sz="22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           AVAIL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38100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004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552700" y="4990306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5200" y="5942012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200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Sequential Representation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458200" cy="3354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for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tree T that is complete or nearly complete.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aseline="0" dirty="0">
                <a:solidFill>
                  <a:srgbClr val="FFFFFF"/>
                </a:solidFill>
              </a:rPr>
              <a:t> Use of only a single linear array TREE</a:t>
            </a:r>
            <a:r>
              <a:rPr lang="en" sz="2800" dirty="0">
                <a:solidFill>
                  <a:srgbClr val="FFFFFF"/>
                </a:solidFill>
              </a:rPr>
              <a:t> such that: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      </a:t>
            </a:r>
            <a:r>
              <a:rPr lang="en" sz="2400" baseline="0" dirty="0">
                <a:solidFill>
                  <a:srgbClr val="FFFFFF"/>
                </a:solidFill>
              </a:rPr>
              <a:t>(a) The Root of T is stored in TREE [1].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FF"/>
                </a:solidFill>
              </a:rPr>
              <a:t>     </a:t>
            </a:r>
            <a:r>
              <a:rPr lang="en" sz="2400" dirty="0">
                <a:solidFill>
                  <a:srgbClr val="FFFFFF"/>
                </a:solidFill>
              </a:rPr>
              <a:t>(b)</a:t>
            </a:r>
            <a:r>
              <a:rPr lang="en" sz="2400" baseline="0" dirty="0">
                <a:solidFill>
                  <a:srgbClr val="FFFFFF"/>
                </a:solidFill>
              </a:rPr>
              <a:t> If a node N occupies Tree</a:t>
            </a:r>
            <a:r>
              <a:rPr lang="en" sz="2400" dirty="0">
                <a:solidFill>
                  <a:srgbClr val="FFFFFF"/>
                </a:solidFill>
              </a:rPr>
              <a:t> [K], then its left child is stored      	in TREE [2*K] and right child is stored in TREE [2*K + 1].</a:t>
            </a: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146487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Traversing Binary Trees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66800" y="914400"/>
            <a:ext cx="8610600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three standard ways of traversing a binary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200" dirty="0">
                <a:solidFill>
                  <a:srgbClr val="FFFFFF"/>
                </a:solidFill>
              </a:rPr>
              <a:t> </a:t>
            </a:r>
            <a:r>
              <a:rPr lang="en" sz="2200" dirty="0">
                <a:solidFill>
                  <a:srgbClr val="FFFF53"/>
                </a:solidFill>
              </a:rPr>
              <a:t>Preorder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Process the Root 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2. Traverse the left subtreeof R in Preorder.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3. Traverse the right subtreeof R in Preorder.</a:t>
            </a:r>
          </a:p>
          <a:p>
            <a:pPr indent="0">
              <a:buSzPct val="98958"/>
            </a:pPr>
            <a:r>
              <a:rPr lang="en" sz="2200" dirty="0">
                <a:solidFill>
                  <a:srgbClr val="FFFF53"/>
                </a:solidFill>
              </a:rPr>
              <a:t> Postorder</a:t>
            </a:r>
          </a:p>
          <a:p>
            <a:pPr lvl="0"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1. Traverse the left subtreeof R in Postorder.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2. Traverse the right subtreeof R in Postorder.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3. Process the Root R.</a:t>
            </a:r>
          </a:p>
          <a:p>
            <a:pPr indent="0">
              <a:buSzPct val="98958"/>
            </a:pPr>
            <a:r>
              <a:rPr lang="en" sz="2200" dirty="0">
                <a:solidFill>
                  <a:srgbClr val="FFFF53"/>
                </a:solidFill>
              </a:rPr>
              <a:t> Inorder</a:t>
            </a:r>
          </a:p>
          <a:p>
            <a:pPr lvl="0"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1. Traverse the left subtreeof R in Inorder.</a:t>
            </a:r>
          </a:p>
          <a:p>
            <a:pPr lvl="0"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3. Process the Root R.</a:t>
            </a:r>
          </a:p>
          <a:p>
            <a:pPr indent="0">
              <a:buSzPct val="98958"/>
              <a:buNone/>
            </a:pPr>
            <a:r>
              <a:rPr lang="en" sz="2200" dirty="0">
                <a:solidFill>
                  <a:srgbClr val="FFFFFF"/>
                </a:solidFill>
              </a:rPr>
              <a:t>	2. Traverse the right subtreeof R in Inorder.</a:t>
            </a:r>
            <a:endParaRPr lang="en" sz="22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09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CFFCC"/>
                </a:solidFill>
              </a:rPr>
              <a:t>Binary Tree Traversal</a:t>
            </a:r>
          </a:p>
        </p:txBody>
      </p:sp>
    </p:spTree>
  </p:cSld>
  <p:clrMapOvr>
    <a:masterClrMapping/>
  </p:clrMapOvr>
  <p:transition spd="slow"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Preorder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35701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PREORDER (INFO, LEFT, RIGHT, ROOT 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IF: ROOT == NULL</a:t>
            </a:r>
          </a:p>
          <a:p>
            <a:pPr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THEN: Return</a:t>
            </a:r>
          </a:p>
          <a:p>
            <a:pPr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aseline="0" dirty="0">
              <a:solidFill>
                <a:srgbClr val="66FFCC"/>
              </a:solidFill>
            </a:endParaRPr>
          </a:p>
          <a:p>
            <a:pPr marL="514350" indent="-514350">
              <a:buSzPct val="98958"/>
              <a:buFont typeface="Arial"/>
              <a:buAutoNum type="arabicPeriod" startAt="2"/>
            </a:pPr>
            <a:r>
              <a:rPr lang="en" sz="2800" dirty="0">
                <a:solidFill>
                  <a:srgbClr val="66FFCC"/>
                </a:solidFill>
              </a:rPr>
              <a:t>Print ROOT -&gt; INFO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2"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PREORDER(ROOT -&gt; LEFT)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2"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 PREORDER(ROOT -&gt; RIGHT)</a:t>
            </a:r>
            <a:endParaRPr lang="en" sz="2400" b="0" i="0" u="none" strike="noStrike" cap="none" baseline="0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Inorder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35701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INORDER (INFO, LEFT, RIGHT, ROOT 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IF: ROOT == NULL</a:t>
            </a:r>
          </a:p>
          <a:p>
            <a:pPr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THEN: Return</a:t>
            </a:r>
          </a:p>
          <a:p>
            <a:pPr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aseline="0" dirty="0">
              <a:solidFill>
                <a:srgbClr val="66FFCC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2"/>
            </a:pPr>
            <a:r>
              <a:rPr lang="en" sz="2800" dirty="0">
                <a:solidFill>
                  <a:srgbClr val="66FFCC"/>
                </a:solidFill>
              </a:rPr>
              <a:t>Call IN</a:t>
            </a: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ORDER(ROOT -&gt; LEFT)</a:t>
            </a:r>
          </a:p>
          <a:p>
            <a:pPr marL="514350" indent="-514350">
              <a:buSzPct val="98958"/>
              <a:buFont typeface="Arial"/>
              <a:buAutoNum type="arabicPeriod" startAt="2"/>
            </a:pPr>
            <a:r>
              <a:rPr lang="en" sz="2800" dirty="0">
                <a:solidFill>
                  <a:srgbClr val="66FFCC"/>
                </a:solidFill>
              </a:rPr>
              <a:t>Print ROOT -&gt; INFO</a:t>
            </a:r>
            <a:endParaRPr lang="en" sz="2800" b="0" i="0" u="none" strike="noStrike" cap="none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2"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 INORDER(ROOT -&gt; RIGHT)</a:t>
            </a:r>
            <a:endParaRPr lang="en" sz="2400" b="0" i="0" u="none" strike="noStrike" cap="none" baseline="0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216163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247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Binary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Basic Terminology</a:t>
            </a:r>
            <a:endParaRPr lang="en" sz="30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Complete Binary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Extended Binary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Traversing Binary Tree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Pre-order 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In-order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Post-order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Postorder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4016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POSTORDER (INFO, LEFT, RIGHT, ROOT 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IF: ROOT == NULL</a:t>
            </a:r>
          </a:p>
          <a:p>
            <a:pPr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THEN: Return</a:t>
            </a:r>
          </a:p>
          <a:p>
            <a:pPr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2"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POSTORDER(ROOT -&gt; LEFT)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2"/>
            </a:pPr>
            <a:r>
              <a:rPr lang="en" sz="2800" b="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POSTORDER(ROOT -&gt; RIGHT)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 startAt="2"/>
            </a:pPr>
            <a:r>
              <a:rPr lang="en" sz="2800" dirty="0">
                <a:solidFill>
                  <a:srgbClr val="66FFCC"/>
                </a:solidFill>
              </a:rPr>
              <a:t>Print ROOT -&gt; INFO</a:t>
            </a:r>
          </a:p>
          <a:p>
            <a:pPr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>
              <a:solidFill>
                <a:srgbClr val="66FF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687321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4001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Given Inorder and Preorder Traversal of a binary tree:</a:t>
            </a: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buSzPct val="98958"/>
              <a:buNone/>
            </a:pPr>
            <a:r>
              <a:rPr lang="en" dirty="0">
                <a:solidFill>
                  <a:srgbClr val="FFFFFF"/>
                </a:solidFill>
              </a:rPr>
              <a:t>	Preorder:    </a:t>
            </a:r>
            <a:r>
              <a:rPr lang="de-DE" dirty="0">
                <a:solidFill>
                  <a:srgbClr val="FFFFFF"/>
                </a:solidFill>
              </a:rPr>
              <a:t>L, G, D, C, M, H, T, K</a:t>
            </a:r>
            <a:endParaRPr lang="en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dirty="0">
                <a:solidFill>
                  <a:srgbClr val="FFFFFF"/>
                </a:solidFill>
              </a:rPr>
              <a:t>	In</a:t>
            </a:r>
            <a:r>
              <a:rPr lang="en" sz="32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order: </a:t>
            </a:r>
            <a:r>
              <a:rPr lang="de-DE" dirty="0">
                <a:solidFill>
                  <a:srgbClr val="FFFFFF"/>
                </a:solidFill>
              </a:rPr>
              <a:t>G, D, L, C, H, T, M, K </a:t>
            </a:r>
            <a:endParaRPr lang="en" sz="32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Construct the binary tree and f</a:t>
            </a:r>
            <a:r>
              <a:rPr lang="en" sz="2400" baseline="0" dirty="0">
                <a:solidFill>
                  <a:srgbClr val="FFFFFF"/>
                </a:solidFill>
              </a:rPr>
              <a:t>ind out the </a:t>
            </a:r>
            <a:r>
              <a:rPr lang="en" sz="2400" dirty="0">
                <a:solidFill>
                  <a:srgbClr val="FFFFFF"/>
                </a:solidFill>
              </a:rPr>
              <a:t>Post</a:t>
            </a:r>
            <a:r>
              <a:rPr lang="en" sz="2400" baseline="0" dirty="0">
                <a:solidFill>
                  <a:srgbClr val="FFFFFF"/>
                </a:solidFill>
              </a:rPr>
              <a:t>order</a:t>
            </a:r>
            <a:r>
              <a:rPr lang="en" sz="2400" dirty="0">
                <a:solidFill>
                  <a:srgbClr val="FFFFFF"/>
                </a:solidFill>
              </a:rPr>
              <a:t> traversal of the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458200" cy="3877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Given Inorder and Post order Traversal of a binary tree:</a:t>
            </a:r>
            <a:endParaRPr lang="en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	Postorder:    </a:t>
            </a:r>
            <a:r>
              <a:rPr lang="de-DE" sz="2400" dirty="0">
                <a:solidFill>
                  <a:srgbClr val="FFFFFF"/>
                </a:solidFill>
              </a:rPr>
              <a:t>E, F, L, G, D, N, P</a:t>
            </a:r>
            <a:endParaRPr lang="en" sz="24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	In</a:t>
            </a:r>
            <a:r>
              <a:rPr lang="en" dirty="0">
                <a:solidFill>
                  <a:srgbClr val="FFFFFF"/>
                </a:solidFill>
              </a:rPr>
              <a:t>order: </a:t>
            </a:r>
            <a:r>
              <a:rPr lang="de-DE" sz="2400" dirty="0">
                <a:solidFill>
                  <a:srgbClr val="FFFFFF"/>
                </a:solidFill>
              </a:rPr>
              <a:t>  G, E, L, F, P, D, N </a:t>
            </a:r>
            <a:endParaRPr lang="en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Construct the binary tree and find out the Preorder traversal of the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350166"/>
            <a:ext cx="8229600" cy="42886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do you mean by Non-linear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structures?</a:t>
            </a:r>
            <a:endParaRPr lang="en" sz="2400" dirty="0"/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What is the need of trees?</a:t>
            </a:r>
            <a:endParaRPr lang="en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How Complete Binary Tree is different from 2-Tree?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maximum number of nodes at any level n of a Binary Tree?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What is the Minimum number of nodes in the last level of Complete Binary Tree?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can be the maximum height of a binary tree with n nodes?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321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Trees are non-linear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Used to represent a hierarchical relationship</a:t>
            </a:r>
            <a:br>
              <a:rPr lang="en" dirty="0"/>
            </a:br>
            <a:r>
              <a:rPr lang="en" dirty="0"/>
              <a:t>  between the elements.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48936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Binary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 </a:t>
            </a:r>
            <a:r>
              <a:rPr lang="en" sz="3200" b="0" i="1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 a finite set of elements, called nodes, such that:</a:t>
            </a:r>
            <a:b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" sz="2800" b="0" i="1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empty (called the null tree or empty tree), 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/>
              <a:t>	(b)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dirty="0"/>
              <a:t> contains a distinguished node </a:t>
            </a:r>
            <a:r>
              <a:rPr lang="en" sz="2800" i="1" dirty="0">
                <a:solidFill>
                  <a:srgbClr val="FFFF00"/>
                </a:solidFill>
              </a:rPr>
              <a:t>R</a:t>
            </a:r>
            <a:r>
              <a:rPr lang="en" sz="2800" dirty="0"/>
              <a:t>, called the root 	      of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dirty="0"/>
              <a:t>, and the remaining nodes of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dirty="0"/>
              <a:t> form an       	  	      ordered pair of disjoint binary trees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i="1" baseline="-25000" dirty="0">
                <a:solidFill>
                  <a:srgbClr val="FFFF00"/>
                </a:solidFill>
              </a:rPr>
              <a:t>1</a:t>
            </a:r>
            <a:r>
              <a:rPr lang="en" sz="2800" dirty="0"/>
              <a:t> and </a:t>
            </a:r>
            <a:r>
              <a:rPr lang="en" sz="2800" i="1" dirty="0">
                <a:solidFill>
                  <a:srgbClr val="FFFF00"/>
                </a:solidFill>
              </a:rPr>
              <a:t>T</a:t>
            </a:r>
            <a:r>
              <a:rPr lang="en" sz="2800" i="1" baseline="-25000" dirty="0">
                <a:solidFill>
                  <a:srgbClr val="FFFF00"/>
                </a:solidFill>
              </a:rPr>
              <a:t>2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28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1</a:t>
            </a:r>
            <a:r>
              <a:rPr lang="en" sz="3000" dirty="0"/>
              <a:t> and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2 </a:t>
            </a:r>
            <a:r>
              <a:rPr lang="en" sz="3000" dirty="0">
                <a:solidFill>
                  <a:srgbClr val="FFFFFF"/>
                </a:solidFill>
              </a:rPr>
              <a:t>are called left sub-tree and right subtrees of R.</a:t>
            </a: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24775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i="1" dirty="0">
                <a:solidFill>
                  <a:srgbClr val="FFFF00"/>
                </a:solidFill>
              </a:rPr>
              <a:t> T</a:t>
            </a:r>
            <a:r>
              <a:rPr lang="en" sz="3000" i="1" baseline="-25000" dirty="0">
                <a:solidFill>
                  <a:srgbClr val="FFFF00"/>
                </a:solidFill>
              </a:rPr>
              <a:t>1</a:t>
            </a:r>
            <a:r>
              <a:rPr lang="en" sz="3000" dirty="0"/>
              <a:t> and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2 </a:t>
            </a:r>
            <a:r>
              <a:rPr lang="en" sz="3000" dirty="0">
                <a:solidFill>
                  <a:srgbClr val="FFFFFF"/>
                </a:solidFill>
              </a:rPr>
              <a:t>are called left sub-tree and right subtrees of </a:t>
            </a:r>
            <a:r>
              <a:rPr lang="en" sz="3000" i="1" dirty="0">
                <a:solidFill>
                  <a:srgbClr val="FFFFFF"/>
                </a:solidFill>
              </a:rPr>
              <a:t>R</a:t>
            </a:r>
            <a:r>
              <a:rPr lang="en" sz="3000" dirty="0">
                <a:solidFill>
                  <a:srgbClr val="FFFFFF"/>
                </a:solidFill>
              </a:rPr>
              <a:t>.</a:t>
            </a:r>
          </a:p>
          <a:p>
            <a:pPr lvl="0" indent="0">
              <a:buSzPct val="98958"/>
            </a:pPr>
            <a:r>
              <a:rPr lang="en" sz="3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1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nonempty, then its root is called the left successor of </a:t>
            </a:r>
            <a:r>
              <a:rPr lang="en" sz="30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similarly, if </a:t>
            </a:r>
            <a:r>
              <a:rPr lang="en" sz="3000" i="1" dirty="0">
                <a:solidFill>
                  <a:srgbClr val="FFFF00"/>
                </a:solidFill>
              </a:rPr>
              <a:t>T</a:t>
            </a:r>
            <a:r>
              <a:rPr lang="en" sz="3000" i="1" baseline="-25000" dirty="0">
                <a:solidFill>
                  <a:srgbClr val="FFFF00"/>
                </a:solidFill>
              </a:rPr>
              <a:t>2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nonempty, then its root is called the right successor of </a:t>
            </a:r>
            <a:r>
              <a:rPr lang="en" sz="3000" b="0" i="1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401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>
                <a:solidFill>
                  <a:srgbClr val="FFFF53"/>
                </a:solidFill>
              </a:rPr>
              <a:t>Terminal Nodes</a:t>
            </a:r>
            <a:r>
              <a:rPr lang="en" sz="32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dirty="0">
                <a:solidFill>
                  <a:srgbClr val="FFFFFF"/>
                </a:solidFill>
              </a:rPr>
              <a:t>The node with no successor is called terminal node or leaf.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FFFF53"/>
                </a:solidFill>
              </a:rPr>
              <a:t> Similar Trees: </a:t>
            </a:r>
            <a:r>
              <a:rPr lang="en" sz="2800" dirty="0">
                <a:solidFill>
                  <a:srgbClr val="FFFFFF"/>
                </a:solidFill>
              </a:rPr>
              <a:t>Two binary trees T1 and T2 are said to be similar if they have the same shape or structure.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800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rgbClr val="FFFF53"/>
                </a:solidFill>
              </a:rPr>
              <a:t> Copy of Trees: </a:t>
            </a:r>
            <a:r>
              <a:rPr lang="en" sz="2800" dirty="0">
                <a:solidFill>
                  <a:srgbClr val="FFFFFF"/>
                </a:solidFill>
              </a:rPr>
              <a:t>Two binary trees T1 and T2 are said to be copies if they are similar and if they have the same contents at corresponding nodes.</a:t>
            </a: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093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0" dirty="0">
                <a:solidFill>
                  <a:srgbClr val="FFFF53"/>
                </a:solidFill>
              </a:rPr>
              <a:t>Parent</a:t>
            </a:r>
            <a:r>
              <a:rPr lang="en" sz="24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53"/>
                </a:solidFill>
              </a:rPr>
              <a:t> Left Child: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53"/>
                </a:solidFill>
              </a:rPr>
              <a:t> Right Child: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53"/>
                </a:solidFill>
              </a:rPr>
              <a:t> Siblings: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53"/>
                </a:solidFill>
              </a:rPr>
              <a:t>Level: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5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A line drawn from the node N to its successor is called </a:t>
            </a:r>
            <a:r>
              <a:rPr lang="en" sz="2400" i="1" dirty="0">
                <a:solidFill>
                  <a:srgbClr val="FFFF00"/>
                </a:solidFill>
              </a:rPr>
              <a:t>edge.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The sequence of consecutive edges is called </a:t>
            </a:r>
            <a:r>
              <a:rPr lang="en" sz="2400" i="1" dirty="0">
                <a:solidFill>
                  <a:srgbClr val="FFFF00"/>
                </a:solidFill>
              </a:rPr>
              <a:t>Path.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3954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00"/>
                </a:solidFill>
              </a:rPr>
              <a:t>Height of a Tree: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Height of a Tree is Number of EDGES in the longest branch of Tree.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-US" sz="2400" dirty="0"/>
              <a:t>The height of a binary tree is the</a:t>
            </a:r>
          </a:p>
          <a:p>
            <a:pPr lvl="0" indent="0">
              <a:buSzPct val="98958"/>
              <a:buNone/>
            </a:pPr>
            <a:r>
              <a:rPr lang="en-US" sz="2400" dirty="0"/>
              <a:t>number of edges between the </a:t>
            </a:r>
          </a:p>
          <a:p>
            <a:pPr lvl="0" indent="0">
              <a:buSzPct val="98958"/>
              <a:buNone/>
            </a:pPr>
            <a:r>
              <a:rPr lang="en-US" sz="2400" dirty="0"/>
              <a:t>tree's root and its furthest leaf.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4F392-AA6D-4C4D-8FE0-66C281A9C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190750"/>
            <a:ext cx="36004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37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Complete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321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Binary tree T is said to be complete if all its levels, except possibly the last, have the maximum number of possible nodes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 the nodes at the last level appear as far left as possible.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>
                <a:solidFill>
                  <a:srgbClr val="FFFFFF"/>
                </a:solidFill>
              </a:rPr>
              <a:t> The Height of a Complete Binary Tree T is: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		</a:t>
            </a:r>
            <a:r>
              <a:rPr lang="en" sz="2400" dirty="0">
                <a:solidFill>
                  <a:srgbClr val="99FF66"/>
                </a:solidFill>
              </a:rPr>
              <a:t>D = floor value (log</a:t>
            </a:r>
            <a:r>
              <a:rPr lang="en" sz="2400" baseline="-25000" dirty="0">
                <a:solidFill>
                  <a:srgbClr val="99FF66"/>
                </a:solidFill>
              </a:rPr>
              <a:t>2</a:t>
            </a:r>
            <a:r>
              <a:rPr lang="en" sz="2400" dirty="0">
                <a:solidFill>
                  <a:srgbClr val="99FF66"/>
                </a:solidFill>
              </a:rPr>
              <a:t> N)</a:t>
            </a:r>
            <a:endParaRPr lang="en" sz="2800" dirty="0">
              <a:solidFill>
                <a:srgbClr val="99FF66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2174</Words>
  <Application>Microsoft Office PowerPoint</Application>
  <PresentationFormat>On-screen Show (4:3)</PresentationFormat>
  <Paragraphs>399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/>
      <vt:lpstr>Data Structures  Topic: Binary Tree</vt:lpstr>
      <vt:lpstr>Contents</vt:lpstr>
      <vt:lpstr>Introduction</vt:lpstr>
      <vt:lpstr>Binary Tree</vt:lpstr>
      <vt:lpstr>Binary Tree</vt:lpstr>
      <vt:lpstr>Basic Terminology</vt:lpstr>
      <vt:lpstr>Basic Terminology</vt:lpstr>
      <vt:lpstr>Basic Terminology</vt:lpstr>
      <vt:lpstr>Complete Binary Tree</vt:lpstr>
      <vt:lpstr>Extended Binary Tree</vt:lpstr>
      <vt:lpstr>Memory Representation of Tree</vt:lpstr>
      <vt:lpstr>Linked Representation of Binary Tree</vt:lpstr>
      <vt:lpstr>PowerPoint Presentation</vt:lpstr>
      <vt:lpstr>Linked Representation</vt:lpstr>
      <vt:lpstr>Sequential Representation of Binary Tree</vt:lpstr>
      <vt:lpstr>Traversing Binary Trees</vt:lpstr>
      <vt:lpstr>Binary Tree Traversal</vt:lpstr>
      <vt:lpstr>Preorder Traversal of Binary Tree</vt:lpstr>
      <vt:lpstr>Inorder Traversal of Binary Tree</vt:lpstr>
      <vt:lpstr>Postorder Traversal of Binary Tree</vt:lpstr>
      <vt:lpstr>Review Questions</vt:lpstr>
      <vt:lpstr>Review Questions</vt:lpstr>
      <vt:lpstr>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67</cp:revision>
  <dcterms:modified xsi:type="dcterms:W3CDTF">2021-10-27T05:48:20Z</dcterms:modified>
</cp:coreProperties>
</file>