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300" r:id="rId4"/>
    <p:sldId id="301" r:id="rId5"/>
    <p:sldId id="302" r:id="rId6"/>
    <p:sldId id="306" r:id="rId7"/>
    <p:sldId id="258" r:id="rId8"/>
    <p:sldId id="307" r:id="rId9"/>
    <p:sldId id="312" r:id="rId10"/>
    <p:sldId id="308" r:id="rId11"/>
    <p:sldId id="314" r:id="rId12"/>
    <p:sldId id="313" r:id="rId13"/>
    <p:sldId id="266" r:id="rId14"/>
    <p:sldId id="309" r:id="rId15"/>
    <p:sldId id="315" r:id="rId16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53"/>
    <a:srgbClr val="CCFFCC"/>
    <a:srgbClr val="FFFFFF"/>
    <a:srgbClr val="99FF66"/>
    <a:srgbClr val="FFDA3F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Tree Traversal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Preorder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51229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PREORDER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Set TOP = 1, STACK[1] = NULL and PTR = ROOT.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Steps 3 to 5 while PTR != NULL: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Apply PROCESS to INFO[PTR].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lang="en" sz="24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RIGHT[PTR] != NULL, then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			Set TOP = TOP+1 and    					     	STACK[TOP] = RIGHT[PTR].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5"/>
            </a:pPr>
            <a:r>
              <a:rPr lang="en" sz="2400" baseline="0" dirty="0">
                <a:solidFill>
                  <a:srgbClr val="66FFCC"/>
                </a:solidFill>
              </a:rPr>
              <a:t>     If   LEFT[PTR] != NULL, then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		          Set PTR = LEFT[PTR]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aseline="0" dirty="0">
                <a:solidFill>
                  <a:srgbClr val="66FFCC"/>
                </a:solidFill>
              </a:rPr>
              <a:t>		Else:  Set PTR = STACK[TOP] and TOP = TOP-1.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6.    Exit.</a:t>
            </a:r>
            <a:endParaRPr lang="en" sz="24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Inorder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685800"/>
            <a:ext cx="84582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INORDER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Set TOP = 1, STACK[1] = NULL and PTR = ROOT.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while PTR != NULL:</a:t>
            </a:r>
            <a:br>
              <a:rPr lang="en" sz="22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(a) Set TOP = TOP+1. and STACK[TOP] = PTR.</a:t>
            </a:r>
            <a:br>
              <a:rPr lang="en" sz="22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(b) Set PTR = LEFT[PTR].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Set PTR = STACK [TOP] and TOP = TOP – 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Repeat Step 5 to 7 while PTR != NULL: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	    Apply PROCESS to INFO[PTR].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           If RIGHT[PTR] != NULL, then:</a:t>
            </a:r>
            <a:br>
              <a:rPr lang="en" sz="2200" dirty="0">
                <a:solidFill>
                  <a:srgbClr val="66FFCC"/>
                </a:solidFill>
              </a:rPr>
            </a:br>
            <a:r>
              <a:rPr lang="en" sz="2200" dirty="0">
                <a:solidFill>
                  <a:srgbClr val="66FFCC"/>
                </a:solidFill>
              </a:rPr>
              <a:t>                   (a) Set PTR = RIGHT[PTR].</a:t>
            </a:r>
            <a:br>
              <a:rPr lang="en" sz="2200" dirty="0">
                <a:solidFill>
                  <a:srgbClr val="66FFCC"/>
                </a:solidFill>
              </a:rPr>
            </a:br>
            <a:r>
              <a:rPr lang="en" sz="2200" dirty="0">
                <a:solidFill>
                  <a:srgbClr val="66FFCC"/>
                </a:solidFill>
              </a:rPr>
              <a:t>                   (b) Go to Step 2.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baseline="0" dirty="0">
                <a:solidFill>
                  <a:srgbClr val="66FFCC"/>
                </a:solidFill>
              </a:rPr>
              <a:t>           Set PTR = STACK[TOP] and TOP = TOP-1.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200" dirty="0">
                <a:solidFill>
                  <a:srgbClr val="66FFCC"/>
                </a:solidFill>
              </a:rPr>
              <a:t>Exit.</a:t>
            </a:r>
            <a:endParaRPr lang="en" sz="22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Postorder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685800"/>
            <a:ext cx="8458200" cy="5709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POSTORDER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dirty="0">
                <a:solidFill>
                  <a:srgbClr val="66FFCC"/>
                </a:solidFill>
              </a:rPr>
              <a:t>Set TOP = 1, STACK[1] = NULL and PTR = ROOT.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18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Steps 3 to 5 while PTR != NULL: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1800" dirty="0">
                <a:solidFill>
                  <a:srgbClr val="66FFCC"/>
                </a:solidFill>
              </a:rPr>
              <a:t>     Set TOP = TOP+1 and STACK [TOP] = PTR.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18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lang="en" sz="1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RIGHT[PTR] != NULL, then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dirty="0">
                <a:solidFill>
                  <a:srgbClr val="66FFCC"/>
                </a:solidFill>
              </a:rPr>
              <a:t>			Set TOP = TOP+1 and    					     	STACK[TOP] =  -RIGHT[PTR].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5"/>
            </a:pPr>
            <a:r>
              <a:rPr lang="en" sz="1800" dirty="0">
                <a:solidFill>
                  <a:srgbClr val="66FFCC"/>
                </a:solidFill>
              </a:rPr>
              <a:t>    Set PTR = LEFT[PTR].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5"/>
            </a:pPr>
            <a:r>
              <a:rPr lang="en" sz="1800" baseline="0" dirty="0">
                <a:solidFill>
                  <a:srgbClr val="66FFCC"/>
                </a:solidFill>
              </a:rPr>
              <a:t>Set PTR = STACK[TOP] and TOP = TOP-1.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5"/>
            </a:pPr>
            <a:r>
              <a:rPr lang="en" sz="1800" dirty="0">
                <a:solidFill>
                  <a:srgbClr val="66FFCC"/>
                </a:solidFill>
              </a:rPr>
              <a:t>Repeat while PTR&gt;0:</a:t>
            </a:r>
            <a:br>
              <a:rPr lang="en" sz="1800" dirty="0">
                <a:solidFill>
                  <a:srgbClr val="66FFCC"/>
                </a:solidFill>
              </a:rPr>
            </a:br>
            <a:r>
              <a:rPr lang="en" sz="1800" dirty="0">
                <a:solidFill>
                  <a:srgbClr val="66FFCC"/>
                </a:solidFill>
              </a:rPr>
              <a:t>      (a) Apply PROCESS to INFO[PTR].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baseline="0" dirty="0">
                <a:solidFill>
                  <a:srgbClr val="66FFCC"/>
                </a:solidFill>
              </a:rPr>
              <a:t>	      (b) Set</a:t>
            </a:r>
            <a:r>
              <a:rPr lang="en" sz="1800" dirty="0">
                <a:solidFill>
                  <a:srgbClr val="66FFCC"/>
                </a:solidFill>
              </a:rPr>
              <a:t> PTR = STACK[TOP] and TOP = TOP–1.</a:t>
            </a:r>
            <a:endParaRPr lang="en" sz="1800" baseline="0" dirty="0">
              <a:solidFill>
                <a:srgbClr val="66FFCC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dirty="0">
                <a:solidFill>
                  <a:srgbClr val="66FFCC"/>
                </a:solidFill>
              </a:rPr>
              <a:t>8. 	      If PTR &lt; 0,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dirty="0">
                <a:solidFill>
                  <a:srgbClr val="66FFCC"/>
                </a:solidFill>
              </a:rPr>
              <a:t>	       (a) Set PTR = -PTR.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dirty="0">
                <a:solidFill>
                  <a:srgbClr val="66FFCC"/>
                </a:solidFill>
              </a:rPr>
              <a:t>	       (b) Go to Step 2.     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1800" dirty="0">
                <a:solidFill>
                  <a:srgbClr val="66FFCC"/>
                </a:solidFill>
              </a:rPr>
              <a:t>9. 	Exit.</a:t>
            </a:r>
            <a:endParaRPr lang="en" sz="18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4939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Given Inorder and Post order Traversal of a binary tree: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Inorder: C K R G M T P D 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</a:t>
            </a:r>
            <a:r>
              <a:rPr lang="en" sz="3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Postorder: C K G T P M S D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aseline="0" dirty="0">
                <a:solidFill>
                  <a:srgbClr val="FFFFFF"/>
                </a:solidFill>
              </a:rPr>
              <a:t>Find out the preorder</a:t>
            </a:r>
            <a:r>
              <a:rPr lang="en" sz="2400" dirty="0">
                <a:solidFill>
                  <a:srgbClr val="FFFFFF"/>
                </a:solidFill>
              </a:rPr>
              <a:t> traversal of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size of array required to represent a tree with height h, using sequential representation?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Sequential representation of tree is more efficient than linked. When?</a:t>
            </a: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6971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Given Inorder and Preorder Traversal of a binary tree: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Preorder:    </a:t>
            </a:r>
            <a:r>
              <a:rPr lang="de-DE" dirty="0">
                <a:solidFill>
                  <a:srgbClr val="FFFFFF"/>
                </a:solidFill>
              </a:rPr>
              <a:t>L, G, D, C, M, H, T, K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In</a:t>
            </a:r>
            <a:r>
              <a:rPr lang="en" sz="3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order: </a:t>
            </a:r>
            <a:r>
              <a:rPr lang="de-DE" dirty="0">
                <a:solidFill>
                  <a:srgbClr val="FFFFFF"/>
                </a:solidFill>
              </a:rPr>
              <a:t>G, D, L, C, H, T, M, K </a:t>
            </a:r>
            <a:endParaRPr lang="en" sz="32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Construct the binary tree and f</a:t>
            </a:r>
            <a:r>
              <a:rPr lang="en" sz="2400" baseline="0" dirty="0">
                <a:solidFill>
                  <a:srgbClr val="FFFFFF"/>
                </a:solidFill>
              </a:rPr>
              <a:t>ind out the </a:t>
            </a:r>
            <a:r>
              <a:rPr lang="en" sz="2400" dirty="0">
                <a:solidFill>
                  <a:srgbClr val="FFFFFF"/>
                </a:solidFill>
              </a:rPr>
              <a:t>Post</a:t>
            </a:r>
            <a:r>
              <a:rPr lang="en" sz="2400" baseline="0" dirty="0">
                <a:solidFill>
                  <a:srgbClr val="FFFFFF"/>
                </a:solidFill>
              </a:rPr>
              <a:t>order</a:t>
            </a:r>
            <a:r>
              <a:rPr lang="en" sz="2400" dirty="0">
                <a:solidFill>
                  <a:srgbClr val="FFFFFF"/>
                </a:solidFill>
              </a:rPr>
              <a:t> traversal of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Given Inorder and Post order Traversal of a binary tree: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Postorder:    </a:t>
            </a:r>
            <a:r>
              <a:rPr lang="de-DE" sz="2400" dirty="0">
                <a:solidFill>
                  <a:srgbClr val="FFFFFF"/>
                </a:solidFill>
              </a:rPr>
              <a:t>E, F, L, G, D, N, P</a:t>
            </a:r>
            <a:endParaRPr lang="en" sz="24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In</a:t>
            </a:r>
            <a:r>
              <a:rPr lang="en" dirty="0">
                <a:solidFill>
                  <a:srgbClr val="FFFFFF"/>
                </a:solidFill>
              </a:rPr>
              <a:t>order: </a:t>
            </a:r>
            <a:r>
              <a:rPr lang="de-DE" sz="2400" dirty="0">
                <a:solidFill>
                  <a:srgbClr val="FFFFFF"/>
                </a:solidFill>
              </a:rPr>
              <a:t>  G, E, L, F, P, D, N 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Construct the binary tree and find out the Preorder traversal of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5155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Representing Binary Tree in Memory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/>
              <a:t> </a:t>
            </a: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Representation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 Representation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Traversing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Tree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Traversal algorithms using Stacks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 Questions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Trees are non-linear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Trees can be represented in memory using linked list (linked representation) and arrays (sequential representation).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One should have direct access to the root R of T and, given a node N of T, one should have direct access to the children of N.  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400" dirty="0">
                <a:solidFill>
                  <a:srgbClr val="99FF66"/>
                </a:solidFill>
              </a:rPr>
              <a:t>Linked Representation of Binary Tree</a:t>
            </a:r>
            <a:endParaRPr lang="en" sz="3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3600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pointer variable ROOT and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" sz="2800" dirty="0"/>
              <a:t>hree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parallel arrays (INFO, LEFT and RIGHT) are used.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Each node N of Tree T corresponds to a location K such that: </a:t>
            </a:r>
            <a:endParaRPr lang="en" sz="2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INFO[K] contains</a:t>
            </a: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the data at the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LEFT [K] contains the location of the left child of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RIGHT[K] contains the location of the right child of node N.</a:t>
            </a:r>
            <a:endParaRPr lang="en" sz="2400" dirty="0">
              <a:solidFill>
                <a:srgbClr val="FFFF53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buSzPct val="98958"/>
            </a:pPr>
            <a:r>
              <a:rPr lang="en" sz="2800" dirty="0"/>
              <a:t> If any subtree is empty then corresponding pointer will contain the NULL value. </a:t>
            </a:r>
          </a:p>
          <a:p>
            <a:pPr indent="0">
              <a:buSzPct val="98958"/>
            </a:pPr>
            <a:endParaRPr lang="en" sz="2800" dirty="0"/>
          </a:p>
          <a:p>
            <a:pPr indent="0">
              <a:buSzPct val="98958"/>
            </a:pPr>
            <a:r>
              <a:rPr lang="en" sz="2800" dirty="0"/>
              <a:t> I</a:t>
            </a:r>
            <a:r>
              <a:rPr lang="en-US" sz="2800" dirty="0"/>
              <a:t>f Tree is empty then Root will contain NULL.</a:t>
            </a:r>
          </a:p>
          <a:p>
            <a:pPr indent="0">
              <a:buSzPct val="98958"/>
            </a:pPr>
            <a:endParaRPr lang="en-US" sz="2800" dirty="0"/>
          </a:p>
          <a:p>
            <a:pPr indent="0">
              <a:buSzPct val="98958"/>
            </a:pPr>
            <a:r>
              <a:rPr lang="en-US" sz="2800" dirty="0"/>
              <a:t> An entire record may be stored at the node N.</a:t>
            </a:r>
            <a:endParaRPr lang="en" sz="28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   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INFO        LEFT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RIGHT                                  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           	</a:t>
            </a:r>
            <a:r>
              <a:rPr lang="en-US" sz="260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      ROOT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           AVAIL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38100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04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552700" y="4990306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5942012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200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Sequential Representation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458200" cy="3354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for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tree T that is complete or nearly complete.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aseline="0" dirty="0">
                <a:solidFill>
                  <a:srgbClr val="FFFFFF"/>
                </a:solidFill>
              </a:rPr>
              <a:t> Use of only a single linear array TREE</a:t>
            </a:r>
            <a:r>
              <a:rPr lang="en" sz="2800" dirty="0">
                <a:solidFill>
                  <a:srgbClr val="FFFFFF"/>
                </a:solidFill>
              </a:rPr>
              <a:t> such that: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      </a:t>
            </a:r>
            <a:r>
              <a:rPr lang="en" sz="2400" baseline="0" dirty="0">
                <a:solidFill>
                  <a:srgbClr val="FFFFFF"/>
                </a:solidFill>
              </a:rPr>
              <a:t>(a) The Root of T is stored in TREE [1].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FF"/>
                </a:solidFill>
              </a:rPr>
              <a:t>     </a:t>
            </a:r>
            <a:r>
              <a:rPr lang="en" sz="2400" dirty="0">
                <a:solidFill>
                  <a:srgbClr val="FFFFFF"/>
                </a:solidFill>
              </a:rPr>
              <a:t>(b)</a:t>
            </a:r>
            <a:r>
              <a:rPr lang="en" sz="2400" baseline="0" dirty="0">
                <a:solidFill>
                  <a:srgbClr val="FFFFFF"/>
                </a:solidFill>
              </a:rPr>
              <a:t> If a node N occupies Tree</a:t>
            </a:r>
            <a:r>
              <a:rPr lang="en" sz="2400" dirty="0">
                <a:solidFill>
                  <a:srgbClr val="FFFFFF"/>
                </a:solidFill>
              </a:rPr>
              <a:t> [K], then its left child is stored      	in TREE [2*K] and right child is stored in TREE [2*K + 1].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146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Traversing Binary Trees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66800" y="914400"/>
            <a:ext cx="86106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three standard ways of traversing a binary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200" dirty="0">
                <a:solidFill>
                  <a:srgbClr val="FFFFFF"/>
                </a:solidFill>
              </a:rPr>
              <a:t> </a:t>
            </a:r>
            <a:r>
              <a:rPr lang="en" sz="2200" dirty="0">
                <a:solidFill>
                  <a:srgbClr val="FFFF53"/>
                </a:solidFill>
              </a:rPr>
              <a:t>Preorder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Process the Root 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Traverse the left subtreeof R in Preorder.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Traverse the right subtreeof R in Preorder.</a:t>
            </a:r>
          </a:p>
          <a:p>
            <a:pPr indent="0">
              <a:buSzPct val="98958"/>
            </a:pPr>
            <a:r>
              <a:rPr lang="en" sz="2200" dirty="0">
                <a:solidFill>
                  <a:srgbClr val="FFFF53"/>
                </a:solidFill>
              </a:rPr>
              <a:t> Postorder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1. Traverse the left subtreeof R in Postorder.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Traverse the right subtreeof R in Postorder.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Process the Root R.</a:t>
            </a:r>
          </a:p>
          <a:p>
            <a:pPr indent="0">
              <a:buSzPct val="98958"/>
            </a:pPr>
            <a:r>
              <a:rPr lang="en" sz="2200" dirty="0">
                <a:solidFill>
                  <a:srgbClr val="FFFF53"/>
                </a:solidFill>
              </a:rPr>
              <a:t> Inorder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1. Traverse the left subtreeof R in Inorder.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Process the Root 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Traverse the right subtreeof R in Inorder.</a:t>
            </a:r>
            <a:endParaRPr lang="en" sz="22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Traversal Algorithms using STACKS</a:t>
            </a:r>
          </a:p>
        </p:txBody>
      </p:sp>
    </p:spTree>
  </p:cSld>
  <p:clrMapOvr>
    <a:masterClrMapping/>
  </p:clrMapOvr>
  <p:transition spd="slow">
    <p:wheel spokes="8"/>
  </p:transition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1694</Words>
  <Application>Microsoft Office PowerPoint</Application>
  <PresentationFormat>On-screen Show (4:3)</PresentationFormat>
  <Paragraphs>270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/>
      <vt:lpstr>Data Structures  Topic: Tree Traversal</vt:lpstr>
      <vt:lpstr>Contents</vt:lpstr>
      <vt:lpstr>Introduction</vt:lpstr>
      <vt:lpstr>Linked Representation of Binary Tree</vt:lpstr>
      <vt:lpstr>PowerPoint Presentation</vt:lpstr>
      <vt:lpstr>Linked Representation</vt:lpstr>
      <vt:lpstr>Sequential Representation of Binary Tree</vt:lpstr>
      <vt:lpstr>Traversing Binary Trees</vt:lpstr>
      <vt:lpstr>Traversal Algorithms using STACKS</vt:lpstr>
      <vt:lpstr>Preorder Traversal of Binary Tree</vt:lpstr>
      <vt:lpstr>Inorder Traversal of Binary Tree</vt:lpstr>
      <vt:lpstr>Postorder Traversal of Binary Tree</vt:lpstr>
      <vt:lpstr>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78</cp:revision>
  <dcterms:modified xsi:type="dcterms:W3CDTF">2021-10-21T05:00:42Z</dcterms:modified>
</cp:coreProperties>
</file>