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93" r:id="rId7"/>
    <p:sldId id="267" r:id="rId8"/>
    <p:sldId id="268" r:id="rId9"/>
    <p:sldId id="269" r:id="rId10"/>
    <p:sldId id="289" r:id="rId11"/>
    <p:sldId id="278" r:id="rId12"/>
    <p:sldId id="279" r:id="rId13"/>
    <p:sldId id="271" r:id="rId14"/>
    <p:sldId id="288" r:id="rId15"/>
    <p:sldId id="270" r:id="rId16"/>
    <p:sldId id="277" r:id="rId17"/>
    <p:sldId id="290" r:id="rId18"/>
    <p:sldId id="272" r:id="rId19"/>
    <p:sldId id="273" r:id="rId20"/>
    <p:sldId id="274" r:id="rId21"/>
    <p:sldId id="275" r:id="rId22"/>
    <p:sldId id="291" r:id="rId23"/>
    <p:sldId id="276" r:id="rId24"/>
    <p:sldId id="287" r:id="rId25"/>
    <p:sldId id="283" r:id="rId26"/>
    <p:sldId id="284" r:id="rId27"/>
    <p:sldId id="292" r:id="rId28"/>
    <p:sldId id="285" r:id="rId29"/>
    <p:sldId id="286" r:id="rId30"/>
    <p:sldId id="266" r:id="rId31"/>
    <p:sldId id="280" r:id="rId32"/>
    <p:sldId id="281" r:id="rId33"/>
    <p:sldId id="282" r:id="rId34"/>
    <p:sldId id="294" r:id="rId35"/>
  </p:sldIdLst>
  <p:sldSz cx="9144000" cy="6858000" type="screen4x3"/>
  <p:notesSz cx="6646863" cy="9777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53"/>
    <a:srgbClr val="42EFF8"/>
    <a:srgbClr val="66FFCC"/>
    <a:srgbClr val="99FF66"/>
    <a:srgbClr val="CCFFCC"/>
    <a:srgbClr val="FFD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11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1300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2460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341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41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6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0923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0393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7934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92635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9992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8325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6809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2452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6366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87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52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0503-4E0C-42D7-842F-D72E55122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2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8810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937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4602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3661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579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2140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891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6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 &amp; Algorithms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Asymptotic Notations &amp; Complexity Analysis</a:t>
            </a:r>
            <a:endParaRPr lang="en-US" b="0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7467600" cy="5867400"/>
          </a:xfrm>
        </p:spPr>
        <p:txBody>
          <a:bodyPr/>
          <a:lstStyle/>
          <a:p>
            <a:pPr lv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819677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Insertion Sort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					cost   times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for j←2 to n do			  c1	   n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key ←A[j]			  c2      n-1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 ←j-1				  c3      n-1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while 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&gt;0 and A[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] &gt; key          c4      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          do A[i+1] ←A[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]		  c5	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	    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--				  c6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 A[i+1] ← key			  c7      n-1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Total Time = n(c1 + c2 + c3 + c7) +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			- (c2 + c3 + c5 + c6 + c7)</a:t>
            </a:r>
            <a:r>
              <a:rPr lang="en-US" dirty="0">
                <a:solidFill>
                  <a:srgbClr val="002060"/>
                </a:solidFill>
              </a:rPr>
              <a:t>	 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352801"/>
            <a:ext cx="838200" cy="533400"/>
          </a:xfrm>
          <a:prstGeom prst="rect">
            <a:avLst/>
          </a:prstGeom>
        </p:spPr>
      </p:pic>
      <p:pic>
        <p:nvPicPr>
          <p:cNvPr id="10" name="Picture 9" descr="Captu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886200"/>
            <a:ext cx="828675" cy="457200"/>
          </a:xfrm>
          <a:prstGeom prst="rect">
            <a:avLst/>
          </a:prstGeom>
        </p:spPr>
      </p:pic>
      <p:pic>
        <p:nvPicPr>
          <p:cNvPr id="11" name="Picture 10" descr="Captu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343400"/>
            <a:ext cx="838200" cy="457200"/>
          </a:xfrm>
          <a:prstGeom prst="rect">
            <a:avLst/>
          </a:prstGeom>
        </p:spPr>
      </p:pic>
      <p:pic>
        <p:nvPicPr>
          <p:cNvPr id="12" name="Picture 11" descr="Captur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775" y="5334000"/>
            <a:ext cx="1647825" cy="533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Insertion Sort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FFFFCC"/>
              </a:buClr>
              <a:buNone/>
            </a:pPr>
            <a:r>
              <a:rPr lang="en-US" sz="2800" dirty="0">
                <a:solidFill>
                  <a:srgbClr val="002060"/>
                </a:solidFill>
              </a:rPr>
              <a:t>Total Time = n(c1 + c2 + c3 + c7) + </a:t>
            </a:r>
          </a:p>
          <a:p>
            <a:pPr lvl="0">
              <a:buClr>
                <a:srgbClr val="FFFFCC"/>
              </a:buClr>
              <a:buNone/>
            </a:pPr>
            <a:r>
              <a:rPr lang="en-US" sz="2800" dirty="0">
                <a:solidFill>
                  <a:srgbClr val="002060"/>
                </a:solidFill>
              </a:rPr>
              <a:t>			- (c2 + c3 + c5 + c6 + c7)</a:t>
            </a:r>
            <a:r>
              <a:rPr lang="en-US" dirty="0">
                <a:solidFill>
                  <a:srgbClr val="002060"/>
                </a:solidFill>
              </a:rPr>
              <a:t>	</a:t>
            </a:r>
          </a:p>
          <a:p>
            <a:pPr>
              <a:buClr>
                <a:srgbClr val="FFFFCC"/>
              </a:buClr>
            </a:pPr>
            <a:r>
              <a:rPr lang="en-US" dirty="0">
                <a:solidFill>
                  <a:srgbClr val="002060"/>
                </a:solidFill>
              </a:rPr>
              <a:t> Best Case: Elements are already sorted, </a:t>
            </a:r>
            <a:r>
              <a:rPr lang="en-US" dirty="0" err="1">
                <a:solidFill>
                  <a:srgbClr val="002060"/>
                </a:solidFill>
              </a:rPr>
              <a:t>tj</a:t>
            </a:r>
            <a:r>
              <a:rPr lang="en-US" dirty="0">
                <a:solidFill>
                  <a:srgbClr val="002060"/>
                </a:solidFill>
              </a:rPr>
              <a:t>=1</a:t>
            </a:r>
          </a:p>
          <a:p>
            <a:pPr>
              <a:buClr>
                <a:srgbClr val="FFFFCC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	running time = f(n)</a:t>
            </a:r>
          </a:p>
          <a:p>
            <a:pPr>
              <a:buClr>
                <a:srgbClr val="FFFFCC"/>
              </a:buClr>
            </a:pPr>
            <a:r>
              <a:rPr lang="en-US" dirty="0">
                <a:solidFill>
                  <a:srgbClr val="002060"/>
                </a:solidFill>
              </a:rPr>
              <a:t> Worst Case: Elements are sorted in inverse order, </a:t>
            </a:r>
            <a:r>
              <a:rPr lang="en-US" dirty="0" err="1">
                <a:solidFill>
                  <a:srgbClr val="002060"/>
                </a:solidFill>
              </a:rPr>
              <a:t>tj</a:t>
            </a:r>
            <a:r>
              <a:rPr lang="en-US" dirty="0">
                <a:solidFill>
                  <a:srgbClr val="002060"/>
                </a:solidFill>
              </a:rPr>
              <a:t>=j</a:t>
            </a:r>
          </a:p>
          <a:p>
            <a:pPr>
              <a:buClr>
                <a:srgbClr val="FFFFCC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	running time = f(n</a:t>
            </a:r>
            <a:r>
              <a:rPr lang="en-US" baseline="30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buClr>
                <a:srgbClr val="FFFFCC"/>
              </a:buClr>
            </a:pPr>
            <a:r>
              <a:rPr lang="en-US" dirty="0">
                <a:solidFill>
                  <a:srgbClr val="002060"/>
                </a:solidFill>
              </a:rPr>
              <a:t> Average Case: </a:t>
            </a:r>
            <a:r>
              <a:rPr lang="en-US" dirty="0" err="1">
                <a:solidFill>
                  <a:srgbClr val="002060"/>
                </a:solidFill>
              </a:rPr>
              <a:t>tj</a:t>
            </a:r>
            <a:r>
              <a:rPr lang="en-US" dirty="0">
                <a:solidFill>
                  <a:srgbClr val="002060"/>
                </a:solidFill>
              </a:rPr>
              <a:t>= j/2</a:t>
            </a:r>
          </a:p>
          <a:p>
            <a:pPr>
              <a:buClr>
                <a:srgbClr val="FFFFCC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	running time = f(n</a:t>
            </a:r>
            <a:r>
              <a:rPr lang="en-US" baseline="30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lvl="0">
              <a:buClr>
                <a:srgbClr val="FFFFCC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1295400"/>
            <a:ext cx="1495425" cy="428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Growth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50292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sz="2800" dirty="0">
                <a:solidFill>
                  <a:srgbClr val="002060"/>
                </a:solidFill>
              </a:rPr>
              <a:t>The rate of growth of some standard functions </a:t>
            </a:r>
            <a:r>
              <a:rPr lang="en-US" sz="2800" i="1" dirty="0">
                <a:solidFill>
                  <a:srgbClr val="002060"/>
                </a:solidFill>
              </a:rPr>
              <a:t>g(n)</a:t>
            </a:r>
            <a:r>
              <a:rPr lang="en-US" sz="2800" dirty="0">
                <a:solidFill>
                  <a:srgbClr val="002060"/>
                </a:solidFill>
              </a:rPr>
              <a:t> is:</a:t>
            </a:r>
          </a:p>
          <a:p>
            <a:pPr>
              <a:buNone/>
            </a:pP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     log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n &lt; n &lt; nlog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n &lt; n</a:t>
            </a:r>
            <a:r>
              <a:rPr lang="en-US" baseline="30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&lt; n</a:t>
            </a:r>
            <a:r>
              <a:rPr lang="en-US" baseline="30000" dirty="0">
                <a:solidFill>
                  <a:srgbClr val="002060"/>
                </a:solidFill>
              </a:rPr>
              <a:t>3</a:t>
            </a:r>
            <a:r>
              <a:rPr lang="en-US" dirty="0">
                <a:solidFill>
                  <a:srgbClr val="002060"/>
                </a:solidFill>
              </a:rPr>
              <a:t> &lt; 2</a:t>
            </a:r>
            <a:r>
              <a:rPr lang="en-US" baseline="30000" dirty="0">
                <a:solidFill>
                  <a:srgbClr val="002060"/>
                </a:solidFill>
              </a:rPr>
              <a:t>n</a:t>
            </a:r>
          </a:p>
          <a:p>
            <a:pPr>
              <a:buNone/>
            </a:pPr>
            <a:endParaRPr lang="en-US" baseline="300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baseline="30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21" y="3429000"/>
            <a:ext cx="6451979" cy="2362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81000" y="2667000"/>
            <a:ext cx="8382000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800" b="0" i="0" u="none" strike="noStrike" cap="none" baseline="0" dirty="0">
                <a:solidFill>
                  <a:srgbClr val="C00000"/>
                </a:solidFill>
                <a:latin typeface="Algerian" pitchFamily="82" charset="0"/>
                <a:sym typeface="Times New Roman"/>
              </a:rPr>
              <a:t>Asymptotic Notations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 Goal: to simplify analysis of running time .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Useful to identify how the running time of an algorithm increases with the size of the input in the limit.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pPr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Special Classes of Algorithms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Logarithmic: O(log n)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Linear: O(n)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Quadratic: O(n</a:t>
            </a:r>
            <a:r>
              <a:rPr lang="en-US" sz="2800" baseline="30000" dirty="0">
                <a:solidFill>
                  <a:srgbClr val="0070C0"/>
                </a:solidFill>
              </a:rPr>
              <a:t>2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Polynomial: O(</a:t>
            </a:r>
            <a:r>
              <a:rPr lang="en-US" sz="2800" dirty="0" err="1">
                <a:solidFill>
                  <a:srgbClr val="0070C0"/>
                </a:solidFill>
              </a:rPr>
              <a:t>n</a:t>
            </a:r>
            <a:r>
              <a:rPr lang="en-US" sz="2800" baseline="30000" dirty="0" err="1">
                <a:solidFill>
                  <a:srgbClr val="0070C0"/>
                </a:solidFill>
              </a:rPr>
              <a:t>k</a:t>
            </a:r>
            <a:r>
              <a:rPr lang="en-US" sz="2800" dirty="0">
                <a:solidFill>
                  <a:srgbClr val="0070C0"/>
                </a:solidFill>
              </a:rPr>
              <a:t>), k &gt;= 1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Exponential: O(a</a:t>
            </a:r>
            <a:r>
              <a:rPr lang="en-US" sz="2800" baseline="30000" dirty="0">
                <a:solidFill>
                  <a:srgbClr val="0070C0"/>
                </a:solidFill>
              </a:rPr>
              <a:t>n</a:t>
            </a:r>
            <a:r>
              <a:rPr lang="en-US" sz="2800" dirty="0">
                <a:solidFill>
                  <a:srgbClr val="0070C0"/>
                </a:solidFill>
              </a:rPr>
              <a:t>), a &gt; 1</a:t>
            </a:r>
          </a:p>
          <a:p>
            <a:pPr>
              <a:buNone/>
            </a:pPr>
            <a:endParaRPr lang="en-US" dirty="0">
              <a:solidFill>
                <a:srgbClr val="FFFF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7467600" cy="5867400"/>
          </a:xfrm>
        </p:spPr>
        <p:txBody>
          <a:bodyPr/>
          <a:lstStyle/>
          <a:p>
            <a:pPr lv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3111989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Big-Oh </a:t>
            </a:r>
            <a:r>
              <a:rPr lang="en-US" sz="4000" i="1" dirty="0">
                <a:solidFill>
                  <a:srgbClr val="C00000"/>
                </a:solidFill>
              </a:rPr>
              <a:t>(O)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Asymptotic upper bound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if </a:t>
            </a:r>
            <a:r>
              <a:rPr lang="en-US" b="1" dirty="0">
                <a:solidFill>
                  <a:srgbClr val="002060"/>
                </a:solidFill>
              </a:rPr>
              <a:t>there exists constants </a:t>
            </a:r>
            <a:r>
              <a:rPr lang="en-US" b="1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i="1" dirty="0">
                <a:solidFill>
                  <a:srgbClr val="002060"/>
                </a:solidFill>
              </a:rPr>
              <a:t> f(n) &lt;= c g(n) </a:t>
            </a:r>
            <a:r>
              <a:rPr lang="en-US" dirty="0">
                <a:solidFill>
                  <a:srgbClr val="002060"/>
                </a:solidFill>
              </a:rPr>
              <a:t>for all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endParaRPr lang="en-US" i="1" baseline="-250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i="1" dirty="0">
                <a:solidFill>
                  <a:srgbClr val="002060"/>
                </a:solidFill>
              </a:rPr>
              <a:t>f(n) and g(n) </a:t>
            </a:r>
            <a:r>
              <a:rPr lang="en-US" sz="2800" dirty="0">
                <a:solidFill>
                  <a:srgbClr val="002060"/>
                </a:solidFill>
              </a:rPr>
              <a:t>are functions over non-negative integers.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Used for Worst-case analysis.</a:t>
            </a: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Big-Oh </a:t>
            </a:r>
            <a:r>
              <a:rPr lang="en-US" sz="4000" i="1" dirty="0">
                <a:solidFill>
                  <a:srgbClr val="C00000"/>
                </a:solidFill>
              </a:rPr>
              <a:t>(O)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Simple Rule: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Drop lower order terms and constant factors. 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>
                <a:solidFill>
                  <a:srgbClr val="0070C0"/>
                </a:solidFill>
              </a:rPr>
              <a:t>Example: </a:t>
            </a:r>
          </a:p>
          <a:p>
            <a:r>
              <a:rPr lang="en-US" sz="2800" i="1" dirty="0">
                <a:solidFill>
                  <a:srgbClr val="002060"/>
                </a:solidFill>
              </a:rPr>
              <a:t> 50n log n is O(n log n)</a:t>
            </a:r>
          </a:p>
          <a:p>
            <a:r>
              <a:rPr lang="en-US" sz="2800" i="1" dirty="0">
                <a:solidFill>
                  <a:srgbClr val="002060"/>
                </a:solidFill>
              </a:rPr>
              <a:t> 8n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 log n + 5 n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 + n is O(n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 log 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31854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Complexity of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Asymptotic Notations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Linear Search and Binary Search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Big-Omega </a:t>
            </a:r>
            <a:r>
              <a:rPr lang="en-US" sz="4000" i="1" dirty="0">
                <a:solidFill>
                  <a:srgbClr val="C00000"/>
                </a:solidFill>
              </a:rPr>
              <a:t>(Ω)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Asymptotic lower bound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Ω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</a:t>
            </a:r>
            <a:r>
              <a:rPr lang="en-US" b="1" dirty="0">
                <a:solidFill>
                  <a:srgbClr val="002060"/>
                </a:solidFill>
              </a:rPr>
              <a:t>if there exists constants </a:t>
            </a:r>
            <a:r>
              <a:rPr lang="en-US" b="1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i="1" dirty="0">
                <a:solidFill>
                  <a:srgbClr val="002060"/>
                </a:solidFill>
              </a:rPr>
              <a:t> c g(n) &lt;= f(n) </a:t>
            </a:r>
            <a:r>
              <a:rPr lang="en-US" dirty="0">
                <a:solidFill>
                  <a:srgbClr val="002060"/>
                </a:solidFill>
              </a:rPr>
              <a:t>for all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endParaRPr lang="en-US" i="1" baseline="-250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Used to describe Best-case running time.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Big-Theta </a:t>
            </a:r>
            <a:r>
              <a:rPr lang="en-US" sz="4000" i="1" dirty="0">
                <a:solidFill>
                  <a:srgbClr val="C00000"/>
                </a:solidFill>
              </a:rPr>
              <a:t>(Ө)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Asymptotic tight bound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Ө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if there exists constants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i="1" baseline="-25000" dirty="0">
                <a:solidFill>
                  <a:srgbClr val="002060"/>
                </a:solidFill>
              </a:rPr>
              <a:t>1</a:t>
            </a:r>
            <a:r>
              <a:rPr lang="en-US" i="1" dirty="0">
                <a:solidFill>
                  <a:srgbClr val="002060"/>
                </a:solidFill>
              </a:rPr>
              <a:t>, c</a:t>
            </a:r>
            <a:r>
              <a:rPr lang="en-US" i="1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i="1" baseline="-25000" dirty="0">
                <a:solidFill>
                  <a:srgbClr val="002060"/>
                </a:solidFill>
              </a:rPr>
              <a:t>1</a:t>
            </a:r>
            <a:r>
              <a:rPr lang="en-US" i="1" dirty="0">
                <a:solidFill>
                  <a:srgbClr val="002060"/>
                </a:solidFill>
              </a:rPr>
              <a:t> g(n) &lt;= f(n) &lt;= c</a:t>
            </a:r>
            <a:r>
              <a:rPr lang="en-US" i="1" baseline="-25000" dirty="0">
                <a:solidFill>
                  <a:srgbClr val="002060"/>
                </a:solidFill>
              </a:rPr>
              <a:t>2</a:t>
            </a:r>
            <a:r>
              <a:rPr lang="en-US" i="1" dirty="0">
                <a:solidFill>
                  <a:srgbClr val="002060"/>
                </a:solidFill>
              </a:rPr>
              <a:t> g(n) </a:t>
            </a:r>
            <a:r>
              <a:rPr lang="en-US" dirty="0">
                <a:solidFill>
                  <a:srgbClr val="002060"/>
                </a:solidFill>
              </a:rPr>
              <a:t>for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endParaRPr lang="en-US" i="1" baseline="-250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i="1" dirty="0">
                <a:solidFill>
                  <a:srgbClr val="002060"/>
                </a:solidFill>
              </a:rPr>
              <a:t>f(n) </a:t>
            </a:r>
            <a:r>
              <a:rPr lang="en-US" sz="2800" dirty="0">
                <a:solidFill>
                  <a:srgbClr val="002060"/>
                </a:solidFill>
              </a:rPr>
              <a:t>= </a:t>
            </a:r>
            <a:r>
              <a:rPr lang="en-US" sz="2800" i="1" dirty="0">
                <a:solidFill>
                  <a:srgbClr val="002060"/>
                </a:solidFill>
              </a:rPr>
              <a:t>Ө 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i="1" dirty="0">
                <a:solidFill>
                  <a:srgbClr val="002060"/>
                </a:solidFill>
              </a:rPr>
              <a:t>g(n)</a:t>
            </a:r>
            <a:r>
              <a:rPr lang="en-US" sz="2800" dirty="0">
                <a:solidFill>
                  <a:srgbClr val="002060"/>
                </a:solidFill>
              </a:rPr>
              <a:t>), </a:t>
            </a:r>
            <a:r>
              <a:rPr lang="en-US" sz="2800" dirty="0" err="1">
                <a:solidFill>
                  <a:srgbClr val="002060"/>
                </a:solidFill>
              </a:rPr>
              <a:t>iff</a:t>
            </a:r>
            <a:r>
              <a:rPr lang="en-US" sz="2800" dirty="0">
                <a:solidFill>
                  <a:srgbClr val="002060"/>
                </a:solidFill>
              </a:rPr>
              <a:t> f(n) = O(g(n)) and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			  f(n) = Ω (g(n))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7467600" cy="5867400"/>
          </a:xfrm>
        </p:spPr>
        <p:txBody>
          <a:bodyPr/>
          <a:lstStyle/>
          <a:p>
            <a:pPr lv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0577893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Little-Oh</a:t>
            </a:r>
            <a:r>
              <a:rPr lang="en-US" sz="4000" i="1" dirty="0">
                <a:solidFill>
                  <a:srgbClr val="C00000"/>
                </a:solidFill>
              </a:rPr>
              <a:t> (o)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Non-tight analogue of Big-Oh.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i="1" dirty="0">
                <a:solidFill>
                  <a:srgbClr val="002060"/>
                </a:solidFill>
              </a:rPr>
              <a:t> 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if </a:t>
            </a:r>
            <a:r>
              <a:rPr lang="en-US" b="1" dirty="0">
                <a:solidFill>
                  <a:srgbClr val="002060"/>
                </a:solidFill>
              </a:rPr>
              <a:t>for every </a:t>
            </a:r>
            <a:r>
              <a:rPr lang="en-US" b="1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there exists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i="1" dirty="0">
                <a:solidFill>
                  <a:srgbClr val="002060"/>
                </a:solidFill>
              </a:rPr>
              <a:t> f(n) &lt; c g(n) </a:t>
            </a:r>
            <a:r>
              <a:rPr lang="en-US" dirty="0">
                <a:solidFill>
                  <a:srgbClr val="002060"/>
                </a:solidFill>
              </a:rPr>
              <a:t>for all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</a:t>
            </a:r>
            <a:r>
              <a:rPr lang="en-US" dirty="0" err="1">
                <a:solidFill>
                  <a:srgbClr val="002060"/>
                </a:solidFill>
              </a:rPr>
              <a:t>iff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i="1" dirty="0">
                <a:solidFill>
                  <a:srgbClr val="002060"/>
                </a:solidFill>
              </a:rPr>
              <a:t> 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 and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≠ </a:t>
            </a:r>
            <a:r>
              <a:rPr lang="en-US" i="1" dirty="0">
                <a:solidFill>
                  <a:srgbClr val="002060"/>
                </a:solidFill>
              </a:rPr>
              <a:t>Ω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	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Used for comparisons of running times.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81000" y="2743200"/>
            <a:ext cx="8382000" cy="923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Algerian" pitchFamily="82" charset="0"/>
              </a:rPr>
              <a:t>Searching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1. Linear Search:</a:t>
            </a:r>
          </a:p>
          <a:p>
            <a:r>
              <a:rPr lang="en-US" i="1" baseline="-25000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Compares the item of interest with each element of Array one by one.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Traverses the Array sequentially to locate the desired item.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</a:t>
            </a:r>
            <a:endParaRPr lang="en-US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Linear Search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6106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 LINEAR (DATA, N, ITEM, LOC)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 [Insert ITEM at the end of DATA] Set Data [N]= ITEM.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 [Initialize Counter] Set LOC=0.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 [Search for ITEM.]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>     Repeat while DATA [LOC] != ITEM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>	Set LOC = LOC +1.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>     [End of loop.]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 [Successful?] if LOC = N, then Print “ITEM not found”.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>	                else return LOC.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 Exit.	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7467600" cy="5867400"/>
          </a:xfrm>
        </p:spPr>
        <p:txBody>
          <a:bodyPr/>
          <a:lstStyle/>
          <a:p>
            <a:pPr lv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41477567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09600" y="282754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2. Binary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382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baseline="-250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 BINARY ( DATA, LB, </a:t>
            </a:r>
            <a:r>
              <a:rPr lang="en-US" sz="2800" dirty="0" err="1">
                <a:solidFill>
                  <a:srgbClr val="002060"/>
                </a:solidFill>
              </a:rPr>
              <a:t>UB</a:t>
            </a:r>
            <a:r>
              <a:rPr lang="en-US" sz="2800" dirty="0">
                <a:solidFill>
                  <a:srgbClr val="002060"/>
                </a:solidFill>
              </a:rPr>
              <a:t>, ITEM, LOC )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[Initialize Segment Variables]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 Set BEG = LB, END = </a:t>
            </a:r>
            <a:r>
              <a:rPr lang="en-US" sz="2000" dirty="0" err="1">
                <a:solidFill>
                  <a:srgbClr val="002060"/>
                </a:solidFill>
              </a:rPr>
              <a:t>UB</a:t>
            </a:r>
            <a:r>
              <a:rPr lang="en-US" sz="2000" dirty="0">
                <a:solidFill>
                  <a:srgbClr val="002060"/>
                </a:solidFill>
              </a:rPr>
              <a:t> and MID = </a:t>
            </a:r>
            <a:r>
              <a:rPr lang="en-US" sz="2000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((</a:t>
            </a:r>
            <a:r>
              <a:rPr lang="en-US" sz="2000" dirty="0" err="1">
                <a:solidFill>
                  <a:srgbClr val="002060"/>
                </a:solidFill>
              </a:rPr>
              <a:t>BEG+END</a:t>
            </a:r>
            <a:r>
              <a:rPr lang="en-US" sz="2000" dirty="0">
                <a:solidFill>
                  <a:srgbClr val="002060"/>
                </a:solidFill>
              </a:rPr>
              <a:t>)/2).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Repeat Steps 3 and 4 while BEG &lt; END and DATA [MID] != ITEM.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         If ITEM &lt; DATA[MID], then: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Set END = MID - 1.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   Else: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Set BEG = MID + 1.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[End of if Structure.]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	   Set MID = </a:t>
            </a:r>
            <a:r>
              <a:rPr lang="en-US" sz="2000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((</a:t>
            </a:r>
            <a:r>
              <a:rPr lang="en-US" sz="2000" dirty="0" err="1">
                <a:solidFill>
                  <a:srgbClr val="002060"/>
                </a:solidFill>
              </a:rPr>
              <a:t>BEG+END</a:t>
            </a:r>
            <a:r>
              <a:rPr lang="en-US" sz="2000" dirty="0">
                <a:solidFill>
                  <a:srgbClr val="002060"/>
                </a:solidFill>
              </a:rPr>
              <a:t>)/2).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[End of Step 2 Loop.]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If DATA [MID] = ITEM, then: Print “Item Found at ” LOC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Else: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       Set LOC = NULL.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[End of if structure.]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Exit.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Limitations of Binary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 Although the complexity of Binary Search is 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O (log n), it has some limitations: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 the list must be sorted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 one must have direct access to the middle element in any sub-list. </a:t>
            </a: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462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dirty="0">
                <a:solidFill>
                  <a:srgbClr val="002060"/>
                </a:solidFill>
              </a:rPr>
              <a:t>Algorithm</a:t>
            </a:r>
            <a:r>
              <a:rPr lang="en" sz="320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dirty="0">
                <a:solidFill>
                  <a:srgbClr val="002060"/>
                </a:solidFill>
              </a:rPr>
              <a:t>is a finite step by step list of well-defined instructions </a:t>
            </a: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solving a particular problem.</a:t>
            </a: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Complexity of Algorithm: </a:t>
            </a:r>
            <a:r>
              <a:rPr lang="en" sz="2800" dirty="0">
                <a:solidFill>
                  <a:srgbClr val="002060"/>
                </a:solidFill>
              </a:rPr>
              <a:t>is a function which gives running time and/or space requirement in terms of the input size.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Time and Space are two major measures of efficiency of an algorithm.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 When an algorithm is said to be better than the  other?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Can an algorithm have different running times on different machines?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How the algorithm’ running time is dependent on machines on which it is executed?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Find out the complexity: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function ()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800" dirty="0">
                <a:solidFill>
                  <a:srgbClr val="002060"/>
                </a:solidFill>
              </a:rPr>
              <a:t>if (condition)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     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         for (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=0;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&lt;n;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++) { // simple statements}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      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else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 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	     for (j=1; j&lt;n; j++)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	for (k=n; k&gt;0; k--) {// simple statement}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  }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      }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Find out the complexity:</a:t>
            </a:r>
            <a:endParaRPr lang="en-IN" sz="2000" b="1" dirty="0">
              <a:solidFill>
                <a:srgbClr val="002060"/>
              </a:solidFill>
            </a:endParaRPr>
          </a:p>
          <a:p>
            <a:endParaRPr lang="en-IN" sz="2400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 void complex (int n)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  { 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	   for (int 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=1; 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*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&lt;=n; 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++)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	      for (int j=1; j*j&lt;=n; </a:t>
            </a:r>
            <a:r>
              <a:rPr lang="en-IN" sz="2400" dirty="0" err="1">
                <a:solidFill>
                  <a:srgbClr val="002060"/>
                </a:solidFill>
              </a:rPr>
              <a:t>j++</a:t>
            </a:r>
            <a:r>
              <a:rPr lang="en-IN" sz="2400" dirty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		{ 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                 </a:t>
            </a:r>
            <a:r>
              <a:rPr lang="en-IN" sz="2400" dirty="0" err="1">
                <a:solidFill>
                  <a:srgbClr val="002060"/>
                </a:solidFill>
              </a:rPr>
              <a:t>cout</a:t>
            </a:r>
            <a:r>
              <a:rPr lang="en-IN" sz="2400" dirty="0">
                <a:solidFill>
                  <a:srgbClr val="002060"/>
                </a:solidFill>
              </a:rPr>
              <a:t>&lt;&lt;” * ”; 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            }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   }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Find out the complexity: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void </a:t>
            </a:r>
            <a:r>
              <a:rPr lang="en-US" sz="2400" dirty="0" err="1">
                <a:solidFill>
                  <a:srgbClr val="002060"/>
                </a:solidFill>
              </a:rPr>
              <a:t>more_complex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n)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{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        for(int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=1;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&lt;=n/3;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++)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	for(int j=1; j&lt;=n; j+=4)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	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  		      </a:t>
            </a:r>
            <a:r>
              <a:rPr lang="en-US" sz="2400" dirty="0" err="1">
                <a:solidFill>
                  <a:srgbClr val="002060"/>
                </a:solidFill>
              </a:rPr>
              <a:t>cout</a:t>
            </a:r>
            <a:r>
              <a:rPr lang="en-US" sz="2400" dirty="0">
                <a:solidFill>
                  <a:srgbClr val="002060"/>
                </a:solidFill>
              </a:rPr>
              <a:t>&lt;&lt;” * ”;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		      break;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break;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}  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}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794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276600" y="2362200"/>
            <a:ext cx="2590800" cy="1752600"/>
          </a:xfrm>
          <a:prstGeom prst="ellipse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057399"/>
            <a:ext cx="2286000" cy="2577353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of Input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(e.g. any sequence of natural numbers)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2057399"/>
            <a:ext cx="2286000" cy="2577353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of Output as a function of Input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(e.g. sequence of sorted natural numbers)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43200" y="3200400"/>
            <a:ext cx="533400" cy="103094"/>
          </a:xfrm>
          <a:prstGeom prst="rightArrow">
            <a:avLst/>
          </a:prstGeom>
          <a:solidFill>
            <a:schemeClr val="bg2"/>
          </a:solidFill>
          <a:ln w="50800"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91200" y="3200400"/>
            <a:ext cx="533400" cy="103094"/>
          </a:xfrm>
          <a:prstGeom prst="rightArrow">
            <a:avLst/>
          </a:prstGeom>
          <a:solidFill>
            <a:schemeClr val="bg2"/>
          </a:solidFill>
          <a:ln w="50800"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Good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dirty="0"/>
              <a:t> Efficient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Running Time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Space used</a:t>
            </a:r>
          </a:p>
          <a:p>
            <a:r>
              <a:rPr lang="en-US" dirty="0"/>
              <a:t> Efficiency as a function of input size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Size of Input (5, 55555555555)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Number of Data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7467600" cy="5867400"/>
          </a:xfrm>
        </p:spPr>
        <p:txBody>
          <a:bodyPr/>
          <a:lstStyle/>
          <a:p>
            <a:pPr lv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366698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7620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Time-Space Tradeoff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By increasing the amount of space for storing the data, one may be able to reduce the time needed for processing the data, or vice versa.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>
                <a:solidFill>
                  <a:srgbClr val="002060"/>
                </a:solidFill>
              </a:rPr>
              <a:t>Time and Space used by the algorithm are two main measures for efficiency of any algorithm </a:t>
            </a:r>
            <a:r>
              <a:rPr lang="en-US" sz="2800" i="1" dirty="0">
                <a:solidFill>
                  <a:srgbClr val="002060"/>
                </a:solidFill>
              </a:rPr>
              <a:t>M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Time is measured by counting the number of key operations.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Space is measured by counting the maximum of memory needed by the algorithm.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7467600" cy="58674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" dirty="0">
                <a:solidFill>
                  <a:srgbClr val="002060"/>
                </a:solidFill>
              </a:rPr>
              <a:t>Complexity of Algorithm is a function </a:t>
            </a:r>
            <a:r>
              <a:rPr lang="en" b="1" i="1" dirty="0">
                <a:solidFill>
                  <a:srgbClr val="002060"/>
                </a:solidFill>
              </a:rPr>
              <a:t>f(n)</a:t>
            </a:r>
            <a:r>
              <a:rPr lang="en" dirty="0">
                <a:solidFill>
                  <a:srgbClr val="002060"/>
                </a:solidFill>
              </a:rPr>
              <a:t> which gives running time and/or space requirement of algorithm </a:t>
            </a:r>
            <a:r>
              <a:rPr lang="en" i="1" dirty="0">
                <a:solidFill>
                  <a:srgbClr val="002060"/>
                </a:solidFill>
              </a:rPr>
              <a:t>M</a:t>
            </a:r>
            <a:r>
              <a:rPr lang="en" dirty="0">
                <a:solidFill>
                  <a:srgbClr val="002060"/>
                </a:solidFill>
              </a:rPr>
              <a:t> in terms of the  size </a:t>
            </a:r>
            <a:r>
              <a:rPr lang="en" i="1" dirty="0">
                <a:solidFill>
                  <a:srgbClr val="002060"/>
                </a:solidFill>
              </a:rPr>
              <a:t>n </a:t>
            </a:r>
            <a:r>
              <a:rPr lang="en" dirty="0">
                <a:solidFill>
                  <a:srgbClr val="002060"/>
                </a:solidFill>
              </a:rPr>
              <a:t>of the input data.</a:t>
            </a:r>
          </a:p>
          <a:p>
            <a:pPr lvl="0">
              <a:buNone/>
            </a:pPr>
            <a:endParaRPr lang="en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Worst Case: </a:t>
            </a:r>
            <a:r>
              <a:rPr lang="en-US" sz="2800" dirty="0">
                <a:solidFill>
                  <a:srgbClr val="002060"/>
                </a:solidFill>
              </a:rPr>
              <a:t>The maximum value of </a:t>
            </a:r>
            <a:r>
              <a:rPr lang="en" sz="2800" b="1" i="1" dirty="0">
                <a:solidFill>
                  <a:srgbClr val="002060"/>
                </a:solidFill>
              </a:rPr>
              <a:t>f(n)</a:t>
            </a:r>
            <a:r>
              <a:rPr lang="en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for any possible input.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Average Case: </a:t>
            </a:r>
            <a:r>
              <a:rPr lang="en-US" sz="2800" dirty="0">
                <a:solidFill>
                  <a:srgbClr val="002060"/>
                </a:solidFill>
              </a:rPr>
              <a:t>The expected or average value of </a:t>
            </a:r>
            <a:r>
              <a:rPr lang="en" sz="2800" b="1" i="1" dirty="0">
                <a:solidFill>
                  <a:srgbClr val="002060"/>
                </a:solidFill>
              </a:rPr>
              <a:t>f(n)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Best Case: </a:t>
            </a:r>
            <a:r>
              <a:rPr lang="en-US" sz="2800" dirty="0">
                <a:solidFill>
                  <a:srgbClr val="002060"/>
                </a:solidFill>
              </a:rPr>
              <a:t>Minimum possible value of </a:t>
            </a:r>
            <a:r>
              <a:rPr lang="en" sz="2800" b="1" i="1" dirty="0">
                <a:solidFill>
                  <a:srgbClr val="002060"/>
                </a:solidFill>
              </a:rPr>
              <a:t>f(n).</a:t>
            </a:r>
            <a:r>
              <a:rPr lang="en" sz="2800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982</TotalTime>
  <Words>3181</Words>
  <Application>Microsoft Office PowerPoint</Application>
  <PresentationFormat>On-screen Show (4:3)</PresentationFormat>
  <Paragraphs>549</Paragraphs>
  <Slides>34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Algerian</vt:lpstr>
      <vt:lpstr>Arial</vt:lpstr>
      <vt:lpstr>Times New Roman</vt:lpstr>
      <vt:lpstr>Trebuchet MS</vt:lpstr>
      <vt:lpstr>Berlin</vt:lpstr>
      <vt:lpstr>Data Structures &amp; Algorithms  Topic : Asymptotic Notations &amp; Complexity Analysis</vt:lpstr>
      <vt:lpstr>Contents</vt:lpstr>
      <vt:lpstr>Basic Terminology</vt:lpstr>
      <vt:lpstr>Algorithm</vt:lpstr>
      <vt:lpstr>Characteristics of Good Algorithm</vt:lpstr>
      <vt:lpstr>PowerPoint Presentation</vt:lpstr>
      <vt:lpstr>Time-Space Tradeoff</vt:lpstr>
      <vt:lpstr>Complexity of Algorithm</vt:lpstr>
      <vt:lpstr>PowerPoint Presentation</vt:lpstr>
      <vt:lpstr>PowerPoint Presentation</vt:lpstr>
      <vt:lpstr>Analysis of Insertion Sort Algorithm</vt:lpstr>
      <vt:lpstr>Analysis of Insertion Sort</vt:lpstr>
      <vt:lpstr>Rate of Growth</vt:lpstr>
      <vt:lpstr>Asymptotic Notations</vt:lpstr>
      <vt:lpstr>Asymptotic Notations</vt:lpstr>
      <vt:lpstr>Asymptotic Notations</vt:lpstr>
      <vt:lpstr>PowerPoint Presentation</vt:lpstr>
      <vt:lpstr>Big-Oh (O) Notation</vt:lpstr>
      <vt:lpstr>Big-Oh (O) Notation</vt:lpstr>
      <vt:lpstr>Big-Omega (Ω) Notation</vt:lpstr>
      <vt:lpstr>Big-Theta (Ө)Notation</vt:lpstr>
      <vt:lpstr>PowerPoint Presentation</vt:lpstr>
      <vt:lpstr>Little-Oh (o) Notation</vt:lpstr>
      <vt:lpstr>Searching</vt:lpstr>
      <vt:lpstr>Searching</vt:lpstr>
      <vt:lpstr>Linear Search Algorithm</vt:lpstr>
      <vt:lpstr>PowerPoint Presentation</vt:lpstr>
      <vt:lpstr>2. Binary Search</vt:lpstr>
      <vt:lpstr>Limitations of Binary Search</vt:lpstr>
      <vt:lpstr> Questions</vt:lpstr>
      <vt:lpstr>Review Questions</vt:lpstr>
      <vt:lpstr>Review Questions</vt:lpstr>
      <vt:lpstr>Review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73</cp:revision>
  <dcterms:modified xsi:type="dcterms:W3CDTF">2021-08-28T03:22:30Z</dcterms:modified>
</cp:coreProperties>
</file>