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12"/>
  </p:notesMasterIdLst>
  <p:sldIdLst>
    <p:sldId id="256" r:id="rId2"/>
    <p:sldId id="257" r:id="rId3"/>
    <p:sldId id="300" r:id="rId4"/>
    <p:sldId id="307" r:id="rId5"/>
    <p:sldId id="308" r:id="rId6"/>
    <p:sldId id="309" r:id="rId7"/>
    <p:sldId id="301" r:id="rId8"/>
    <p:sldId id="310" r:id="rId9"/>
    <p:sldId id="311" r:id="rId10"/>
    <p:sldId id="266" r:id="rId11"/>
  </p:sldIdLst>
  <p:sldSz cx="9144000" cy="6858000" type="screen4x3"/>
  <p:notesSz cx="6646863" cy="9777413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rry.westenberg" initials="l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FFFFFF"/>
    <a:srgbClr val="99FF66"/>
    <a:srgbClr val="FFFF53"/>
    <a:srgbClr val="66FFCC"/>
    <a:srgbClr val="FFDA3F"/>
    <a:srgbClr val="42EFF8"/>
  </p:clrMru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765550" y="0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881062" y="733425"/>
            <a:ext cx="4886325" cy="366553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endParaRPr lang="en" sz="1800" b="0" i="0" u="none" strike="noStrike" cap="none" baseline="0" dirty="0"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1206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indent="-177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 b="0" i="0" u="none" strike="noStrike" cap="none" baseline="0"/>
            </a:lvl2pPr>
            <a:lvl3pPr marL="1143000" marR="0" indent="-1365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 b="0" i="0" u="none" strike="noStrike" cap="none" baseline="0"/>
            </a:lvl3pPr>
            <a:lvl4pPr marL="16002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4pPr>
            <a:lvl5pPr marL="20574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5pPr>
            <a:lvl6pPr marL="25146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 idx="2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mtClean="0"/>
              <a:t>Ravi Kant Sahu, Asst. Professor @ LPU Phagwara (Punjab) India</a:t>
            </a: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3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indent="-1778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/>
            </a:lvl2pPr>
            <a:lvl3pPr marL="1143000" indent="-136525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/>
            </a:lvl3pPr>
            <a:lvl4pPr marL="16002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4pPr>
            <a:lvl5pPr marL="20574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5pPr>
            <a:lvl6pPr marL="25146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762000" y="1600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indent="-1778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/>
            </a:lvl2pPr>
            <a:lvl3pPr marL="1143000" indent="-136525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/>
            </a:lvl3pPr>
            <a:lvl4pPr marL="16002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4pPr>
            <a:lvl5pPr marL="20574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5pPr>
            <a:lvl6pPr marL="25146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mtClean="0"/>
              <a:t>Ravi Kant Sahu, Asst. Professor @ LPU Phagwara (Punjab) India</a:t>
            </a: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AB0503-4E0C-42D7-842F-D72E5512277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0" y="0"/>
            <a:ext cx="9144000" cy="6918325"/>
            <a:chOff x="0" y="0"/>
            <a:chExt cx="9144000" cy="6918325"/>
          </a:xfrm>
        </p:grpSpPr>
        <p:sp>
          <p:nvSpPr>
            <p:cNvPr id="10" name="Shape 10"/>
            <p:cNvSpPr/>
            <p:nvPr/>
          </p:nvSpPr>
          <p:spPr>
            <a:xfrm>
              <a:off x="8783636" y="444500"/>
              <a:ext cx="360362" cy="315277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50000">
                  <a:schemeClr val="hlink"/>
                </a:gs>
                <a:gs pos="50000">
                  <a:schemeClr val="hlink"/>
                </a:gs>
                <a:gs pos="100000">
                  <a:schemeClr val="lt2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0" y="0"/>
              <a:ext cx="9144000" cy="2133599"/>
            </a:xfrm>
            <a:custGeom>
              <a:avLst/>
              <a:gdLst/>
              <a:ahLst/>
              <a:cxnLst/>
              <a:rect l="0" t="0" r="0" b="0"/>
              <a:pathLst>
                <a:path w="5760" h="1104" extrusionOk="0">
                  <a:moveTo>
                    <a:pt x="0" y="0"/>
                  </a:moveTo>
                  <a:lnTo>
                    <a:pt x="5760" y="0"/>
                  </a:lnTo>
                  <a:lnTo>
                    <a:pt x="5760" y="720"/>
                  </a:lnTo>
                  <a:cubicBezTo>
                    <a:pt x="5400" y="824"/>
                    <a:pt x="4560" y="577"/>
                    <a:pt x="3600" y="624"/>
                  </a:cubicBezTo>
                  <a:cubicBezTo>
                    <a:pt x="2640" y="671"/>
                    <a:pt x="600" y="1104"/>
                    <a:pt x="0" y="100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0" y="1163637"/>
              <a:ext cx="9144000" cy="5694362"/>
            </a:xfrm>
            <a:custGeom>
              <a:avLst/>
              <a:gdLst/>
              <a:ahLst/>
              <a:cxnLst/>
              <a:rect l="0" t="0" r="0" b="0"/>
              <a:pathLst>
                <a:path w="5760" h="3587" extrusionOk="0">
                  <a:moveTo>
                    <a:pt x="0" y="582"/>
                  </a:moveTo>
                  <a:cubicBezTo>
                    <a:pt x="1027" y="680"/>
                    <a:pt x="1960" y="387"/>
                    <a:pt x="2640" y="267"/>
                  </a:cubicBezTo>
                  <a:cubicBezTo>
                    <a:pt x="2640" y="267"/>
                    <a:pt x="3268" y="180"/>
                    <a:pt x="3373" y="160"/>
                  </a:cubicBezTo>
                  <a:cubicBezTo>
                    <a:pt x="4120" y="0"/>
                    <a:pt x="5280" y="358"/>
                    <a:pt x="5760" y="358"/>
                  </a:cubicBezTo>
                  <a:lnTo>
                    <a:pt x="5760" y="3587"/>
                  </a:lnTo>
                  <a:lnTo>
                    <a:pt x="0" y="3587"/>
                  </a:lnTo>
                  <a:cubicBezTo>
                    <a:pt x="0" y="3587"/>
                    <a:pt x="0" y="582"/>
                    <a:pt x="0" y="582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0" y="292100"/>
              <a:ext cx="9144000" cy="854075"/>
            </a:xfrm>
            <a:custGeom>
              <a:avLst/>
              <a:gdLst/>
              <a:ahLst/>
              <a:cxnLst/>
              <a:rect l="0" t="0" r="0" b="0"/>
              <a:pathLst>
                <a:path w="5760" h="538" extrusionOk="0">
                  <a:moveTo>
                    <a:pt x="0" y="163"/>
                  </a:moveTo>
                  <a:lnTo>
                    <a:pt x="0" y="403"/>
                  </a:lnTo>
                  <a:cubicBezTo>
                    <a:pt x="295" y="450"/>
                    <a:pt x="1011" y="481"/>
                    <a:pt x="1773" y="443"/>
                  </a:cubicBezTo>
                  <a:cubicBezTo>
                    <a:pt x="2535" y="405"/>
                    <a:pt x="3909" y="161"/>
                    <a:pt x="4573" y="176"/>
                  </a:cubicBezTo>
                  <a:cubicBezTo>
                    <a:pt x="5237" y="191"/>
                    <a:pt x="5562" y="538"/>
                    <a:pt x="5760" y="536"/>
                  </a:cubicBezTo>
                  <a:lnTo>
                    <a:pt x="5760" y="163"/>
                  </a:lnTo>
                  <a:cubicBezTo>
                    <a:pt x="5560" y="79"/>
                    <a:pt x="5189" y="0"/>
                    <a:pt x="4560" y="29"/>
                  </a:cubicBezTo>
                  <a:cubicBezTo>
                    <a:pt x="3931" y="58"/>
                    <a:pt x="2747" y="314"/>
                    <a:pt x="1987" y="336"/>
                  </a:cubicBezTo>
                  <a:cubicBezTo>
                    <a:pt x="1227" y="358"/>
                    <a:pt x="414" y="199"/>
                    <a:pt x="0" y="16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2"/>
                </a:gs>
                <a:gs pos="50000">
                  <a:schemeClr val="lt2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0" y="2405061"/>
              <a:ext cx="9144000" cy="1069975"/>
            </a:xfrm>
            <a:custGeom>
              <a:avLst/>
              <a:gdLst/>
              <a:ahLst/>
              <a:cxnLst/>
              <a:rect l="0" t="0" r="0" b="0"/>
              <a:pathLst>
                <a:path w="5760" h="674" extrusionOk="0">
                  <a:moveTo>
                    <a:pt x="0" y="246"/>
                  </a:moveTo>
                  <a:lnTo>
                    <a:pt x="0" y="406"/>
                  </a:lnTo>
                  <a:cubicBezTo>
                    <a:pt x="213" y="463"/>
                    <a:pt x="1009" y="616"/>
                    <a:pt x="1280" y="645"/>
                  </a:cubicBezTo>
                  <a:cubicBezTo>
                    <a:pt x="1551" y="674"/>
                    <a:pt x="1092" y="669"/>
                    <a:pt x="1627" y="580"/>
                  </a:cubicBezTo>
                  <a:cubicBezTo>
                    <a:pt x="2162" y="491"/>
                    <a:pt x="3804" y="109"/>
                    <a:pt x="4493" y="113"/>
                  </a:cubicBezTo>
                  <a:cubicBezTo>
                    <a:pt x="5182" y="117"/>
                    <a:pt x="5549" y="586"/>
                    <a:pt x="5760" y="606"/>
                  </a:cubicBezTo>
                  <a:lnTo>
                    <a:pt x="5760" y="233"/>
                  </a:lnTo>
                  <a:cubicBezTo>
                    <a:pt x="5471" y="158"/>
                    <a:pt x="4818" y="0"/>
                    <a:pt x="4040" y="33"/>
                  </a:cubicBezTo>
                  <a:cubicBezTo>
                    <a:pt x="3262" y="66"/>
                    <a:pt x="1766" y="398"/>
                    <a:pt x="1093" y="433"/>
                  </a:cubicBezTo>
                  <a:cubicBezTo>
                    <a:pt x="420" y="468"/>
                    <a:pt x="228" y="285"/>
                    <a:pt x="0" y="24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accent2"/>
                </a:gs>
                <a:gs pos="50000">
                  <a:schemeClr val="accent2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2476500" y="1522412"/>
              <a:ext cx="6667500" cy="5335586"/>
            </a:xfrm>
            <a:custGeom>
              <a:avLst/>
              <a:gdLst/>
              <a:ahLst/>
              <a:cxnLst/>
              <a:rect l="0" t="0" r="0" b="0"/>
              <a:pathLst>
                <a:path w="4200" h="3361" extrusionOk="0">
                  <a:moveTo>
                    <a:pt x="0" y="3361"/>
                  </a:moveTo>
                  <a:cubicBezTo>
                    <a:pt x="118" y="2850"/>
                    <a:pt x="354" y="590"/>
                    <a:pt x="1054" y="295"/>
                  </a:cubicBezTo>
                  <a:cubicBezTo>
                    <a:pt x="1754" y="0"/>
                    <a:pt x="3676" y="1299"/>
                    <a:pt x="4200" y="1588"/>
                  </a:cubicBezTo>
                  <a:lnTo>
                    <a:pt x="4200" y="2028"/>
                  </a:lnTo>
                  <a:cubicBezTo>
                    <a:pt x="3700" y="1837"/>
                    <a:pt x="1842" y="220"/>
                    <a:pt x="1200" y="442"/>
                  </a:cubicBezTo>
                  <a:cubicBezTo>
                    <a:pt x="558" y="664"/>
                    <a:pt x="547" y="2875"/>
                    <a:pt x="347" y="3361"/>
                  </a:cubicBezTo>
                  <a:lnTo>
                    <a:pt x="0" y="336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lt1"/>
                </a:gs>
                <a:gs pos="50000">
                  <a:schemeClr val="l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3443287"/>
              <a:ext cx="9144000" cy="3055936"/>
            </a:xfrm>
            <a:custGeom>
              <a:avLst/>
              <a:gdLst/>
              <a:ahLst/>
              <a:cxnLst/>
              <a:rect l="0" t="0" r="0" b="0"/>
              <a:pathLst>
                <a:path w="5760" h="1925" extrusionOk="0">
                  <a:moveTo>
                    <a:pt x="0" y="804"/>
                  </a:moveTo>
                  <a:lnTo>
                    <a:pt x="0" y="991"/>
                  </a:lnTo>
                  <a:cubicBezTo>
                    <a:pt x="258" y="1160"/>
                    <a:pt x="1005" y="1925"/>
                    <a:pt x="1547" y="1818"/>
                  </a:cubicBezTo>
                  <a:cubicBezTo>
                    <a:pt x="2089" y="1711"/>
                    <a:pt x="2551" y="398"/>
                    <a:pt x="3253" y="351"/>
                  </a:cubicBezTo>
                  <a:cubicBezTo>
                    <a:pt x="3955" y="304"/>
                    <a:pt x="5342" y="1404"/>
                    <a:pt x="5760" y="1537"/>
                  </a:cubicBezTo>
                  <a:lnTo>
                    <a:pt x="5760" y="1151"/>
                  </a:lnTo>
                  <a:cubicBezTo>
                    <a:pt x="5405" y="1124"/>
                    <a:pt x="3982" y="0"/>
                    <a:pt x="3240" y="84"/>
                  </a:cubicBezTo>
                  <a:cubicBezTo>
                    <a:pt x="2542" y="171"/>
                    <a:pt x="2113" y="1551"/>
                    <a:pt x="1573" y="1671"/>
                  </a:cubicBezTo>
                  <a:cubicBezTo>
                    <a:pt x="1033" y="1791"/>
                    <a:pt x="262" y="826"/>
                    <a:pt x="0" y="80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accent2"/>
                </a:gs>
                <a:gs pos="50000">
                  <a:schemeClr val="accent2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0" y="3552825"/>
              <a:ext cx="6237287" cy="3365500"/>
            </a:xfrm>
            <a:custGeom>
              <a:avLst/>
              <a:gdLst/>
              <a:ahLst/>
              <a:cxnLst/>
              <a:rect l="0" t="0" r="0" b="0"/>
              <a:pathLst>
                <a:path w="4196" h="2120" extrusionOk="0">
                  <a:moveTo>
                    <a:pt x="0" y="415"/>
                  </a:moveTo>
                  <a:lnTo>
                    <a:pt x="0" y="508"/>
                  </a:lnTo>
                  <a:cubicBezTo>
                    <a:pt x="160" y="577"/>
                    <a:pt x="1280" y="138"/>
                    <a:pt x="1933" y="229"/>
                  </a:cubicBezTo>
                  <a:cubicBezTo>
                    <a:pt x="2586" y="320"/>
                    <a:pt x="3644" y="746"/>
                    <a:pt x="3920" y="1055"/>
                  </a:cubicBezTo>
                  <a:cubicBezTo>
                    <a:pt x="4196" y="1364"/>
                    <a:pt x="3583" y="2120"/>
                    <a:pt x="3587" y="2082"/>
                  </a:cubicBezTo>
                  <a:lnTo>
                    <a:pt x="3947" y="829"/>
                  </a:lnTo>
                  <a:cubicBezTo>
                    <a:pt x="3725" y="494"/>
                    <a:pt x="2911" y="138"/>
                    <a:pt x="2253" y="69"/>
                  </a:cubicBezTo>
                  <a:cubicBezTo>
                    <a:pt x="1595" y="0"/>
                    <a:pt x="469" y="343"/>
                    <a:pt x="0" y="41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lt1"/>
                </a:gs>
                <a:gs pos="50000">
                  <a:schemeClr val="l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</p:grp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mtClean="0"/>
              <a:t>Ravi Kant Sahu, Asst. Professor @ LPU Phagwara (Punjab) India</a:t>
            </a: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1206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indent="-177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 b="0" i="0" u="none" strike="noStrike" cap="none" baseline="0"/>
            </a:lvl2pPr>
            <a:lvl3pPr marL="1143000" marR="0" indent="-1365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 b="0" i="0" u="none" strike="noStrike" cap="none" baseline="0"/>
            </a:lvl3pPr>
            <a:lvl4pPr marL="16002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4pPr>
            <a:lvl5pPr marL="20574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5pPr>
            <a:lvl6pPr marL="25146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</p:sldLayoutIdLst>
  <p:hf sldNum="0" hd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981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300" b="0" dirty="0" smtClean="0">
                <a:solidFill>
                  <a:srgbClr val="99FF66"/>
                </a:solidFill>
                <a:effectLst/>
                <a:latin typeface="Times New Roman" pitchFamily="18" charset="0"/>
                <a:cs typeface="Times New Roman" pitchFamily="18" charset="0"/>
              </a:rPr>
              <a:t>Data Structures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smtClean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smtClean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3600" smtClean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Topic</a:t>
            </a:r>
            <a:r>
              <a:rPr lang="en-US" sz="3600" smtClean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6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Deletion in </a:t>
            </a:r>
            <a:r>
              <a:rPr lang="en-US" sz="36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AVL</a:t>
            </a:r>
            <a:r>
              <a:rPr lang="en-US" sz="36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Tree</a:t>
            </a:r>
            <a:endParaRPr lang="en-US" b="0" dirty="0">
              <a:solidFill>
                <a:schemeClr val="bg2">
                  <a:lumMod val="60000"/>
                  <a:lumOff val="4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33400" y="2971800"/>
            <a:ext cx="8077200" cy="3886200"/>
          </a:xfrm>
        </p:spPr>
        <p:txBody>
          <a:bodyPr>
            <a:normAutofit lnSpcReduction="10000"/>
          </a:bodyPr>
          <a:lstStyle/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  <a:buNone/>
            </a:pPr>
            <a:r>
              <a:rPr lang="en-US" sz="2800" b="1" dirty="0" smtClean="0">
                <a:solidFill>
                  <a:schemeClr val="tx2">
                    <a:lumMod val="10000"/>
                    <a:lumOff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endParaRPr lang="en-US" sz="2800" b="1" dirty="0" smtClea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  <a:buNone/>
            </a:pPr>
            <a:r>
              <a:rPr lang="en-US" sz="24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2400" b="1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endParaRPr lang="en-US" sz="2400" b="1" dirty="0" smtClea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  <a:buNone/>
            </a:pPr>
            <a:r>
              <a:rPr lang="en-US" sz="2400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Asst. Professor,</a:t>
            </a: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  <a:buNone/>
            </a:pPr>
            <a:r>
              <a:rPr 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Lovely Professional University, Punjab</a:t>
            </a:r>
          </a:p>
          <a:p>
            <a:pPr algn="ctr"/>
            <a:endParaRPr lang="en-US" dirty="0"/>
          </a:p>
        </p:txBody>
      </p:sp>
      <p:pic>
        <p:nvPicPr>
          <p:cNvPr id="11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2832162"/>
            <a:ext cx="2059006" cy="204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5029200"/>
            <a:ext cx="5181600" cy="9144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CCFFCC"/>
                </a:solidFill>
              </a:rPr>
              <a:t> Questions</a:t>
            </a:r>
            <a:endParaRPr lang="en-US" dirty="0">
              <a:solidFill>
                <a:srgbClr val="CCFFCC"/>
              </a:solidFill>
            </a:endParaRPr>
          </a:p>
        </p:txBody>
      </p:sp>
      <p:pic>
        <p:nvPicPr>
          <p:cNvPr id="4" name="Content Placeholder 3" descr="faq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0" y="1143000"/>
            <a:ext cx="4038600" cy="3962400"/>
          </a:xfrm>
        </p:spPr>
      </p:pic>
    </p:spTree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400" b="0" i="0" u="none" strike="noStrike" cap="none" baseline="0" dirty="0">
                <a:solidFill>
                  <a:srgbClr val="99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762000" y="1295400"/>
            <a:ext cx="7772400" cy="166195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dirty="0" smtClean="0"/>
              <a:t> </a:t>
            </a:r>
            <a:r>
              <a:rPr lang="en" sz="3000" dirty="0" smtClean="0"/>
              <a:t>Introduction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000" dirty="0" smtClean="0"/>
              <a:t> R0, R1 and R-1 Rotation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000" dirty="0" smtClean="0"/>
              <a:t> L0, L1 and L-1 Rotation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  <a:endParaRPr lang="en-US" sz="1600" dirty="0">
              <a:solidFill>
                <a:srgbClr val="CCFFCC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 smtClean="0">
                <a:solidFill>
                  <a:srgbClr val="99FF66"/>
                </a:solidFill>
              </a:rPr>
              <a:t>Introduction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09600" y="1066800"/>
            <a:ext cx="8229600" cy="535527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600" b="0" i="0" u="none" strike="noStrike" cap="none" baseline="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 element can be deleted</a:t>
            </a:r>
            <a:r>
              <a:rPr lang="en" sz="26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from AVL tree which may change the BF of a node such that it results in unbalanced tree.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endParaRPr lang="en" sz="2600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6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Some rotations will be applied on AVL tree to balance it.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2600" b="0" i="0" u="none" strike="noStrike" cap="none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0">
              <a:buSzPct val="98958"/>
            </a:pPr>
            <a:r>
              <a:rPr lang="en" sz="2600" dirty="0" smtClean="0"/>
              <a:t> R rotation is applied if the deleted node is in the right subtree of node A (A is the node with balance factor other than 0, 1 and -1).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endParaRPr lang="en" sz="2600" b="0" i="0" u="none" strike="noStrike" cap="none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6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 rotation is applied if the deleted node is in the </a:t>
            </a:r>
            <a:r>
              <a:rPr lang="en" sz="2600" dirty="0" smtClean="0"/>
              <a:t>lef</a:t>
            </a:r>
            <a:r>
              <a:rPr lang="en" sz="26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subtree of node A.</a:t>
            </a:r>
            <a:endParaRPr lang="en" sz="2600" b="0" i="0" u="none" strike="noStrike" cap="none" baseline="0" dirty="0" smtClean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  <a:endParaRPr lang="en-US" sz="1600" dirty="0">
              <a:solidFill>
                <a:srgbClr val="CCFFCC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 smtClean="0">
                <a:solidFill>
                  <a:srgbClr val="99FF66"/>
                </a:solidFill>
              </a:rPr>
              <a:t>Introduction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09600" y="1066800"/>
            <a:ext cx="8229600" cy="400105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600" b="0" i="0" u="none" strike="noStrike" cap="none" baseline="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Suppose we have deleted node X from the tree.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2600" b="0" i="0" u="none" strike="noStrike" cap="none" baseline="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600" dirty="0" smtClean="0"/>
              <a:t> A is the closest ancestor node on the path from X to the root node, with a balance factor -2 or +2.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2600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600" b="0" i="0" u="none" strike="noStrike" cap="none" baseline="0" dirty="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 is the desendent of node A on the opposite subtree of deleted node i.e. if the deleted node is on left side the B is the desendent on the right subtree of A or the root of right subtree of A.  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  <a:endParaRPr lang="en-US" sz="1600" dirty="0">
              <a:solidFill>
                <a:srgbClr val="CCFFCC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20"/>
          <p:cNvSpPr>
            <a:spLocks noChangeArrowheads="1"/>
          </p:cNvSpPr>
          <p:nvPr/>
        </p:nvSpPr>
        <p:spPr bwMode="auto">
          <a:xfrm>
            <a:off x="3886200" y="1524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>
                <a:latin typeface="Times New Roman" pitchFamily="18" charset="0"/>
              </a:rPr>
              <a:t>20</a:t>
            </a:r>
          </a:p>
        </p:txBody>
      </p:sp>
      <p:sp>
        <p:nvSpPr>
          <p:cNvPr id="6" name="Oval 21"/>
          <p:cNvSpPr>
            <a:spLocks noChangeArrowheads="1"/>
          </p:cNvSpPr>
          <p:nvPr/>
        </p:nvSpPr>
        <p:spPr bwMode="auto">
          <a:xfrm>
            <a:off x="2895600" y="2362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>
                <a:latin typeface="Times New Roman" pitchFamily="18" charset="0"/>
              </a:rPr>
              <a:t>10</a:t>
            </a:r>
          </a:p>
        </p:txBody>
      </p:sp>
      <p:sp>
        <p:nvSpPr>
          <p:cNvPr id="7" name="Oval 22"/>
          <p:cNvSpPr>
            <a:spLocks noChangeArrowheads="1"/>
          </p:cNvSpPr>
          <p:nvPr/>
        </p:nvSpPr>
        <p:spPr bwMode="auto">
          <a:xfrm>
            <a:off x="4953000" y="2438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>
                <a:latin typeface="Times New Roman" pitchFamily="18" charset="0"/>
              </a:rPr>
              <a:t>30</a:t>
            </a:r>
          </a:p>
        </p:txBody>
      </p:sp>
      <p:sp>
        <p:nvSpPr>
          <p:cNvPr id="8" name="Oval 23"/>
          <p:cNvSpPr>
            <a:spLocks noChangeArrowheads="1"/>
          </p:cNvSpPr>
          <p:nvPr/>
        </p:nvSpPr>
        <p:spPr bwMode="auto">
          <a:xfrm>
            <a:off x="4267200" y="3505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>
                <a:latin typeface="Times New Roman" pitchFamily="18" charset="0"/>
              </a:rPr>
              <a:t>25</a:t>
            </a:r>
          </a:p>
        </p:txBody>
      </p:sp>
      <p:cxnSp>
        <p:nvCxnSpPr>
          <p:cNvPr id="9" name="AutoShape 24"/>
          <p:cNvCxnSpPr>
            <a:cxnSpLocks noChangeShapeType="1"/>
            <a:stCxn id="5" idx="3"/>
            <a:endCxn id="6" idx="7"/>
          </p:cNvCxnSpPr>
          <p:nvPr/>
        </p:nvCxnSpPr>
        <p:spPr bwMode="auto">
          <a:xfrm rot="5400000">
            <a:off x="3362045" y="1838045"/>
            <a:ext cx="514910" cy="6673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" name="AutoShape 25"/>
          <p:cNvCxnSpPr>
            <a:cxnSpLocks noChangeShapeType="1"/>
            <a:endCxn id="7" idx="1"/>
          </p:cNvCxnSpPr>
          <p:nvPr/>
        </p:nvCxnSpPr>
        <p:spPr bwMode="auto">
          <a:xfrm>
            <a:off x="4352925" y="1914525"/>
            <a:ext cx="667030" cy="5908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" name="AutoShape 26"/>
          <p:cNvCxnSpPr>
            <a:cxnSpLocks noChangeShapeType="1"/>
            <a:stCxn id="7" idx="3"/>
            <a:endCxn id="8" idx="0"/>
          </p:cNvCxnSpPr>
          <p:nvPr/>
        </p:nvCxnSpPr>
        <p:spPr bwMode="auto">
          <a:xfrm rot="5400000">
            <a:off x="4419601" y="2904845"/>
            <a:ext cx="676555" cy="52415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" name="Text Box 27"/>
          <p:cNvSpPr txBox="1">
            <a:spLocks noChangeArrowheads="1"/>
          </p:cNvSpPr>
          <p:nvPr/>
        </p:nvSpPr>
        <p:spPr bwMode="auto">
          <a:xfrm>
            <a:off x="3048000" y="17526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3" name="Oval 28"/>
          <p:cNvSpPr>
            <a:spLocks noChangeArrowheads="1"/>
          </p:cNvSpPr>
          <p:nvPr/>
        </p:nvSpPr>
        <p:spPr bwMode="auto">
          <a:xfrm>
            <a:off x="5715000" y="3505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>
                <a:latin typeface="Times New Roman" pitchFamily="18" charset="0"/>
              </a:rPr>
              <a:t>40</a:t>
            </a:r>
          </a:p>
        </p:txBody>
      </p:sp>
      <p:sp>
        <p:nvSpPr>
          <p:cNvPr id="14" name="Line 29"/>
          <p:cNvSpPr>
            <a:spLocks noChangeShapeType="1"/>
          </p:cNvSpPr>
          <p:nvPr/>
        </p:nvSpPr>
        <p:spPr bwMode="auto">
          <a:xfrm>
            <a:off x="5334000" y="28194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30"/>
          <p:cNvSpPr>
            <a:spLocks noChangeArrowheads="1"/>
          </p:cNvSpPr>
          <p:nvPr/>
        </p:nvSpPr>
        <p:spPr bwMode="auto">
          <a:xfrm>
            <a:off x="2057400" y="3429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>
                <a:latin typeface="Times New Roman" pitchFamily="18" charset="0"/>
              </a:rPr>
              <a:t>5</a:t>
            </a:r>
          </a:p>
        </p:txBody>
      </p:sp>
      <p:sp>
        <p:nvSpPr>
          <p:cNvPr id="16" name="Line 31"/>
          <p:cNvSpPr>
            <a:spLocks noChangeShapeType="1"/>
          </p:cNvSpPr>
          <p:nvPr/>
        </p:nvSpPr>
        <p:spPr bwMode="auto">
          <a:xfrm flipH="1">
            <a:off x="2438400" y="28194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36"/>
          <p:cNvSpPr txBox="1">
            <a:spLocks noChangeArrowheads="1"/>
          </p:cNvSpPr>
          <p:nvPr/>
        </p:nvSpPr>
        <p:spPr bwMode="auto">
          <a:xfrm>
            <a:off x="4267200" y="25908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0</a:t>
            </a:r>
            <a:endParaRPr lang="en-US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8" name="Text Box 38"/>
          <p:cNvSpPr txBox="1">
            <a:spLocks noChangeArrowheads="1"/>
          </p:cNvSpPr>
          <p:nvPr/>
        </p:nvSpPr>
        <p:spPr bwMode="auto">
          <a:xfrm>
            <a:off x="5410200" y="17526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9" name="Oval 44"/>
          <p:cNvSpPr>
            <a:spLocks noChangeArrowheads="1"/>
          </p:cNvSpPr>
          <p:nvPr/>
        </p:nvSpPr>
        <p:spPr bwMode="auto">
          <a:xfrm>
            <a:off x="4953000" y="4648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>
                <a:latin typeface="Times New Roman" pitchFamily="18" charset="0"/>
              </a:rPr>
              <a:t>35</a:t>
            </a:r>
          </a:p>
        </p:txBody>
      </p:sp>
      <p:sp>
        <p:nvSpPr>
          <p:cNvPr id="20" name="Line 46"/>
          <p:cNvSpPr>
            <a:spLocks noChangeShapeType="1"/>
          </p:cNvSpPr>
          <p:nvPr/>
        </p:nvSpPr>
        <p:spPr bwMode="auto">
          <a:xfrm>
            <a:off x="6096000" y="38862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47"/>
          <p:cNvSpPr>
            <a:spLocks noChangeShapeType="1"/>
          </p:cNvSpPr>
          <p:nvPr/>
        </p:nvSpPr>
        <p:spPr bwMode="auto">
          <a:xfrm flipH="1">
            <a:off x="5334000" y="388620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48"/>
          <p:cNvSpPr txBox="1">
            <a:spLocks noChangeArrowheads="1"/>
          </p:cNvSpPr>
          <p:nvPr/>
        </p:nvSpPr>
        <p:spPr bwMode="auto">
          <a:xfrm>
            <a:off x="5029200" y="5147846"/>
            <a:ext cx="31115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3" name="Text Box 49"/>
          <p:cNvSpPr txBox="1">
            <a:spLocks noChangeArrowheads="1"/>
          </p:cNvSpPr>
          <p:nvPr/>
        </p:nvSpPr>
        <p:spPr bwMode="auto">
          <a:xfrm>
            <a:off x="6553200" y="5105400"/>
            <a:ext cx="31115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4" name="Text Box 50"/>
          <p:cNvSpPr txBox="1">
            <a:spLocks noChangeArrowheads="1"/>
          </p:cNvSpPr>
          <p:nvPr/>
        </p:nvSpPr>
        <p:spPr bwMode="auto">
          <a:xfrm>
            <a:off x="2971800" y="2861846"/>
            <a:ext cx="28725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5" name="Oval 44"/>
          <p:cNvSpPr>
            <a:spLocks noChangeArrowheads="1"/>
          </p:cNvSpPr>
          <p:nvPr/>
        </p:nvSpPr>
        <p:spPr bwMode="auto">
          <a:xfrm>
            <a:off x="6477000" y="4648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 smtClean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33" name="Text Box 50"/>
          <p:cNvSpPr txBox="1">
            <a:spLocks noChangeArrowheads="1"/>
          </p:cNvSpPr>
          <p:nvPr/>
        </p:nvSpPr>
        <p:spPr bwMode="auto">
          <a:xfrm>
            <a:off x="3962400" y="2023646"/>
            <a:ext cx="35618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</a:rPr>
              <a:t>-1</a:t>
            </a:r>
            <a:endParaRPr lang="en-US" sz="16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" name="Text Box 49"/>
          <p:cNvSpPr txBox="1">
            <a:spLocks noChangeArrowheads="1"/>
          </p:cNvSpPr>
          <p:nvPr/>
        </p:nvSpPr>
        <p:spPr bwMode="auto">
          <a:xfrm>
            <a:off x="2133600" y="3928646"/>
            <a:ext cx="31115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36" name="Text Box 48"/>
          <p:cNvSpPr txBox="1">
            <a:spLocks noChangeArrowheads="1"/>
          </p:cNvSpPr>
          <p:nvPr/>
        </p:nvSpPr>
        <p:spPr bwMode="auto">
          <a:xfrm>
            <a:off x="5791200" y="3962400"/>
            <a:ext cx="31115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37" name="Text Box 48"/>
          <p:cNvSpPr txBox="1">
            <a:spLocks noChangeArrowheads="1"/>
          </p:cNvSpPr>
          <p:nvPr/>
        </p:nvSpPr>
        <p:spPr bwMode="auto">
          <a:xfrm>
            <a:off x="4343400" y="3962400"/>
            <a:ext cx="31115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38" name="Text Box 50"/>
          <p:cNvSpPr txBox="1">
            <a:spLocks noChangeArrowheads="1"/>
          </p:cNvSpPr>
          <p:nvPr/>
        </p:nvSpPr>
        <p:spPr bwMode="auto">
          <a:xfrm>
            <a:off x="5029200" y="2895600"/>
            <a:ext cx="35618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</a:rPr>
              <a:t>-1</a:t>
            </a:r>
            <a:endParaRPr lang="en-US" sz="16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81400" y="6858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Delete 5</a:t>
            </a:r>
            <a:endParaRPr lang="en-US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6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2" grpId="0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 animBg="1"/>
      <p:bldP spid="20" grpId="0" animBg="1"/>
      <p:bldP spid="21" grpId="0" animBg="1"/>
      <p:bldP spid="22" grpId="0"/>
      <p:bldP spid="23" grpId="0"/>
      <p:bldP spid="24" grpId="0"/>
      <p:bldP spid="25" grpId="0" animBg="1"/>
      <p:bldP spid="33" grpId="0"/>
      <p:bldP spid="34" grpId="0"/>
      <p:bldP spid="36" grpId="0"/>
      <p:bldP spid="37" grpId="0"/>
      <p:bldP spid="38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20"/>
          <p:cNvSpPr>
            <a:spLocks noChangeArrowheads="1"/>
          </p:cNvSpPr>
          <p:nvPr/>
        </p:nvSpPr>
        <p:spPr bwMode="auto">
          <a:xfrm>
            <a:off x="3886200" y="1524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>
                <a:latin typeface="Times New Roman" pitchFamily="18" charset="0"/>
              </a:rPr>
              <a:t>20</a:t>
            </a:r>
          </a:p>
        </p:txBody>
      </p:sp>
      <p:sp>
        <p:nvSpPr>
          <p:cNvPr id="6" name="Oval 21"/>
          <p:cNvSpPr>
            <a:spLocks noChangeArrowheads="1"/>
          </p:cNvSpPr>
          <p:nvPr/>
        </p:nvSpPr>
        <p:spPr bwMode="auto">
          <a:xfrm>
            <a:off x="2895600" y="2362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>
                <a:latin typeface="Times New Roman" pitchFamily="18" charset="0"/>
              </a:rPr>
              <a:t>10</a:t>
            </a:r>
          </a:p>
        </p:txBody>
      </p:sp>
      <p:sp>
        <p:nvSpPr>
          <p:cNvPr id="7" name="Oval 22"/>
          <p:cNvSpPr>
            <a:spLocks noChangeArrowheads="1"/>
          </p:cNvSpPr>
          <p:nvPr/>
        </p:nvSpPr>
        <p:spPr bwMode="auto">
          <a:xfrm>
            <a:off x="4953000" y="2438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>
                <a:latin typeface="Times New Roman" pitchFamily="18" charset="0"/>
              </a:rPr>
              <a:t>30</a:t>
            </a:r>
          </a:p>
        </p:txBody>
      </p:sp>
      <p:sp>
        <p:nvSpPr>
          <p:cNvPr id="8" name="Oval 23"/>
          <p:cNvSpPr>
            <a:spLocks noChangeArrowheads="1"/>
          </p:cNvSpPr>
          <p:nvPr/>
        </p:nvSpPr>
        <p:spPr bwMode="auto">
          <a:xfrm>
            <a:off x="4267200" y="3505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>
                <a:latin typeface="Times New Roman" pitchFamily="18" charset="0"/>
              </a:rPr>
              <a:t>25</a:t>
            </a:r>
          </a:p>
        </p:txBody>
      </p:sp>
      <p:cxnSp>
        <p:nvCxnSpPr>
          <p:cNvPr id="9" name="AutoShape 24"/>
          <p:cNvCxnSpPr>
            <a:cxnSpLocks noChangeShapeType="1"/>
            <a:stCxn id="5" idx="3"/>
            <a:endCxn id="6" idx="7"/>
          </p:cNvCxnSpPr>
          <p:nvPr/>
        </p:nvCxnSpPr>
        <p:spPr bwMode="auto">
          <a:xfrm rot="5400000">
            <a:off x="3362045" y="1838045"/>
            <a:ext cx="514910" cy="6673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" name="AutoShape 25"/>
          <p:cNvCxnSpPr>
            <a:cxnSpLocks noChangeShapeType="1"/>
            <a:endCxn id="7" idx="1"/>
          </p:cNvCxnSpPr>
          <p:nvPr/>
        </p:nvCxnSpPr>
        <p:spPr bwMode="auto">
          <a:xfrm>
            <a:off x="4352925" y="1914525"/>
            <a:ext cx="667030" cy="5908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" name="AutoShape 26"/>
          <p:cNvCxnSpPr>
            <a:cxnSpLocks noChangeShapeType="1"/>
            <a:stCxn id="7" idx="3"/>
            <a:endCxn id="8" idx="0"/>
          </p:cNvCxnSpPr>
          <p:nvPr/>
        </p:nvCxnSpPr>
        <p:spPr bwMode="auto">
          <a:xfrm rot="5400000">
            <a:off x="4419601" y="2904845"/>
            <a:ext cx="676555" cy="52415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" name="Text Box 27"/>
          <p:cNvSpPr txBox="1">
            <a:spLocks noChangeArrowheads="1"/>
          </p:cNvSpPr>
          <p:nvPr/>
        </p:nvSpPr>
        <p:spPr bwMode="auto">
          <a:xfrm>
            <a:off x="3048000" y="17526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3" name="Oval 28"/>
          <p:cNvSpPr>
            <a:spLocks noChangeArrowheads="1"/>
          </p:cNvSpPr>
          <p:nvPr/>
        </p:nvSpPr>
        <p:spPr bwMode="auto">
          <a:xfrm>
            <a:off x="5715000" y="3505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>
                <a:latin typeface="Times New Roman" pitchFamily="18" charset="0"/>
              </a:rPr>
              <a:t>40</a:t>
            </a:r>
          </a:p>
        </p:txBody>
      </p:sp>
      <p:sp>
        <p:nvSpPr>
          <p:cNvPr id="14" name="Line 29"/>
          <p:cNvSpPr>
            <a:spLocks noChangeShapeType="1"/>
          </p:cNvSpPr>
          <p:nvPr/>
        </p:nvSpPr>
        <p:spPr bwMode="auto">
          <a:xfrm>
            <a:off x="5334000" y="28194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36"/>
          <p:cNvSpPr txBox="1">
            <a:spLocks noChangeArrowheads="1"/>
          </p:cNvSpPr>
          <p:nvPr/>
        </p:nvSpPr>
        <p:spPr bwMode="auto">
          <a:xfrm>
            <a:off x="4267200" y="25908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0</a:t>
            </a:r>
            <a:endParaRPr lang="en-US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8" name="Text Box 38"/>
          <p:cNvSpPr txBox="1">
            <a:spLocks noChangeArrowheads="1"/>
          </p:cNvSpPr>
          <p:nvPr/>
        </p:nvSpPr>
        <p:spPr bwMode="auto">
          <a:xfrm>
            <a:off x="5410200" y="17526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9" name="Oval 44"/>
          <p:cNvSpPr>
            <a:spLocks noChangeArrowheads="1"/>
          </p:cNvSpPr>
          <p:nvPr/>
        </p:nvSpPr>
        <p:spPr bwMode="auto">
          <a:xfrm>
            <a:off x="4953000" y="4648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>
                <a:latin typeface="Times New Roman" pitchFamily="18" charset="0"/>
              </a:rPr>
              <a:t>35</a:t>
            </a:r>
          </a:p>
        </p:txBody>
      </p:sp>
      <p:sp>
        <p:nvSpPr>
          <p:cNvPr id="20" name="Line 46"/>
          <p:cNvSpPr>
            <a:spLocks noChangeShapeType="1"/>
          </p:cNvSpPr>
          <p:nvPr/>
        </p:nvSpPr>
        <p:spPr bwMode="auto">
          <a:xfrm>
            <a:off x="6096000" y="38862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47"/>
          <p:cNvSpPr>
            <a:spLocks noChangeShapeType="1"/>
          </p:cNvSpPr>
          <p:nvPr/>
        </p:nvSpPr>
        <p:spPr bwMode="auto">
          <a:xfrm flipH="1">
            <a:off x="5334000" y="388620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48"/>
          <p:cNvSpPr txBox="1">
            <a:spLocks noChangeArrowheads="1"/>
          </p:cNvSpPr>
          <p:nvPr/>
        </p:nvSpPr>
        <p:spPr bwMode="auto">
          <a:xfrm>
            <a:off x="5029200" y="5147846"/>
            <a:ext cx="31115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3" name="Text Box 49"/>
          <p:cNvSpPr txBox="1">
            <a:spLocks noChangeArrowheads="1"/>
          </p:cNvSpPr>
          <p:nvPr/>
        </p:nvSpPr>
        <p:spPr bwMode="auto">
          <a:xfrm>
            <a:off x="6553200" y="5105400"/>
            <a:ext cx="31115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4" name="Text Box 50"/>
          <p:cNvSpPr txBox="1">
            <a:spLocks noChangeArrowheads="1"/>
          </p:cNvSpPr>
          <p:nvPr/>
        </p:nvSpPr>
        <p:spPr bwMode="auto">
          <a:xfrm>
            <a:off x="2971800" y="2861846"/>
            <a:ext cx="28725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</a:rPr>
              <a:t>0</a:t>
            </a:r>
            <a:endParaRPr lang="en-US" sz="16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5" name="Oval 44"/>
          <p:cNvSpPr>
            <a:spLocks noChangeArrowheads="1"/>
          </p:cNvSpPr>
          <p:nvPr/>
        </p:nvSpPr>
        <p:spPr bwMode="auto">
          <a:xfrm>
            <a:off x="6477000" y="4648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 smtClean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33" name="Text Box 50"/>
          <p:cNvSpPr txBox="1">
            <a:spLocks noChangeArrowheads="1"/>
          </p:cNvSpPr>
          <p:nvPr/>
        </p:nvSpPr>
        <p:spPr bwMode="auto">
          <a:xfrm>
            <a:off x="3962400" y="2023646"/>
            <a:ext cx="35618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</a:rPr>
              <a:t>-2</a:t>
            </a:r>
            <a:endParaRPr lang="en-US" sz="16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6" name="Text Box 48"/>
          <p:cNvSpPr txBox="1">
            <a:spLocks noChangeArrowheads="1"/>
          </p:cNvSpPr>
          <p:nvPr/>
        </p:nvSpPr>
        <p:spPr bwMode="auto">
          <a:xfrm>
            <a:off x="5791200" y="3962400"/>
            <a:ext cx="31115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37" name="Text Box 48"/>
          <p:cNvSpPr txBox="1">
            <a:spLocks noChangeArrowheads="1"/>
          </p:cNvSpPr>
          <p:nvPr/>
        </p:nvSpPr>
        <p:spPr bwMode="auto">
          <a:xfrm>
            <a:off x="4343400" y="3962400"/>
            <a:ext cx="31115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38" name="Text Box 50"/>
          <p:cNvSpPr txBox="1">
            <a:spLocks noChangeArrowheads="1"/>
          </p:cNvSpPr>
          <p:nvPr/>
        </p:nvSpPr>
        <p:spPr bwMode="auto">
          <a:xfrm>
            <a:off x="5029200" y="2895600"/>
            <a:ext cx="35618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</a:rPr>
              <a:t>-1</a:t>
            </a:r>
            <a:endParaRPr lang="en-US" sz="16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8" name="Text Box 50"/>
          <p:cNvSpPr txBox="1">
            <a:spLocks noChangeArrowheads="1"/>
          </p:cNvSpPr>
          <p:nvPr/>
        </p:nvSpPr>
        <p:spPr bwMode="auto">
          <a:xfrm>
            <a:off x="4393116" y="1447800"/>
            <a:ext cx="40748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CCFFCC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29" name="Text Box 50"/>
          <p:cNvSpPr txBox="1">
            <a:spLocks noChangeArrowheads="1"/>
          </p:cNvSpPr>
          <p:nvPr/>
        </p:nvSpPr>
        <p:spPr bwMode="auto">
          <a:xfrm>
            <a:off x="5477550" y="2433935"/>
            <a:ext cx="3898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CCFFCC"/>
                </a:solidFill>
                <a:latin typeface="Times New Roman" pitchFamily="18" charset="0"/>
              </a:rPr>
              <a:t>B</a:t>
            </a:r>
            <a:endParaRPr lang="en-US" sz="1600" b="1" dirty="0">
              <a:solidFill>
                <a:srgbClr val="CCFFCC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 smtClean="0">
                <a:solidFill>
                  <a:srgbClr val="99FF66"/>
                </a:solidFill>
              </a:rPr>
              <a:t>R Rotation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81000" y="1295400"/>
            <a:ext cx="8610600" cy="61093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400" b="0" i="0" u="none" strike="noStrike" cap="none" baseline="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 Rotation is applied whe</a:t>
            </a:r>
            <a:r>
              <a:rPr lang="en" sz="2400" baseline="0" dirty="0" smtClean="0"/>
              <a:t>n</a:t>
            </a:r>
            <a:r>
              <a:rPr lang="en" sz="2400" dirty="0" smtClean="0"/>
              <a:t> the deleted node is in the right subtree of node A.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400" b="0" i="0" u="none" strike="noStrike" cap="none" dirty="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There are three diff</a:t>
            </a:r>
            <a:r>
              <a:rPr lang="en-US" sz="2400" b="0" i="0" u="none" strike="noStrike" cap="none" dirty="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" sz="2400" b="0" i="0" u="none" strike="noStrike" cap="none" dirty="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rent types of rotations based on the balanced factor of node B.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endParaRPr lang="en" sz="2400" dirty="0" smtClean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400" b="0" i="0" u="none" strike="noStrike" cap="none" dirty="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 b="1" i="0" u="none" strike="noStrike" cap="none" dirty="0" smtClean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R0 Rotation: </a:t>
            </a:r>
            <a:r>
              <a:rPr lang="en" sz="2400" b="0" i="0" u="none" strike="noStrike" cap="none" dirty="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 balance Factor of node B is 0.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400" dirty="0" smtClean="0">
                <a:solidFill>
                  <a:srgbClr val="FFFFFF"/>
                </a:solidFill>
              </a:rPr>
              <a:t> Apply LL Rotation on node A.</a:t>
            </a:r>
          </a:p>
          <a:p>
            <a:pPr lvl="0" indent="0">
              <a:buSzPct val="98958"/>
            </a:pPr>
            <a:r>
              <a:rPr lang="en" sz="2400" dirty="0" smtClean="0">
                <a:solidFill>
                  <a:srgbClr val="FFFFFF"/>
                </a:solidFill>
              </a:rPr>
              <a:t> </a:t>
            </a:r>
            <a:r>
              <a:rPr lang="en" sz="2400" b="1" dirty="0" smtClean="0">
                <a:solidFill>
                  <a:srgbClr val="FFFF00"/>
                </a:solidFill>
              </a:rPr>
              <a:t>R1 Rotation: </a:t>
            </a:r>
            <a:r>
              <a:rPr lang="en" sz="2400" dirty="0" smtClean="0">
                <a:solidFill>
                  <a:srgbClr val="FFFFFF"/>
                </a:solidFill>
              </a:rPr>
              <a:t>When the balance Factor of node B is +1. </a:t>
            </a:r>
          </a:p>
          <a:p>
            <a:pPr lvl="0" indent="0">
              <a:buSzPct val="98958"/>
            </a:pPr>
            <a:r>
              <a:rPr lang="en" sz="2400" dirty="0" smtClean="0">
                <a:solidFill>
                  <a:srgbClr val="FFFFFF"/>
                </a:solidFill>
              </a:rPr>
              <a:t> Apply LL Rotation on node A.</a:t>
            </a:r>
          </a:p>
          <a:p>
            <a:pPr lvl="0" indent="0">
              <a:buSzPct val="98958"/>
            </a:pPr>
            <a:r>
              <a:rPr lang="en" sz="2400" dirty="0" smtClean="0">
                <a:solidFill>
                  <a:srgbClr val="FFFFFF"/>
                </a:solidFill>
              </a:rPr>
              <a:t> </a:t>
            </a:r>
            <a:r>
              <a:rPr lang="en" sz="2400" b="1" dirty="0" smtClean="0">
                <a:solidFill>
                  <a:srgbClr val="FFFF00"/>
                </a:solidFill>
              </a:rPr>
              <a:t>R-1 Rotation: </a:t>
            </a:r>
            <a:r>
              <a:rPr lang="en" sz="2400" dirty="0" smtClean="0">
                <a:solidFill>
                  <a:srgbClr val="FFFFFF"/>
                </a:solidFill>
              </a:rPr>
              <a:t>When the balance Factor of node B is -1. </a:t>
            </a:r>
          </a:p>
          <a:p>
            <a:pPr lvl="0" indent="0">
              <a:buSzPct val="98958"/>
            </a:pPr>
            <a:r>
              <a:rPr lang="en" sz="2400" dirty="0" smtClean="0">
                <a:solidFill>
                  <a:srgbClr val="FFFFFF"/>
                </a:solidFill>
              </a:rPr>
              <a:t> Apply LR Rotation(RR rotation on B and LL rotation on node A).</a:t>
            </a:r>
          </a:p>
          <a:p>
            <a:pPr lvl="0" indent="0">
              <a:buSzPct val="98958"/>
            </a:pPr>
            <a:endParaRPr lang="en" sz="2400" dirty="0" smtClean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endParaRPr lang="en" sz="2400" b="0" i="0" u="none" strike="noStrike" cap="none" dirty="0" smtClean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endParaRPr lang="en" sz="2400" b="0" i="0" u="none" strike="noStrike" cap="none" baseline="0" dirty="0" smtClean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  <a:endParaRPr lang="en-US" sz="1600" dirty="0">
              <a:solidFill>
                <a:srgbClr val="CCFFCC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 smtClean="0">
                <a:solidFill>
                  <a:srgbClr val="99FF66"/>
                </a:solidFill>
              </a:rPr>
              <a:t>L Rotation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81000" y="1295400"/>
            <a:ext cx="8610600" cy="521677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400" b="0" i="0" u="none" strike="noStrike" cap="none" baseline="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 dirty="0" smtClean="0"/>
              <a:t>L</a:t>
            </a:r>
            <a:r>
              <a:rPr lang="en" sz="2400" b="0" i="0" u="none" strike="noStrike" cap="none" baseline="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Rotation is applied whe</a:t>
            </a:r>
            <a:r>
              <a:rPr lang="en" sz="2400" baseline="0" dirty="0" smtClean="0"/>
              <a:t>n</a:t>
            </a:r>
            <a:r>
              <a:rPr lang="en" sz="2400" dirty="0" smtClean="0"/>
              <a:t> the deleted node is in the left subtree of node A.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400" b="0" i="0" u="none" strike="noStrike" cap="none" dirty="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There are three diff</a:t>
            </a:r>
            <a:r>
              <a:rPr lang="en-US" sz="2400" b="0" i="0" u="none" strike="noStrike" cap="none" dirty="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" sz="2400" b="0" i="0" u="none" strike="noStrike" cap="none" dirty="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rent types of rotations based on the balanced factor of node B.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endParaRPr lang="en" sz="2400" dirty="0" smtClean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400" b="0" i="0" u="none" strike="noStrike" cap="none" dirty="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 b="1" dirty="0" smtClean="0">
                <a:solidFill>
                  <a:srgbClr val="FFFF00"/>
                </a:solidFill>
              </a:rPr>
              <a:t>L</a:t>
            </a:r>
            <a:r>
              <a:rPr lang="en" sz="2400" b="1" i="0" u="none" strike="noStrike" cap="none" dirty="0" smtClean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Rotation: </a:t>
            </a:r>
            <a:r>
              <a:rPr lang="en" sz="2400" b="0" i="0" u="none" strike="noStrike" cap="none" dirty="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 balance Factor of node B is 0.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400" dirty="0" smtClean="0">
                <a:solidFill>
                  <a:srgbClr val="FFFFFF"/>
                </a:solidFill>
              </a:rPr>
              <a:t> Apply RR Rotation on node A.</a:t>
            </a:r>
          </a:p>
          <a:p>
            <a:pPr lvl="0" indent="0">
              <a:buSzPct val="98958"/>
            </a:pPr>
            <a:r>
              <a:rPr lang="en" sz="2400" dirty="0" smtClean="0">
                <a:solidFill>
                  <a:srgbClr val="FFFFFF"/>
                </a:solidFill>
              </a:rPr>
              <a:t> </a:t>
            </a:r>
            <a:r>
              <a:rPr lang="en" sz="2400" b="1" dirty="0" smtClean="0">
                <a:solidFill>
                  <a:srgbClr val="FFFF00"/>
                </a:solidFill>
              </a:rPr>
              <a:t>L-1 Rotation: </a:t>
            </a:r>
            <a:r>
              <a:rPr lang="en" sz="2400" dirty="0" smtClean="0">
                <a:solidFill>
                  <a:srgbClr val="FFFFFF"/>
                </a:solidFill>
              </a:rPr>
              <a:t>When the balance Factor of node B is +1. </a:t>
            </a:r>
          </a:p>
          <a:p>
            <a:pPr lvl="0" indent="0">
              <a:buSzPct val="98958"/>
            </a:pPr>
            <a:r>
              <a:rPr lang="en" sz="2400" dirty="0" smtClean="0">
                <a:solidFill>
                  <a:srgbClr val="FFFFFF"/>
                </a:solidFill>
              </a:rPr>
              <a:t> Apply RR Rotation on node A.</a:t>
            </a:r>
          </a:p>
          <a:p>
            <a:pPr lvl="0" indent="0">
              <a:buSzPct val="98958"/>
            </a:pPr>
            <a:r>
              <a:rPr lang="en" sz="2400" dirty="0" smtClean="0">
                <a:solidFill>
                  <a:srgbClr val="FFFFFF"/>
                </a:solidFill>
              </a:rPr>
              <a:t> </a:t>
            </a:r>
            <a:r>
              <a:rPr lang="en" sz="2400" b="1" dirty="0" smtClean="0">
                <a:solidFill>
                  <a:srgbClr val="FFFF00"/>
                </a:solidFill>
              </a:rPr>
              <a:t>L1 Rotation: </a:t>
            </a:r>
            <a:r>
              <a:rPr lang="en" sz="2400" dirty="0" smtClean="0">
                <a:solidFill>
                  <a:srgbClr val="FFFFFF"/>
                </a:solidFill>
              </a:rPr>
              <a:t>When the balance Factor of node B is -1. </a:t>
            </a:r>
          </a:p>
          <a:p>
            <a:pPr lvl="0" indent="0">
              <a:buSzPct val="98958"/>
            </a:pPr>
            <a:r>
              <a:rPr lang="en" sz="2400" dirty="0" smtClean="0">
                <a:solidFill>
                  <a:srgbClr val="FFFFFF"/>
                </a:solidFill>
              </a:rPr>
              <a:t> Apply RL Rotation(LL rotation on B and RR rotation on node A).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2400" b="0" i="0" u="none" strike="noStrike" cap="none" baseline="0" dirty="0" smtClean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  <a:endParaRPr lang="en-US" sz="1600" dirty="0">
              <a:solidFill>
                <a:srgbClr val="CCFFCC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Unlike </a:t>
            </a:r>
            <a:r>
              <a:rPr lang="en-US" dirty="0" smtClean="0"/>
              <a:t>insertion, fixing the node </a:t>
            </a:r>
            <a:r>
              <a:rPr lang="en-US" dirty="0" smtClean="0"/>
              <a:t>A </a:t>
            </a:r>
            <a:r>
              <a:rPr lang="en-US" dirty="0" smtClean="0"/>
              <a:t>won’t fix the complete </a:t>
            </a:r>
            <a:r>
              <a:rPr lang="en-US" dirty="0" err="1" smtClean="0"/>
              <a:t>AVL</a:t>
            </a:r>
            <a:r>
              <a:rPr lang="en-US" dirty="0" smtClean="0"/>
              <a:t> tree.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After </a:t>
            </a:r>
            <a:r>
              <a:rPr lang="en-US" dirty="0" smtClean="0"/>
              <a:t>fixing </a:t>
            </a:r>
            <a:r>
              <a:rPr lang="en-US" dirty="0" smtClean="0"/>
              <a:t>A, </a:t>
            </a:r>
            <a:r>
              <a:rPr lang="en-US" dirty="0" smtClean="0"/>
              <a:t>we may have to fix ancestors of </a:t>
            </a:r>
            <a:r>
              <a:rPr lang="en-US" dirty="0" smtClean="0"/>
              <a:t>A </a:t>
            </a:r>
            <a:r>
              <a:rPr lang="en-US" dirty="0" smtClean="0"/>
              <a:t>as </a:t>
            </a:r>
            <a:r>
              <a:rPr lang="en-US" dirty="0" smtClean="0"/>
              <a:t>well.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  <a:endParaRPr lang="en-US" sz="1600" dirty="0">
              <a:solidFill>
                <a:srgbClr val="CCFFCC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>
  <a:themeElements>
    <a:clrScheme name="리본.pot 1">
      <a:dk1>
        <a:srgbClr val="FFFFCC"/>
      </a:dk1>
      <a:lt1>
        <a:srgbClr val="660033"/>
      </a:lt1>
      <a:dk2>
        <a:srgbClr val="FFCC00"/>
      </a:dk2>
      <a:lt2>
        <a:srgbClr val="220011"/>
      </a:lt2>
      <a:accent1>
        <a:srgbClr val="CC0099"/>
      </a:accent1>
      <a:accent2>
        <a:srgbClr val="56002B"/>
      </a:accent2>
      <a:accent3>
        <a:srgbClr val="660033"/>
      </a:accent3>
      <a:accent4>
        <a:srgbClr val="CC0099"/>
      </a:accent4>
      <a:accent5>
        <a:srgbClr val="56002B"/>
      </a:accent5>
      <a:accent6>
        <a:srgbClr val="660033"/>
      </a:accent6>
      <a:hlink>
        <a:srgbClr val="9C004E"/>
      </a:hlink>
      <a:folHlink>
        <a:srgbClr val="FF6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1410</TotalTime>
  <Words>761</Words>
  <PresentationFormat>On-screen Show (4:3)</PresentationFormat>
  <Paragraphs>150</Paragraphs>
  <Slides>10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/>
      <vt:lpstr>Data Structures  Topic: Deletion in AVL Tree</vt:lpstr>
      <vt:lpstr>Contents</vt:lpstr>
      <vt:lpstr>Introduction</vt:lpstr>
      <vt:lpstr>Introduction</vt:lpstr>
      <vt:lpstr>Slide 5</vt:lpstr>
      <vt:lpstr>Slide 6</vt:lpstr>
      <vt:lpstr>R Rotation</vt:lpstr>
      <vt:lpstr>L Rotation</vt:lpstr>
      <vt:lpstr>Important</vt:lpstr>
      <vt:lpstr> 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History of Java</dc:title>
  <dc:creator>RA-V</dc:creator>
  <cp:lastModifiedBy>hp</cp:lastModifiedBy>
  <cp:revision>63</cp:revision>
  <dcterms:modified xsi:type="dcterms:W3CDTF">2019-10-19T03:29:11Z</dcterms:modified>
</cp:coreProperties>
</file>