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300" r:id="rId4"/>
    <p:sldId id="328" r:id="rId5"/>
    <p:sldId id="307" r:id="rId6"/>
    <p:sldId id="302" r:id="rId7"/>
    <p:sldId id="308" r:id="rId8"/>
    <p:sldId id="310" r:id="rId9"/>
    <p:sldId id="311" r:id="rId10"/>
    <p:sldId id="314" r:id="rId11"/>
    <p:sldId id="315" r:id="rId12"/>
    <p:sldId id="316" r:id="rId13"/>
    <p:sldId id="318" r:id="rId14"/>
    <p:sldId id="317" r:id="rId15"/>
    <p:sldId id="319" r:id="rId16"/>
    <p:sldId id="320" r:id="rId17"/>
    <p:sldId id="323" r:id="rId18"/>
    <p:sldId id="322" r:id="rId19"/>
    <p:sldId id="324" r:id="rId20"/>
    <p:sldId id="325" r:id="rId21"/>
    <p:sldId id="329" r:id="rId22"/>
    <p:sldId id="326" r:id="rId23"/>
    <p:sldId id="327" r:id="rId24"/>
    <p:sldId id="266" r:id="rId25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3F"/>
    <a:srgbClr val="FFFF53"/>
    <a:srgbClr val="FFFFFF"/>
    <a:srgbClr val="99FF66"/>
    <a:srgbClr val="66FFCC"/>
    <a:srgbClr val="CCFFCC"/>
    <a:srgbClr val="42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969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80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4854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46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Graphs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 of Graph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60477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b="1" dirty="0">
                <a:solidFill>
                  <a:srgbClr val="FFFF53"/>
                </a:solidFill>
              </a:rPr>
              <a:t>Outdegree: </a:t>
            </a:r>
            <a:r>
              <a:rPr lang="en" sz="2700" dirty="0">
                <a:solidFill>
                  <a:srgbClr val="FFFFFF"/>
                </a:solidFill>
              </a:rPr>
              <a:t>Outdegree of a node u in G is the number of edges beginning at u.</a:t>
            </a:r>
          </a:p>
          <a:p>
            <a:pPr lvl="0" indent="0">
              <a:buSzPct val="98958"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</a:t>
            </a:r>
            <a:r>
              <a:rPr lang="en" sz="2700" b="1" dirty="0">
                <a:solidFill>
                  <a:srgbClr val="FFFF53"/>
                </a:solidFill>
              </a:rPr>
              <a:t>Indegree: </a:t>
            </a:r>
            <a:r>
              <a:rPr lang="en" sz="2700" dirty="0">
                <a:solidFill>
                  <a:srgbClr val="FFFFFF"/>
                </a:solidFill>
              </a:rPr>
              <a:t>Indegree of a node u in G is the number of edges ending at u.</a:t>
            </a:r>
          </a:p>
          <a:p>
            <a:pPr lvl="0" indent="0">
              <a:buSzPct val="98958"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</a:t>
            </a:r>
            <a:r>
              <a:rPr lang="en" sz="2700" b="1" dirty="0">
                <a:solidFill>
                  <a:srgbClr val="FFFF53"/>
                </a:solidFill>
              </a:rPr>
              <a:t>Source: </a:t>
            </a:r>
            <a:r>
              <a:rPr lang="en" sz="2700" dirty="0">
                <a:solidFill>
                  <a:srgbClr val="FFFFFF"/>
                </a:solidFill>
              </a:rPr>
              <a:t>A node u is called a source if it has a positive outdegree but zero indegree.</a:t>
            </a:r>
          </a:p>
          <a:p>
            <a:pPr lvl="0" indent="0">
              <a:buSzPct val="98958"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</a:t>
            </a:r>
            <a:r>
              <a:rPr lang="en" sz="2700" b="1" dirty="0">
                <a:solidFill>
                  <a:srgbClr val="FFFF53"/>
                </a:solidFill>
              </a:rPr>
              <a:t>Sink: </a:t>
            </a:r>
            <a:r>
              <a:rPr lang="en" sz="2700" dirty="0">
                <a:solidFill>
                  <a:srgbClr val="FFFFFF"/>
                </a:solidFill>
              </a:rPr>
              <a:t>A node u is called a sink if it has a positive indegree but zero outdegree.</a:t>
            </a:r>
          </a:p>
          <a:p>
            <a:pPr lvl="0" indent="0">
              <a:buSzPct val="98958"/>
            </a:pPr>
            <a:endParaRPr lang="en" sz="2700" dirty="0">
              <a:solidFill>
                <a:srgbClr val="99FF66"/>
              </a:solidFill>
            </a:endParaRPr>
          </a:p>
          <a:p>
            <a:pPr lvl="0" indent="0">
              <a:buSzPct val="98958"/>
              <a:buNone/>
            </a:pPr>
            <a:r>
              <a:rPr lang="en" sz="2300" dirty="0">
                <a:solidFill>
                  <a:srgbClr val="99FF66"/>
                </a:solidFill>
              </a:rPr>
              <a:t>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</a:t>
            </a:r>
            <a:r>
              <a:rPr lang="en" sz="4400" b="0" i="0" u="none" strike="noStrike" cap="none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 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2839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There are two ways of representing a graph in memory:</a:t>
            </a:r>
            <a:endParaRPr lang="en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>
              <a:buSzPct val="98958"/>
            </a:pPr>
            <a:r>
              <a:rPr lang="en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Sequential Representation</a:t>
            </a:r>
          </a:p>
          <a:p>
            <a:pPr lvl="2" indent="0">
              <a:buSzPct val="98958"/>
            </a:pPr>
            <a:r>
              <a:rPr lang="en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Adjacency Matrix</a:t>
            </a:r>
          </a:p>
          <a:p>
            <a:pPr lvl="2" indent="0">
              <a:buSzPct val="98958"/>
            </a:pPr>
            <a:r>
              <a:rPr lang="en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Path Matrix</a:t>
            </a:r>
          </a:p>
          <a:p>
            <a:pPr lvl="2" indent="0">
              <a:buSzPct val="98958"/>
              <a:buNone/>
            </a:pPr>
            <a:endParaRPr lang="en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>
              <a:buSzPct val="98958"/>
            </a:pPr>
            <a:r>
              <a:rPr lang="en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Linked Representation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5309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Let G is a simple directed graph with m nodes and the nodes of G have been ordered and are called v</a:t>
            </a:r>
            <a:r>
              <a:rPr lang="en" sz="2700" baseline="-25000" dirty="0">
                <a:solidFill>
                  <a:srgbClr val="FFFFFF"/>
                </a:solidFill>
              </a:rPr>
              <a:t>1</a:t>
            </a:r>
            <a:r>
              <a:rPr lang="en" sz="2700" dirty="0">
                <a:solidFill>
                  <a:srgbClr val="FFFFFF"/>
                </a:solidFill>
              </a:rPr>
              <a:t>, v</a:t>
            </a:r>
            <a:r>
              <a:rPr lang="en" sz="2700" baseline="-25000" dirty="0">
                <a:solidFill>
                  <a:srgbClr val="FFFFFF"/>
                </a:solidFill>
              </a:rPr>
              <a:t>2</a:t>
            </a:r>
            <a:r>
              <a:rPr lang="en" sz="2700" dirty="0">
                <a:solidFill>
                  <a:srgbClr val="FFFFFF"/>
                </a:solidFill>
              </a:rPr>
              <a:t>, ..., v</a:t>
            </a:r>
            <a:r>
              <a:rPr lang="en" sz="2700" baseline="-25000" dirty="0">
                <a:solidFill>
                  <a:srgbClr val="FFFFFF"/>
                </a:solidFill>
              </a:rPr>
              <a:t>m.</a:t>
            </a:r>
          </a:p>
          <a:p>
            <a:pPr lvl="0" indent="0">
              <a:buSzPct val="98958"/>
              <a:buNone/>
            </a:pPr>
            <a:endParaRPr lang="en" sz="2700" baseline="-25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baseline="-25000" dirty="0">
                <a:solidFill>
                  <a:srgbClr val="FFFFFF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The adjacency matrix A = a</a:t>
            </a:r>
            <a:r>
              <a:rPr lang="en" sz="2700" baseline="-25000" dirty="0">
                <a:solidFill>
                  <a:srgbClr val="FFFFFF"/>
                </a:solidFill>
              </a:rPr>
              <a:t>ij</a:t>
            </a:r>
            <a:r>
              <a:rPr lang="en" sz="2700" dirty="0">
                <a:solidFill>
                  <a:srgbClr val="FFFFFF"/>
                </a:solidFill>
              </a:rPr>
              <a:t> of graph G is the m×m matrix defined as below:</a:t>
            </a:r>
          </a:p>
          <a:p>
            <a:pPr lvl="0" indent="0">
              <a:buSzPct val="98958"/>
              <a:buNone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sz="2700" dirty="0">
                <a:solidFill>
                  <a:srgbClr val="FFC000"/>
                </a:solidFill>
              </a:rPr>
              <a:t>    a</a:t>
            </a:r>
            <a:r>
              <a:rPr lang="en" sz="2700" baseline="-25000" dirty="0">
                <a:solidFill>
                  <a:srgbClr val="FFC000"/>
                </a:solidFill>
              </a:rPr>
              <a:t>ij</a:t>
            </a:r>
            <a:r>
              <a:rPr lang="en" sz="2700" dirty="0">
                <a:solidFill>
                  <a:srgbClr val="FFC000"/>
                </a:solidFill>
              </a:rPr>
              <a:t> = 1, if v</a:t>
            </a:r>
            <a:r>
              <a:rPr lang="en" sz="2700" baseline="-25000" dirty="0">
                <a:solidFill>
                  <a:srgbClr val="FFC000"/>
                </a:solidFill>
              </a:rPr>
              <a:t>i</a:t>
            </a:r>
            <a:r>
              <a:rPr lang="en" sz="2700" dirty="0">
                <a:solidFill>
                  <a:srgbClr val="FFC000"/>
                </a:solidFill>
              </a:rPr>
              <a:t> is adjacent to v</a:t>
            </a:r>
            <a:r>
              <a:rPr lang="en" sz="2700" baseline="-25000" dirty="0">
                <a:solidFill>
                  <a:srgbClr val="FFC000"/>
                </a:solidFill>
              </a:rPr>
              <a:t>j</a:t>
            </a:r>
            <a:r>
              <a:rPr lang="en" sz="2700" dirty="0">
                <a:solidFill>
                  <a:srgbClr val="FFC000"/>
                </a:solidFill>
              </a:rPr>
              <a:t>, i.e. if there is an edge (v</a:t>
            </a:r>
            <a:r>
              <a:rPr lang="en" sz="2700" baseline="-25000" dirty="0">
                <a:solidFill>
                  <a:srgbClr val="FFC000"/>
                </a:solidFill>
              </a:rPr>
              <a:t>i</a:t>
            </a:r>
            <a:r>
              <a:rPr lang="en" sz="2700" dirty="0">
                <a:solidFill>
                  <a:srgbClr val="FFC000"/>
                </a:solidFill>
              </a:rPr>
              <a:t>, v</a:t>
            </a:r>
            <a:r>
              <a:rPr lang="en" sz="2700" baseline="-25000" dirty="0">
                <a:solidFill>
                  <a:srgbClr val="FFC000"/>
                </a:solidFill>
              </a:rPr>
              <a:t>j</a:t>
            </a:r>
            <a:r>
              <a:rPr lang="en" sz="2700" dirty="0">
                <a:solidFill>
                  <a:srgbClr val="FFC000"/>
                </a:solidFill>
              </a:rPr>
              <a:t>) </a:t>
            </a:r>
          </a:p>
          <a:p>
            <a:pPr lvl="0" indent="0">
              <a:buSzPct val="98958"/>
              <a:buNone/>
            </a:pPr>
            <a:r>
              <a:rPr lang="en" sz="2300" dirty="0">
                <a:solidFill>
                  <a:srgbClr val="FFC000"/>
                </a:solidFill>
              </a:rPr>
              <a:t>     </a:t>
            </a:r>
            <a:r>
              <a:rPr lang="en" sz="2400" dirty="0">
                <a:solidFill>
                  <a:srgbClr val="FFC000"/>
                </a:solidFill>
              </a:rPr>
              <a:t>a</a:t>
            </a:r>
            <a:r>
              <a:rPr lang="en" sz="2400" baseline="-25000" dirty="0">
                <a:solidFill>
                  <a:srgbClr val="FFC000"/>
                </a:solidFill>
              </a:rPr>
              <a:t>ij</a:t>
            </a:r>
            <a:r>
              <a:rPr lang="en" sz="2400" dirty="0">
                <a:solidFill>
                  <a:srgbClr val="FFC000"/>
                </a:solidFill>
              </a:rPr>
              <a:t> = 0, otherwise</a:t>
            </a:r>
          </a:p>
          <a:p>
            <a:pPr lvl="0" indent="0">
              <a:buSzPct val="98958"/>
              <a:buNone/>
            </a:pPr>
            <a:endParaRPr lang="en" sz="2400" dirty="0">
              <a:solidFill>
                <a:srgbClr val="FFC000"/>
              </a:solidFill>
            </a:endParaRPr>
          </a:p>
          <a:p>
            <a:pPr indent="0">
              <a:buSzPct val="98958"/>
            </a:pPr>
            <a:r>
              <a:rPr lang="en" sz="2400" dirty="0">
                <a:solidFill>
                  <a:srgbClr val="FFC000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Suppose G is an undirected graph, then the adjacency matrix A of G will be a symmetric matrix i.e. one in which a</a:t>
            </a:r>
            <a:r>
              <a:rPr lang="en" sz="2400" baseline="-25000" dirty="0">
                <a:solidFill>
                  <a:srgbClr val="FFFFFF"/>
                </a:solidFill>
              </a:rPr>
              <a:t>ij</a:t>
            </a:r>
            <a:r>
              <a:rPr lang="en" sz="2400" dirty="0">
                <a:solidFill>
                  <a:srgbClr val="FFFFFF"/>
                </a:solidFill>
              </a:rPr>
              <a:t> = a</a:t>
            </a:r>
            <a:r>
              <a:rPr lang="en" sz="2400" baseline="-25000" dirty="0">
                <a:solidFill>
                  <a:srgbClr val="FFFFFF"/>
                </a:solidFill>
              </a:rPr>
              <a:t>ji.</a:t>
            </a:r>
          </a:p>
          <a:p>
            <a:pPr indent="0">
              <a:buSzPct val="98958"/>
              <a:buNone/>
            </a:pPr>
            <a:endParaRPr lang="en" sz="2300" dirty="0">
              <a:solidFill>
                <a:srgbClr val="FFC000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133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Let A be the adjacency matrix of a graph G. Then a</a:t>
            </a:r>
            <a:r>
              <a:rPr lang="en" sz="2700" baseline="-25000" dirty="0">
                <a:solidFill>
                  <a:srgbClr val="FFFFFF"/>
                </a:solidFill>
              </a:rPr>
              <a:t>K</a:t>
            </a:r>
            <a:r>
              <a:rPr lang="en" sz="2700" dirty="0">
                <a:solidFill>
                  <a:srgbClr val="FFFFFF"/>
                </a:solidFill>
              </a:rPr>
              <a:t>(i, j), the ij entry in the matrix A</a:t>
            </a:r>
            <a:r>
              <a:rPr lang="en" sz="2700" baseline="30000" dirty="0">
                <a:solidFill>
                  <a:srgbClr val="FFFFFF"/>
                </a:solidFill>
              </a:rPr>
              <a:t>K</a:t>
            </a:r>
            <a:r>
              <a:rPr lang="en" sz="2700" dirty="0">
                <a:solidFill>
                  <a:srgbClr val="FFFFFF"/>
                </a:solidFill>
              </a:rPr>
              <a:t>, gives the number of paths of length K from v</a:t>
            </a:r>
            <a:r>
              <a:rPr lang="en" sz="2700" baseline="-25000" dirty="0">
                <a:solidFill>
                  <a:srgbClr val="FFFFFF"/>
                </a:solidFill>
              </a:rPr>
              <a:t>i</a:t>
            </a:r>
            <a:r>
              <a:rPr lang="en" sz="2700" dirty="0">
                <a:solidFill>
                  <a:srgbClr val="FFFFFF"/>
                </a:solidFill>
              </a:rPr>
              <a:t> to v</a:t>
            </a:r>
            <a:r>
              <a:rPr lang="en" sz="2700" baseline="-25000" dirty="0">
                <a:solidFill>
                  <a:srgbClr val="FFFFFF"/>
                </a:solidFill>
              </a:rPr>
              <a:t>j</a:t>
            </a:r>
            <a:r>
              <a:rPr lang="en" sz="2700" dirty="0">
                <a:solidFill>
                  <a:srgbClr val="FFFFFF"/>
                </a:solidFill>
              </a:rPr>
              <a:t>.</a:t>
            </a:r>
            <a:endParaRPr lang="en" sz="23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Matrix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3693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Let G is a simple directed graph with m nodes v</a:t>
            </a:r>
            <a:r>
              <a:rPr lang="en" sz="2700" baseline="-25000" dirty="0">
                <a:solidFill>
                  <a:srgbClr val="FFFFFF"/>
                </a:solidFill>
              </a:rPr>
              <a:t>1</a:t>
            </a:r>
            <a:r>
              <a:rPr lang="en" sz="2700" dirty="0">
                <a:solidFill>
                  <a:srgbClr val="FFFFFF"/>
                </a:solidFill>
              </a:rPr>
              <a:t>, v</a:t>
            </a:r>
            <a:r>
              <a:rPr lang="en" sz="2700" baseline="-25000" dirty="0">
                <a:solidFill>
                  <a:srgbClr val="FFFFFF"/>
                </a:solidFill>
              </a:rPr>
              <a:t>2</a:t>
            </a:r>
            <a:r>
              <a:rPr lang="en" sz="2700" dirty="0">
                <a:solidFill>
                  <a:srgbClr val="FFFFFF"/>
                </a:solidFill>
              </a:rPr>
              <a:t>, ..., v</a:t>
            </a:r>
            <a:r>
              <a:rPr lang="en" sz="2700" baseline="-25000" dirty="0">
                <a:solidFill>
                  <a:srgbClr val="FFFFFF"/>
                </a:solidFill>
              </a:rPr>
              <a:t>m.</a:t>
            </a:r>
          </a:p>
          <a:p>
            <a:pPr lvl="0" indent="0">
              <a:buSzPct val="98958"/>
              <a:buNone/>
            </a:pPr>
            <a:endParaRPr lang="en" sz="2700" baseline="-25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2700" baseline="-25000" dirty="0">
                <a:solidFill>
                  <a:srgbClr val="FFFFFF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The Path matrix or Reachability matrix P = p</a:t>
            </a:r>
            <a:r>
              <a:rPr lang="en" sz="2700" baseline="-25000" dirty="0">
                <a:solidFill>
                  <a:srgbClr val="FFFFFF"/>
                </a:solidFill>
              </a:rPr>
              <a:t>ij</a:t>
            </a:r>
            <a:r>
              <a:rPr lang="en" sz="2700" dirty="0">
                <a:solidFill>
                  <a:srgbClr val="FFFFFF"/>
                </a:solidFill>
              </a:rPr>
              <a:t> of graph G is the m×m matrix defined as below:</a:t>
            </a:r>
          </a:p>
          <a:p>
            <a:pPr lvl="0" indent="0">
              <a:buSzPct val="98958"/>
              <a:buNone/>
            </a:pPr>
            <a:endParaRPr lang="en" sz="2700" dirty="0">
              <a:solidFill>
                <a:srgbClr val="FFFFFF"/>
              </a:solidFill>
            </a:endParaRPr>
          </a:p>
          <a:p>
            <a:pPr lvl="0" indent="0">
              <a:buSzPct val="98958"/>
              <a:buNone/>
            </a:pPr>
            <a:r>
              <a:rPr lang="en" sz="2700" dirty="0">
                <a:solidFill>
                  <a:srgbClr val="FFC000"/>
                </a:solidFill>
              </a:rPr>
              <a:t>    p</a:t>
            </a:r>
            <a:r>
              <a:rPr lang="en" sz="2700" baseline="-25000" dirty="0">
                <a:solidFill>
                  <a:srgbClr val="FFC000"/>
                </a:solidFill>
              </a:rPr>
              <a:t>ij</a:t>
            </a:r>
            <a:r>
              <a:rPr lang="en" sz="2700" dirty="0">
                <a:solidFill>
                  <a:srgbClr val="FFC000"/>
                </a:solidFill>
              </a:rPr>
              <a:t> = 1, if there is a path from v</a:t>
            </a:r>
            <a:r>
              <a:rPr lang="en" sz="2700" baseline="-25000" dirty="0">
                <a:solidFill>
                  <a:srgbClr val="FFC000"/>
                </a:solidFill>
              </a:rPr>
              <a:t>i</a:t>
            </a:r>
            <a:r>
              <a:rPr lang="en" sz="2700" dirty="0">
                <a:solidFill>
                  <a:srgbClr val="FFC000"/>
                </a:solidFill>
              </a:rPr>
              <a:t> to v</a:t>
            </a:r>
            <a:r>
              <a:rPr lang="en" sz="2700" baseline="-25000" dirty="0">
                <a:solidFill>
                  <a:srgbClr val="FFC000"/>
                </a:solidFill>
              </a:rPr>
              <a:t>j</a:t>
            </a:r>
            <a:r>
              <a:rPr lang="en" sz="2700" dirty="0">
                <a:solidFill>
                  <a:srgbClr val="FFC000"/>
                </a:solidFill>
              </a:rPr>
              <a:t> </a:t>
            </a:r>
          </a:p>
          <a:p>
            <a:pPr lvl="0" indent="0">
              <a:buSzPct val="98958"/>
              <a:buNone/>
            </a:pPr>
            <a:r>
              <a:rPr lang="en" sz="2300" dirty="0">
                <a:solidFill>
                  <a:srgbClr val="FFC000"/>
                </a:solidFill>
              </a:rPr>
              <a:t>     </a:t>
            </a:r>
            <a:r>
              <a:rPr lang="en" sz="2400" dirty="0">
                <a:solidFill>
                  <a:srgbClr val="FFC000"/>
                </a:solidFill>
              </a:rPr>
              <a:t>p</a:t>
            </a:r>
            <a:r>
              <a:rPr lang="en" sz="2400" baseline="-25000" dirty="0">
                <a:solidFill>
                  <a:srgbClr val="FFC000"/>
                </a:solidFill>
              </a:rPr>
              <a:t>ij</a:t>
            </a:r>
            <a:r>
              <a:rPr lang="en" sz="2400" dirty="0">
                <a:solidFill>
                  <a:srgbClr val="FFC000"/>
                </a:solidFill>
              </a:rPr>
              <a:t> = 0, otherwise</a:t>
            </a:r>
          </a:p>
          <a:p>
            <a:pPr lvl="0" indent="0">
              <a:buSzPct val="98958"/>
              <a:buNone/>
            </a:pPr>
            <a:endParaRPr lang="en" sz="2700" dirty="0">
              <a:solidFill>
                <a:srgbClr val="99FF66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Matrix...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631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700" dirty="0">
                <a:solidFill>
                  <a:srgbClr val="FFFFFF"/>
                </a:solidFill>
              </a:rPr>
              <a:t>Let A be the adjacency matrix and P be the path matrix of a diagraph G. Then P</a:t>
            </a:r>
            <a:r>
              <a:rPr lang="en" sz="2700" baseline="-25000" dirty="0">
                <a:solidFill>
                  <a:srgbClr val="FFFFFF"/>
                </a:solidFill>
              </a:rPr>
              <a:t>ij </a:t>
            </a:r>
            <a:r>
              <a:rPr lang="en" sz="2700" dirty="0">
                <a:solidFill>
                  <a:srgbClr val="FFFFFF"/>
                </a:solidFill>
              </a:rPr>
              <a:t>= 1, iff there is a non-zero number in the ij entry of the matrix </a:t>
            </a:r>
          </a:p>
          <a:p>
            <a:pPr lvl="0" indent="0">
              <a:buSzPct val="98958"/>
              <a:buNone/>
            </a:pPr>
            <a:r>
              <a:rPr lang="en" sz="2700" baseline="-25000" dirty="0">
                <a:solidFill>
                  <a:srgbClr val="99FF66"/>
                </a:solidFill>
              </a:rPr>
              <a:t>		</a:t>
            </a:r>
            <a:r>
              <a:rPr lang="en" sz="2700" dirty="0">
                <a:solidFill>
                  <a:srgbClr val="99FF66"/>
                </a:solidFill>
              </a:rPr>
              <a:t>B</a:t>
            </a:r>
            <a:r>
              <a:rPr lang="en" sz="2700" baseline="-25000" dirty="0">
                <a:solidFill>
                  <a:srgbClr val="99FF66"/>
                </a:solidFill>
              </a:rPr>
              <a:t>m</a:t>
            </a:r>
            <a:r>
              <a:rPr lang="en" sz="2700" dirty="0">
                <a:solidFill>
                  <a:srgbClr val="99FF66"/>
                </a:solidFill>
              </a:rPr>
              <a:t> = A + A</a:t>
            </a:r>
            <a:r>
              <a:rPr lang="en" sz="2700" baseline="30000" dirty="0">
                <a:solidFill>
                  <a:srgbClr val="99FF66"/>
                </a:solidFill>
              </a:rPr>
              <a:t>2</a:t>
            </a:r>
            <a:r>
              <a:rPr lang="en" sz="2700" dirty="0">
                <a:solidFill>
                  <a:srgbClr val="99FF66"/>
                </a:solidFill>
              </a:rPr>
              <a:t> + A</a:t>
            </a:r>
            <a:r>
              <a:rPr lang="en" sz="2700" baseline="30000" dirty="0">
                <a:solidFill>
                  <a:srgbClr val="99FF66"/>
                </a:solidFill>
              </a:rPr>
              <a:t>3</a:t>
            </a:r>
            <a:r>
              <a:rPr lang="en" sz="2700" dirty="0">
                <a:solidFill>
                  <a:srgbClr val="99FF66"/>
                </a:solidFill>
              </a:rPr>
              <a:t> +...+A</a:t>
            </a:r>
            <a:r>
              <a:rPr lang="en" sz="2700" baseline="30000" dirty="0">
                <a:solidFill>
                  <a:srgbClr val="99FF66"/>
                </a:solidFill>
              </a:rPr>
              <a:t>m</a:t>
            </a:r>
          </a:p>
          <a:p>
            <a:pPr indent="0">
              <a:buSzPct val="98958"/>
              <a:buNone/>
            </a:pPr>
            <a:endParaRPr lang="en" sz="2700" dirty="0">
              <a:solidFill>
                <a:srgbClr val="FFFFFF"/>
              </a:solidFill>
            </a:endParaRPr>
          </a:p>
          <a:p>
            <a:pPr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Path matrix is obtained by replacing the non-zero entries in B</a:t>
            </a:r>
            <a:r>
              <a:rPr lang="en" sz="2700" baseline="-25000" dirty="0">
                <a:solidFill>
                  <a:srgbClr val="FFFFFF"/>
                </a:solidFill>
              </a:rPr>
              <a:t>m</a:t>
            </a:r>
            <a:r>
              <a:rPr lang="en" sz="2700" dirty="0">
                <a:solidFill>
                  <a:srgbClr val="FFFFFF"/>
                </a:solidFill>
              </a:rPr>
              <a:t> by 1.</a:t>
            </a:r>
          </a:p>
          <a:p>
            <a:pPr indent="0">
              <a:buSzPct val="98958"/>
              <a:buNone/>
            </a:pPr>
            <a:endParaRPr lang="en" sz="2700" dirty="0">
              <a:solidFill>
                <a:srgbClr val="FFFFFF"/>
              </a:solidFill>
            </a:endParaRPr>
          </a:p>
          <a:p>
            <a:pPr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Graph G is strongly connected iff path matrix P of G has no zero entries.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Warshall’s Algorithm: Path Matrix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54476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</a:t>
            </a:r>
            <a:r>
              <a:rPr lang="en" sz="2400" dirty="0">
                <a:solidFill>
                  <a:srgbClr val="FFFF53"/>
                </a:solidFill>
              </a:rPr>
              <a:t>A directed graph G with M nodes is maintained in memory by its adjacency matrix A. This algorithm finds the path matrix P of the graph G.</a:t>
            </a:r>
            <a:endParaRPr lang="en" sz="2700" dirty="0">
              <a:solidFill>
                <a:srgbClr val="FFFF53"/>
              </a:solidFill>
            </a:endParaRP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Repeat for i, j = 1, 2,..., M: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If A[i, j] = 0, then: Set P[i, j] = 0.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Else: Set P[i, j] = 1.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Repeat Step 3 and 4 for k = 1, 2, ... , M: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      Repeat Step 4 for i = 1, 2, ... , M: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            Repeat for j = 1, 2, ... , M: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            </a:t>
            </a:r>
            <a:r>
              <a:rPr lang="en" sz="2600" dirty="0">
                <a:solidFill>
                  <a:srgbClr val="FFFF00"/>
                </a:solidFill>
              </a:rPr>
              <a:t>Set P[i, j] = P[i, j] ˅ (P[i, k] ˄ P[k, j])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	         [End of Step 4 Loop.]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[End of Step 3 Loop.]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[End of Step 2 Loop.]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Exit.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endParaRPr lang="en" sz="22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789420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Floyd-Warshall Algorithm: Shortest Path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5001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514350" lvl="0" indent="-514350">
              <a:buSzPct val="98958"/>
              <a:buNone/>
            </a:pPr>
            <a:r>
              <a:rPr lang="en-US" sz="2400" i="1" dirty="0"/>
              <a:t>Floyd</a:t>
            </a:r>
            <a:r>
              <a:rPr lang="en-US" sz="2400" dirty="0"/>
              <a:t>–</a:t>
            </a:r>
            <a:r>
              <a:rPr lang="en-US" sz="2400" i="1" dirty="0" err="1"/>
              <a:t>Warshall</a:t>
            </a:r>
            <a:r>
              <a:rPr lang="en-US" sz="2400" i="1" dirty="0"/>
              <a:t> algorithm</a:t>
            </a:r>
            <a:r>
              <a:rPr lang="en-US" sz="2400" dirty="0"/>
              <a:t> is an algorithm for finding shortest paths in a weighted graph with positive or negative edge weights.</a:t>
            </a:r>
            <a:endParaRPr lang="en" sz="2200" dirty="0">
              <a:solidFill>
                <a:srgbClr val="FFFFFF"/>
              </a:solidFill>
            </a:endParaRP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Repeat for i, j = 1, 2,..., M: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IF: W[i, j] = 0, then Set Q[i, j] = ∞.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Else: Set Q[i, j] = W[i, j].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Repeat Step 3 and 4 for k = 1, 2, ... , M: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      Repeat Step 4 for i = 1, 2, ... , M: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             Repeat for j = 1, 2, ... , M: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             </a:t>
            </a:r>
            <a:r>
              <a:rPr lang="en" sz="2600" b="1" dirty="0">
                <a:solidFill>
                  <a:srgbClr val="FFFF00"/>
                </a:solidFill>
              </a:rPr>
              <a:t>Set Q [i, j] = Min (Q[i, j] , (Q[i, k] + Q[k, j]))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	         [End of Step 4 Loop.]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     [End of Step 3 Loop.]</a:t>
            </a:r>
            <a:br>
              <a:rPr lang="en" sz="2200" dirty="0">
                <a:solidFill>
                  <a:srgbClr val="FFFFFF"/>
                </a:solidFill>
              </a:rPr>
            </a:br>
            <a:r>
              <a:rPr lang="en" sz="2200" dirty="0">
                <a:solidFill>
                  <a:srgbClr val="FFFFFF"/>
                </a:solidFill>
              </a:rPr>
              <a:t> [End of Step 2 Loop.]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200" dirty="0">
                <a:solidFill>
                  <a:srgbClr val="FFFFFF"/>
                </a:solidFill>
              </a:rPr>
              <a:t>Exit.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endParaRPr lang="en" sz="22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6112655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3693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sz="3000" dirty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Sequential Representation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Graphs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Adjacency Matrix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Path Matrix</a:t>
            </a:r>
          </a:p>
          <a:p>
            <a:pPr lvl="0" indent="0">
              <a:buSzPct val="98958"/>
            </a:pPr>
            <a:r>
              <a:rPr lang="en" sz="3000" dirty="0"/>
              <a:t>Warshall’s Algorithm: Shortest Path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BFS and DFS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Traversal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223229"/>
            <a:ext cx="8839200" cy="4385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indent="0">
              <a:buSzPct val="98958"/>
            </a:pPr>
            <a:r>
              <a:rPr lang="en" sz="2800" dirty="0">
                <a:solidFill>
                  <a:srgbClr val="FFFFFF"/>
                </a:solidFill>
              </a:rPr>
              <a:t> There are two different ways of Traversing a Graph.</a:t>
            </a:r>
          </a:p>
          <a:p>
            <a:pPr lvl="1" indent="0">
              <a:buSzPct val="98958"/>
            </a:pPr>
            <a:r>
              <a:rPr lang="en" sz="2400" i="0" u="none" strike="noStrike" cap="none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Breadth First Search (BFS) : uses Queue</a:t>
            </a:r>
          </a:p>
          <a:p>
            <a:pPr lvl="1" indent="0">
              <a:buSzPct val="98958"/>
            </a:pPr>
            <a:r>
              <a:rPr lang="en" sz="24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Depth First Search (DFS) : uses Stack</a:t>
            </a:r>
          </a:p>
          <a:p>
            <a:pPr lvl="1" indent="0">
              <a:buSzPct val="98958"/>
              <a:buNone/>
            </a:pPr>
            <a:endParaRPr lang="en" sz="2400" dirty="0">
              <a:solidFill>
                <a:srgbClr val="FFFF53"/>
              </a:solidFill>
              <a:latin typeface="Times New Roman" pitchFamily="18" charset="0"/>
              <a:cs typeface="Times New Roman" pitchFamily="18" charset="0"/>
              <a:sym typeface="Times New Roman"/>
            </a:endParaRPr>
          </a:p>
          <a:p>
            <a:pPr marL="0"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Traversal, each node N of G will be in one of the three states:</a:t>
            </a:r>
          </a:p>
          <a:p>
            <a:pPr lvl="1" indent="0">
              <a:buSzPct val="98958"/>
            </a:pPr>
            <a:r>
              <a:rPr lang="en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</a:t>
            </a:r>
            <a:r>
              <a:rPr lang="en" sz="24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STATUS = 1: Ready State (initial state)</a:t>
            </a:r>
          </a:p>
          <a:p>
            <a:pPr lvl="1" indent="0">
              <a:buSzPct val="98958"/>
            </a:pPr>
            <a:r>
              <a:rPr lang="en" sz="24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STATUS = 2: Waiting State (waiting in Queue/Stack)</a:t>
            </a:r>
          </a:p>
          <a:p>
            <a:pPr lvl="1" indent="0">
              <a:buSzPct val="98958"/>
            </a:pPr>
            <a:r>
              <a:rPr lang="en" sz="24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STATUS = 3: Processed State</a:t>
            </a:r>
            <a:endParaRPr lang="en" sz="2400" dirty="0">
              <a:solidFill>
                <a:srgbClr val="FFFF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845ED-9096-4753-B797-3F6D4B3FC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02" y="1287424"/>
            <a:ext cx="7945397" cy="50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12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Breadth First Search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805260"/>
            <a:ext cx="8458200" cy="49859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>
              <a:solidFill>
                <a:srgbClr val="FFFF53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all nodes to Ready </a:t>
            </a:r>
            <a:r>
              <a:rPr lang="en" sz="2400" dirty="0">
                <a:solidFill>
                  <a:srgbClr val="66FFCC"/>
                </a:solidFill>
              </a:rPr>
              <a:t>S</a:t>
            </a: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tate (STATUS = 1).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aseline="0" dirty="0">
                <a:solidFill>
                  <a:srgbClr val="66FFCC"/>
                </a:solidFill>
              </a:rPr>
              <a:t>Put the statrting</a:t>
            </a:r>
            <a:r>
              <a:rPr lang="en" sz="2400" dirty="0">
                <a:solidFill>
                  <a:srgbClr val="66FFCC"/>
                </a:solidFill>
              </a:rPr>
              <a:t> node A in Queue and change its status to Waiting State (STATUS = 2).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step 4 and 5 until</a:t>
            </a: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Queue is empty: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        Remove the front node N of the Queue.      	         	    	   Process N and set the status of N to STATUS=3.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        Add to the Rear of Queue all the neighbors of N 	    	     	   that are in STATUS = 1. and change their status to 	    	   STATUS = 2.</a:t>
            </a:r>
            <a:br>
              <a:rPr lang="en" sz="2400" dirty="0">
                <a:solidFill>
                  <a:srgbClr val="66FFCC"/>
                </a:solidFill>
              </a:rPr>
            </a:br>
            <a:r>
              <a:rPr lang="en" sz="2400" dirty="0">
                <a:solidFill>
                  <a:srgbClr val="66FFCC"/>
                </a:solidFill>
              </a:rPr>
              <a:t>[End of step 3 Loop.]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Exit.</a:t>
            </a:r>
            <a:endParaRPr lang="en" sz="240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Depth First Search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805260"/>
            <a:ext cx="8458200" cy="49859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>
              <a:solidFill>
                <a:srgbClr val="FFFF53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all nodes to Ready </a:t>
            </a:r>
            <a:r>
              <a:rPr lang="en" sz="2400" dirty="0">
                <a:solidFill>
                  <a:srgbClr val="66FFCC"/>
                </a:solidFill>
              </a:rPr>
              <a:t>S</a:t>
            </a: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tate (STATUS = 1).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aseline="0" dirty="0">
                <a:solidFill>
                  <a:srgbClr val="66FFCC"/>
                </a:solidFill>
              </a:rPr>
              <a:t>Push the statrting</a:t>
            </a:r>
            <a:r>
              <a:rPr lang="en" sz="2400" dirty="0">
                <a:solidFill>
                  <a:srgbClr val="66FFCC"/>
                </a:solidFill>
              </a:rPr>
              <a:t> node A onto STACK and change its status to Waiting State (STATUS = 2).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step 4 and 5 until</a:t>
            </a: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STACK is empty: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        POP the TOP node N from the STACK.      	         	    	   Process N and set the status of N to STATUS=3.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        PUSH onto STACK all the neighbors of N 	    	     	   that are in STATUS = 1, and change their status to 	    	   STATUS = 2.</a:t>
            </a:r>
            <a:br>
              <a:rPr lang="en" sz="2400" dirty="0">
                <a:solidFill>
                  <a:srgbClr val="66FFCC"/>
                </a:solidFill>
              </a:rPr>
            </a:br>
            <a:r>
              <a:rPr lang="en" sz="2400" dirty="0">
                <a:solidFill>
                  <a:srgbClr val="66FFCC"/>
                </a:solidFill>
              </a:rPr>
              <a:t>[End of step 3 Loop.]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Exit.</a:t>
            </a:r>
            <a:endParaRPr lang="en" sz="240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23229"/>
            <a:ext cx="8229600" cy="39241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1" i="0" u="none" strike="noStrike" cap="none" baseline="0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</a:t>
            </a:r>
            <a:r>
              <a:rPr lang="en" sz="24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 is a collection of: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aseline="0" dirty="0">
                <a:solidFill>
                  <a:srgbClr val="FFFFFF"/>
                </a:solidFill>
              </a:rPr>
              <a:t>A set V of elements called Nodes or Vertices.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E of Edges such that each edge e in E is identified with a unique pair [u, v] of nodes in V, denoted by e = [u, v]. </a:t>
            </a:r>
          </a:p>
          <a:p>
            <a:pPr marL="514350" marR="0" lvl="0" indent="-51435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FF"/>
              </a:solidFill>
            </a:endParaRPr>
          </a:p>
          <a:p>
            <a:pPr marL="514350" marR="0" lvl="0" indent="-51435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53"/>
                </a:solidFill>
              </a:rPr>
              <a:t>G = (V, E)</a:t>
            </a:r>
            <a:r>
              <a:rPr lang="en" sz="24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24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240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514350">
              <a:buSzPct val="98958"/>
            </a:pPr>
            <a:r>
              <a:rPr lang="en" sz="2400" baseline="0" dirty="0">
                <a:solidFill>
                  <a:srgbClr val="FFFFFF"/>
                </a:solidFill>
              </a:rPr>
              <a:t>Nodes u and v are called end points of edge e and also known as adjacent nodes or neighbors.</a:t>
            </a:r>
            <a:endParaRPr lang="en" sz="320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72332512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23229"/>
            <a:ext cx="8229600" cy="48628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Degree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node: </a:t>
            </a:r>
            <a: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 of a node, deg(u), is the number of edges containing u.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aseline="0" dirty="0">
                <a:solidFill>
                  <a:srgbClr val="FFFFFF"/>
                </a:solidFill>
              </a:rPr>
              <a:t> If deg(u) = 0,</a:t>
            </a:r>
            <a:r>
              <a:rPr lang="en" sz="2800" dirty="0">
                <a:solidFill>
                  <a:srgbClr val="FFFFFF"/>
                </a:solidFill>
              </a:rPr>
              <a:t> then node u is called </a:t>
            </a:r>
            <a:r>
              <a:rPr lang="en" sz="2800" dirty="0">
                <a:solidFill>
                  <a:srgbClr val="FFFF53"/>
                </a:solidFill>
              </a:rPr>
              <a:t>Isolated Node</a:t>
            </a:r>
            <a:r>
              <a:rPr lang="en" sz="2800" dirty="0">
                <a:solidFill>
                  <a:srgbClr val="FFFFFF"/>
                </a:solidFill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" sz="28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of length n from node u to a node v is defined as a sequence of n+1 nodes.</a:t>
            </a:r>
            <a:b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(v</a:t>
            </a:r>
            <a:r>
              <a:rPr lang="en" sz="2800" i="0" u="none" strike="noStrike" cap="none" baseline="-2500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lang="en" sz="2800" i="0" u="none" strike="noStrike" cap="none" baseline="-2500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lang="en" sz="2800" i="0" u="none" strike="noStrike" cap="none" baseline="-2500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,...,v</a:t>
            </a:r>
            <a:r>
              <a:rPr lang="en" sz="2800" i="0" u="none" strike="noStrike" cap="none" baseline="-2500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800" i="0" u="none" strike="noStrike" cap="none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28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i="0" u="none" strike="noStrike" cap="none" baseline="0" dirty="0">
              <a:solidFill>
                <a:srgbClr val="FFFF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5016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i="1" dirty="0">
                <a:solidFill>
                  <a:srgbClr val="FFFF00"/>
                </a:solidFill>
              </a:rPr>
              <a:t> </a:t>
            </a:r>
            <a:r>
              <a:rPr lang="en" sz="3000" b="1" dirty="0">
                <a:solidFill>
                  <a:srgbClr val="FFFF00"/>
                </a:solidFill>
              </a:rPr>
              <a:t>Simple Path: </a:t>
            </a:r>
            <a:r>
              <a:rPr lang="en" sz="3000" dirty="0">
                <a:solidFill>
                  <a:srgbClr val="FFFFFF"/>
                </a:solidFill>
              </a:rPr>
              <a:t>The</a:t>
            </a:r>
            <a:r>
              <a:rPr lang="en" sz="3000" i="1" dirty="0">
                <a:solidFill>
                  <a:srgbClr val="FFFFFF"/>
                </a:solidFill>
              </a:rPr>
              <a:t> </a:t>
            </a:r>
            <a:r>
              <a:rPr lang="en" sz="3000" dirty="0">
                <a:solidFill>
                  <a:srgbClr val="FFFFFF"/>
                </a:solidFill>
              </a:rPr>
              <a:t>path is said to be simple is all the nodes are distinct.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3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0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b="1" u="none" strike="noStrike" cap="none" baseline="0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 Path: </a:t>
            </a:r>
            <a:r>
              <a:rPr lang="en" sz="30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path is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said to be closed if first and last node are same i.e. v</a:t>
            </a:r>
            <a:r>
              <a:rPr lang="en" sz="3000" b="0" i="0" u="none" strike="noStrike" cap="none" baseline="-25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dirty="0">
                <a:solidFill>
                  <a:srgbClr val="FFFFFF"/>
                </a:solidFill>
              </a:rPr>
              <a:t>= v</a:t>
            </a:r>
            <a:r>
              <a:rPr lang="en" sz="3000" baseline="-25000" dirty="0">
                <a:solidFill>
                  <a:srgbClr val="FFFFFF"/>
                </a:solidFill>
              </a:rPr>
              <a:t>n.</a:t>
            </a:r>
            <a:endParaRPr lang="en" sz="30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30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>
                <a:solidFill>
                  <a:srgbClr val="FFFFFF"/>
                </a:solidFill>
              </a:rPr>
              <a:t> </a:t>
            </a:r>
            <a:r>
              <a:rPr lang="en" sz="3000" b="1" dirty="0">
                <a:solidFill>
                  <a:srgbClr val="FFFF00"/>
                </a:solidFill>
              </a:rPr>
              <a:t>Cycle: </a:t>
            </a:r>
            <a:r>
              <a:rPr lang="en" sz="3000" dirty="0">
                <a:solidFill>
                  <a:srgbClr val="FFFFFF"/>
                </a:solidFill>
              </a:rPr>
              <a:t>A cycle is a closed simple path with length 3 or more.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b="0" i="0" u="none" strike="noStrike" cap="none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cycle with length k is called k-cycle.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000" b="0" i="0" u="none" strike="noStrike" cap="none" baseline="-25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10600" cy="5016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3000" i="1" dirty="0">
                <a:solidFill>
                  <a:srgbClr val="FFFF00"/>
                </a:solidFill>
              </a:rPr>
              <a:t> </a:t>
            </a:r>
            <a:r>
              <a:rPr lang="en" sz="3000" b="1" dirty="0">
                <a:solidFill>
                  <a:srgbClr val="FFFF00"/>
                </a:solidFill>
              </a:rPr>
              <a:t>Connected Graph: </a:t>
            </a:r>
            <a:r>
              <a:rPr lang="en" sz="3000" dirty="0">
                <a:solidFill>
                  <a:srgbClr val="FFFFFF"/>
                </a:solidFill>
              </a:rPr>
              <a:t>A graph G is connected iff there is a simple path between any two nodes in G.</a:t>
            </a:r>
          </a:p>
          <a:p>
            <a:pPr lvl="0" indent="0">
              <a:buSzPct val="98958"/>
              <a:buNone/>
            </a:pPr>
            <a:endParaRPr lang="en" sz="3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000" b="1" dirty="0">
                <a:solidFill>
                  <a:srgbClr val="FFFF00"/>
                </a:solidFill>
              </a:rPr>
              <a:t> Complete Graph: </a:t>
            </a:r>
            <a:r>
              <a:rPr lang="en" sz="3000" dirty="0">
                <a:solidFill>
                  <a:srgbClr val="FFFFFF"/>
                </a:solidFill>
              </a:rPr>
              <a:t>A graph G is said to be complete if every node </a:t>
            </a:r>
            <a:r>
              <a:rPr lang="en" sz="3000" i="1" dirty="0">
                <a:solidFill>
                  <a:srgbClr val="FFFFFF"/>
                </a:solidFill>
              </a:rPr>
              <a:t>u</a:t>
            </a:r>
            <a:r>
              <a:rPr lang="en" sz="3000" dirty="0">
                <a:solidFill>
                  <a:srgbClr val="FFFFFF"/>
                </a:solidFill>
              </a:rPr>
              <a:t> in G is adjacent to every other node v in G. i.e. each node u is directly connected to all other nodes v in Graph G.  </a:t>
            </a:r>
          </a:p>
          <a:p>
            <a:pPr lvl="0" indent="0">
              <a:buSzPct val="98958"/>
              <a:buNone/>
            </a:pPr>
            <a:endParaRPr lang="en" sz="30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buSzPct val="98958"/>
            </a:pPr>
            <a:r>
              <a:rPr lang="en" sz="3000" dirty="0">
                <a:solidFill>
                  <a:srgbClr val="FFFFFF"/>
                </a:solidFill>
              </a:rPr>
              <a:t> A complete graph with </a:t>
            </a:r>
            <a:r>
              <a:rPr lang="en" sz="3000" i="1" dirty="0">
                <a:solidFill>
                  <a:srgbClr val="FFFFFF"/>
                </a:solidFill>
              </a:rPr>
              <a:t>n</a:t>
            </a:r>
            <a:r>
              <a:rPr lang="en" sz="3000" dirty="0">
                <a:solidFill>
                  <a:srgbClr val="FFFFFF"/>
                </a:solidFill>
              </a:rPr>
              <a:t> nodes will have </a:t>
            </a:r>
            <a:r>
              <a:rPr lang="en" sz="3000" i="1" dirty="0">
                <a:solidFill>
                  <a:srgbClr val="99FF66"/>
                </a:solidFill>
              </a:rPr>
              <a:t>n(n-1)/2 </a:t>
            </a:r>
            <a:r>
              <a:rPr lang="en" sz="3000" dirty="0">
                <a:solidFill>
                  <a:srgbClr val="99FF66"/>
                </a:solidFill>
              </a:rPr>
              <a:t>edges</a:t>
            </a:r>
            <a:r>
              <a:rPr lang="en" sz="3000" dirty="0">
                <a:solidFill>
                  <a:srgbClr val="FFFFFF"/>
                </a:solidFill>
              </a:rPr>
              <a:t>. </a:t>
            </a:r>
            <a:endParaRPr lang="en" sz="3000" b="0" i="0" u="none" strike="noStrike" cap="none" baseline="-25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Labeled Graphs...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610600" cy="5093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3000" i="1" dirty="0">
                <a:solidFill>
                  <a:srgbClr val="FFFF00"/>
                </a:solidFill>
              </a:rPr>
              <a:t> </a:t>
            </a:r>
            <a:r>
              <a:rPr lang="en" sz="3000" dirty="0">
                <a:solidFill>
                  <a:srgbClr val="FFFFFF"/>
                </a:solidFill>
              </a:rPr>
              <a:t>A graph G is said to be labeled is its edges are assigned data.</a:t>
            </a:r>
          </a:p>
          <a:p>
            <a:pPr lvl="0" indent="0">
              <a:buSzPct val="98958"/>
              <a:buNone/>
            </a:pPr>
            <a:endParaRPr lang="en" sz="3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000" dirty="0">
                <a:solidFill>
                  <a:srgbClr val="FFFFFF"/>
                </a:solidFill>
              </a:rPr>
              <a:t> </a:t>
            </a:r>
            <a:r>
              <a:rPr lang="en" sz="3000" dirty="0">
                <a:solidFill>
                  <a:srgbClr val="FFFF00"/>
                </a:solidFill>
              </a:rPr>
              <a:t>Weighted Graph: </a:t>
            </a:r>
            <a:r>
              <a:rPr lang="en" sz="3000" dirty="0">
                <a:solidFill>
                  <a:srgbClr val="FFFFFF"/>
                </a:solidFill>
              </a:rPr>
              <a:t>Graph G is said to be weighted if each edge e is assigned a non-negative numerical value </a:t>
            </a:r>
            <a:r>
              <a:rPr lang="en" sz="3000" i="1" dirty="0">
                <a:solidFill>
                  <a:srgbClr val="FFFFFF"/>
                </a:solidFill>
              </a:rPr>
              <a:t>w(e) </a:t>
            </a:r>
            <a:r>
              <a:rPr lang="en" sz="3000" dirty="0">
                <a:solidFill>
                  <a:srgbClr val="FFFFFF"/>
                </a:solidFill>
              </a:rPr>
              <a:t>called the weight or length of edge. </a:t>
            </a:r>
          </a:p>
          <a:p>
            <a:pPr lvl="0" indent="0">
              <a:buSzPct val="98958"/>
            </a:pPr>
            <a:endParaRPr lang="en" sz="3000" dirty="0">
              <a:solidFill>
                <a:srgbClr val="FFFFFF"/>
              </a:solidFill>
            </a:endParaRPr>
          </a:p>
          <a:p>
            <a:pPr lvl="0" indent="0">
              <a:buSzPct val="98958"/>
            </a:pPr>
            <a:r>
              <a:rPr lang="en" sz="3000" dirty="0">
                <a:solidFill>
                  <a:srgbClr val="FFFFFF"/>
                </a:solidFill>
              </a:rPr>
              <a:t> If no other information about weights are given in a graph, then assume the weight w(e) = 1 for each edge.</a:t>
            </a:r>
          </a:p>
          <a:p>
            <a:pPr lvl="0" indent="0">
              <a:buSzPct val="98958"/>
            </a:pPr>
            <a:endParaRPr lang="en" sz="3000" dirty="0">
              <a:solidFill>
                <a:srgbClr val="FFFFFF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Multi-Graph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149529"/>
            <a:ext cx="8610600" cy="5124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sz="2700" i="1" dirty="0">
                <a:solidFill>
                  <a:srgbClr val="FFFF00"/>
                </a:solidFill>
              </a:rPr>
              <a:t> </a:t>
            </a:r>
            <a:r>
              <a:rPr lang="en" sz="2700" dirty="0">
                <a:solidFill>
                  <a:srgbClr val="FFFF00"/>
                </a:solidFill>
              </a:rPr>
              <a:t>Multiple Edges:</a:t>
            </a:r>
            <a:r>
              <a:rPr lang="en" sz="2700" dirty="0">
                <a:solidFill>
                  <a:srgbClr val="FFFFFF"/>
                </a:solidFill>
              </a:rPr>
              <a:t> Distinct edges </a:t>
            </a:r>
            <a:r>
              <a:rPr lang="en" sz="2700" i="1" dirty="0">
                <a:solidFill>
                  <a:srgbClr val="FFFF00"/>
                </a:solidFill>
              </a:rPr>
              <a:t>e</a:t>
            </a:r>
            <a:r>
              <a:rPr lang="en" sz="2700" dirty="0">
                <a:solidFill>
                  <a:srgbClr val="FFFFFF"/>
                </a:solidFill>
              </a:rPr>
              <a:t> and </a:t>
            </a:r>
            <a:r>
              <a:rPr lang="en" sz="2700" i="1" dirty="0">
                <a:solidFill>
                  <a:srgbClr val="FFFF00"/>
                </a:solidFill>
              </a:rPr>
              <a:t>e’</a:t>
            </a:r>
            <a:r>
              <a:rPr lang="en" sz="2700" dirty="0">
                <a:solidFill>
                  <a:srgbClr val="FFFFFF"/>
                </a:solidFill>
              </a:rPr>
              <a:t> are called   multiple edges if they connect the same endpoints,</a:t>
            </a:r>
          </a:p>
          <a:p>
            <a:pPr lvl="0" indent="0">
              <a:buSzPct val="98958"/>
              <a:buNone/>
            </a:pPr>
            <a:r>
              <a:rPr lang="en" sz="2700" dirty="0">
                <a:solidFill>
                  <a:srgbClr val="FFFFFF"/>
                </a:solidFill>
              </a:rPr>
              <a:t>		 </a:t>
            </a:r>
            <a:r>
              <a:rPr lang="en" sz="2700" i="1" dirty="0">
                <a:solidFill>
                  <a:srgbClr val="66FFCC"/>
                </a:solidFill>
              </a:rPr>
              <a:t>i.e. if e = [u, v] and e’ = [u, v].</a:t>
            </a:r>
          </a:p>
          <a:p>
            <a:pPr lvl="0" indent="0">
              <a:buSzPct val="98958"/>
            </a:pPr>
            <a:r>
              <a:rPr lang="en" sz="2700" dirty="0">
                <a:solidFill>
                  <a:srgbClr val="FFFF00"/>
                </a:solidFill>
              </a:rPr>
              <a:t> Loops: </a:t>
            </a:r>
            <a:r>
              <a:rPr lang="en" sz="2700" dirty="0">
                <a:solidFill>
                  <a:srgbClr val="FFFFFF"/>
                </a:solidFill>
              </a:rPr>
              <a:t>An edge </a:t>
            </a:r>
            <a:r>
              <a:rPr lang="en" sz="2700" i="1" dirty="0">
                <a:solidFill>
                  <a:srgbClr val="FFFF00"/>
                </a:solidFill>
              </a:rPr>
              <a:t>e</a:t>
            </a:r>
            <a:r>
              <a:rPr lang="en" sz="2700" dirty="0">
                <a:solidFill>
                  <a:srgbClr val="FFFFFF"/>
                </a:solidFill>
              </a:rPr>
              <a:t> is called a loop if it has identical endpoints , </a:t>
            </a:r>
          </a:p>
          <a:p>
            <a:pPr lvl="0" indent="0">
              <a:buSzPct val="98958"/>
              <a:buNone/>
            </a:pPr>
            <a:r>
              <a:rPr lang="en" sz="2700" dirty="0">
                <a:solidFill>
                  <a:srgbClr val="FFFFFF"/>
                </a:solidFill>
              </a:rPr>
              <a:t>		</a:t>
            </a:r>
            <a:r>
              <a:rPr lang="en" sz="2700" i="1" dirty="0">
                <a:solidFill>
                  <a:srgbClr val="66FFCC"/>
                </a:solidFill>
              </a:rPr>
              <a:t>i.e. if e = [u</a:t>
            </a:r>
            <a:r>
              <a:rPr lang="en" sz="2700" i="1">
                <a:solidFill>
                  <a:srgbClr val="66FFCC"/>
                </a:solidFill>
              </a:rPr>
              <a:t>, u] . </a:t>
            </a:r>
            <a:endParaRPr lang="en" sz="2700" i="1" dirty="0">
              <a:solidFill>
                <a:srgbClr val="66FFCC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FFFFFF"/>
                </a:solidFill>
              </a:rPr>
              <a:t> </a:t>
            </a:r>
            <a:r>
              <a:rPr lang="en" sz="2700" dirty="0">
                <a:solidFill>
                  <a:srgbClr val="FFDA3F"/>
                </a:solidFill>
              </a:rPr>
              <a:t>Note: Definition of a graph does not allow any loop or multiple edge in Graph.</a:t>
            </a:r>
          </a:p>
          <a:p>
            <a:pPr lvl="0" indent="0">
              <a:buSzPct val="98958"/>
              <a:buNone/>
            </a:pPr>
            <a:endParaRPr lang="en" sz="2700" dirty="0">
              <a:solidFill>
                <a:srgbClr val="FFDA3F"/>
              </a:solidFill>
            </a:endParaRPr>
          </a:p>
          <a:p>
            <a:pPr lvl="0" indent="0">
              <a:buSzPct val="98958"/>
            </a:pPr>
            <a:r>
              <a:rPr lang="en" sz="2700" dirty="0">
                <a:solidFill>
                  <a:srgbClr val="99FF66"/>
                </a:solidFill>
              </a:rPr>
              <a:t> A Graph with loops or multiple edges is called a Multi-graph.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2708</Words>
  <Application>Microsoft Office PowerPoint</Application>
  <PresentationFormat>On-screen Show (4:3)</PresentationFormat>
  <Paragraphs>385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/>
      <vt:lpstr>Data Structures  Topic: Graphs</vt:lpstr>
      <vt:lpstr>Contents</vt:lpstr>
      <vt:lpstr>Introduction</vt:lpstr>
      <vt:lpstr>PowerPoint Presentation</vt:lpstr>
      <vt:lpstr>Basic Terminology</vt:lpstr>
      <vt:lpstr>Path</vt:lpstr>
      <vt:lpstr>Graph</vt:lpstr>
      <vt:lpstr>Labeled Graphs...</vt:lpstr>
      <vt:lpstr>Multi-Graph</vt:lpstr>
      <vt:lpstr>Degree of Graph</vt:lpstr>
      <vt:lpstr>Sequential Representation </vt:lpstr>
      <vt:lpstr>Adjacency Matrix</vt:lpstr>
      <vt:lpstr>Adjacency Matrix</vt:lpstr>
      <vt:lpstr>Path Matrix</vt:lpstr>
      <vt:lpstr>Path Matrix...</vt:lpstr>
      <vt:lpstr>Warshall’s Algorithm: Path Matrix</vt:lpstr>
      <vt:lpstr>Work Space</vt:lpstr>
      <vt:lpstr>Floyd-Warshall Algorithm: Shortest Path</vt:lpstr>
      <vt:lpstr>Work Space</vt:lpstr>
      <vt:lpstr>Graph Traversal</vt:lpstr>
      <vt:lpstr>PowerPoint Presentation</vt:lpstr>
      <vt:lpstr>Breadth First Search</vt:lpstr>
      <vt:lpstr>Depth First Search</vt:lpstr>
      <vt:lpstr>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79</cp:revision>
  <dcterms:modified xsi:type="dcterms:W3CDTF">2021-12-02T03:56:21Z</dcterms:modified>
</cp:coreProperties>
</file>