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4"/>
  </p:notesMasterIdLst>
  <p:sldIdLst>
    <p:sldId id="256" r:id="rId2"/>
    <p:sldId id="257" r:id="rId3"/>
    <p:sldId id="258" r:id="rId4"/>
    <p:sldId id="282" r:id="rId5"/>
    <p:sldId id="284" r:id="rId6"/>
    <p:sldId id="300" r:id="rId7"/>
    <p:sldId id="285" r:id="rId8"/>
    <p:sldId id="286" r:id="rId9"/>
    <p:sldId id="301" r:id="rId10"/>
    <p:sldId id="283" r:id="rId11"/>
    <p:sldId id="287" r:id="rId12"/>
    <p:sldId id="293" r:id="rId13"/>
    <p:sldId id="296" r:id="rId14"/>
    <p:sldId id="302" r:id="rId15"/>
    <p:sldId id="297" r:id="rId16"/>
    <p:sldId id="298" r:id="rId17"/>
    <p:sldId id="303" r:id="rId18"/>
    <p:sldId id="299" r:id="rId19"/>
    <p:sldId id="294" r:id="rId20"/>
    <p:sldId id="304" r:id="rId21"/>
    <p:sldId id="295" r:id="rId22"/>
    <p:sldId id="266" r:id="rId23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CC"/>
    <a:srgbClr val="FFDA3F"/>
    <a:srgbClr val="FFFF53"/>
    <a:srgbClr val="42EFF8"/>
    <a:srgbClr val="99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07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214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17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 dirty="0"/>
              <a:t>let it takes 4 memory words to store an integer...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89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95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Linear Array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8001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and Deletion in an Array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046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insertion are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Insertion at the end of array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Insertion in the middle of the array</a:t>
            </a: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Insertion into a Linear Array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8077200" cy="51816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DA3F"/>
                </a:solidFill>
              </a:rPr>
              <a:t>Algorithm: </a:t>
            </a:r>
            <a:r>
              <a:rPr lang="en-US" sz="2800" dirty="0">
                <a:solidFill>
                  <a:srgbClr val="FFFFFF"/>
                </a:solidFill>
              </a:rPr>
              <a:t>(Insertion of an element ITEM into </a:t>
            </a:r>
            <a:r>
              <a:rPr lang="en-US" sz="2800" dirty="0" err="1">
                <a:solidFill>
                  <a:srgbClr val="FFFFFF"/>
                </a:solidFill>
              </a:rPr>
              <a:t>K</a:t>
            </a:r>
            <a:r>
              <a:rPr lang="en-US" sz="2800" baseline="30000" dirty="0" err="1">
                <a:solidFill>
                  <a:srgbClr val="FFFFFF"/>
                </a:solidFill>
              </a:rPr>
              <a:t>th</a:t>
            </a:r>
            <a:r>
              <a:rPr lang="en-US" sz="2800" dirty="0">
                <a:solidFill>
                  <a:srgbClr val="FFFFFF"/>
                </a:solidFill>
              </a:rPr>
              <a:t> position in a Linear Array A)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[Initialize Counter.] Set J = N.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Repeat Steps 3and 4 while J &gt;= K.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     [Move </a:t>
            </a:r>
            <a:r>
              <a:rPr lang="en-US" sz="2400" dirty="0" err="1">
                <a:solidFill>
                  <a:srgbClr val="66FFCC"/>
                </a:solidFill>
              </a:rPr>
              <a:t>J</a:t>
            </a:r>
            <a:r>
              <a:rPr lang="en-US" sz="2400" baseline="30000" dirty="0" err="1">
                <a:solidFill>
                  <a:srgbClr val="66FFCC"/>
                </a:solidFill>
              </a:rPr>
              <a:t>th</a:t>
            </a:r>
            <a:r>
              <a:rPr lang="en-US" sz="2400" dirty="0">
                <a:solidFill>
                  <a:srgbClr val="66FFCC"/>
                </a:solidFill>
              </a:rPr>
              <a:t> element downward] Set A[J+1] = A[J].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     [Decrease Counter.] Set J = J-1.</a:t>
            </a:r>
          </a:p>
          <a:p>
            <a:pPr>
              <a:buNone/>
            </a:pPr>
            <a:r>
              <a:rPr lang="en-US" sz="2400" dirty="0">
                <a:solidFill>
                  <a:srgbClr val="66FFCC"/>
                </a:solidFill>
              </a:rPr>
              <a:t>  [End of Step 2 loop]</a:t>
            </a:r>
          </a:p>
          <a:p>
            <a:pPr>
              <a:buNone/>
            </a:pPr>
            <a:r>
              <a:rPr lang="en-US" sz="2400" dirty="0">
                <a:solidFill>
                  <a:srgbClr val="66FFCC"/>
                </a:solidFill>
              </a:rPr>
              <a:t>5. [Insert element.] Set A[K] = ITEM.</a:t>
            </a:r>
          </a:p>
          <a:p>
            <a:pPr>
              <a:buNone/>
            </a:pPr>
            <a:r>
              <a:rPr lang="en-US" sz="2400" dirty="0">
                <a:solidFill>
                  <a:srgbClr val="66FFCC"/>
                </a:solidFill>
              </a:rPr>
              <a:t>6. [Reset N]  N = N+1.</a:t>
            </a:r>
          </a:p>
          <a:p>
            <a:pPr>
              <a:buNone/>
            </a:pPr>
            <a:r>
              <a:rPr lang="en-US" sz="2400" dirty="0">
                <a:solidFill>
                  <a:srgbClr val="66FFCC"/>
                </a:solidFill>
              </a:rPr>
              <a:t>7. Exit </a:t>
            </a:r>
          </a:p>
          <a:p>
            <a:pPr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Deletion into a Linear Array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DA3F"/>
                </a:solidFill>
              </a:rPr>
              <a:t>Algorithm: </a:t>
            </a:r>
            <a:r>
              <a:rPr lang="en-US" sz="2800" dirty="0">
                <a:solidFill>
                  <a:srgbClr val="FFFFFF"/>
                </a:solidFill>
              </a:rPr>
              <a:t>(Delete </a:t>
            </a:r>
            <a:r>
              <a:rPr lang="en-US" sz="2800" dirty="0" err="1">
                <a:solidFill>
                  <a:srgbClr val="FFFFFF"/>
                </a:solidFill>
              </a:rPr>
              <a:t>K</a:t>
            </a:r>
            <a:r>
              <a:rPr lang="en-US" sz="2800" baseline="30000" dirty="0" err="1">
                <a:solidFill>
                  <a:srgbClr val="FFFFFF"/>
                </a:solidFill>
              </a:rPr>
              <a:t>th</a:t>
            </a:r>
            <a:r>
              <a:rPr lang="en-US" sz="2800" dirty="0">
                <a:solidFill>
                  <a:srgbClr val="FFFFFF"/>
                </a:solidFill>
              </a:rPr>
              <a:t> element from Linear Array A)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Repeat for J = K to N-1.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     [Move (J+1)</a:t>
            </a:r>
            <a:r>
              <a:rPr lang="en-US" sz="2400" baseline="30000" dirty="0" err="1">
                <a:solidFill>
                  <a:srgbClr val="66FFCC"/>
                </a:solidFill>
              </a:rPr>
              <a:t>th</a:t>
            </a:r>
            <a:r>
              <a:rPr lang="en-US" sz="2400" dirty="0">
                <a:solidFill>
                  <a:srgbClr val="66FFCC"/>
                </a:solidFill>
              </a:rPr>
              <a:t> element upward] Set A[J] = A[J+1].</a:t>
            </a:r>
            <a:br>
              <a:rPr lang="en-US" sz="2400" dirty="0">
                <a:solidFill>
                  <a:srgbClr val="66FFCC"/>
                </a:solidFill>
              </a:rPr>
            </a:br>
            <a:r>
              <a:rPr lang="en-US" sz="2400" dirty="0">
                <a:solidFill>
                  <a:srgbClr val="66FFCC"/>
                </a:solidFill>
              </a:rPr>
              <a:t>    [End of loop.]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[Reset the number of elements N] Set N = N-1.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Exit </a:t>
            </a:r>
          </a:p>
          <a:p>
            <a:pPr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Searching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66FFCC"/>
                </a:solidFill>
              </a:rPr>
              <a:t>1. Linear Search:</a:t>
            </a:r>
          </a:p>
          <a:p>
            <a:r>
              <a:rPr lang="en-US" i="1" baseline="-25000" dirty="0">
                <a:solidFill>
                  <a:srgbClr val="99FF66"/>
                </a:solidFill>
              </a:rPr>
              <a:t> </a:t>
            </a:r>
            <a:r>
              <a:rPr lang="en-US" i="1" dirty="0">
                <a:solidFill>
                  <a:srgbClr val="99FF66"/>
                </a:solidFill>
              </a:rPr>
              <a:t> </a:t>
            </a:r>
            <a:r>
              <a:rPr lang="en-US" sz="2800" dirty="0">
                <a:solidFill>
                  <a:srgbClr val="99FF66"/>
                </a:solidFill>
              </a:rPr>
              <a:t>Compares the item of interest with each element of Array one by one.</a:t>
            </a:r>
          </a:p>
          <a:p>
            <a:r>
              <a:rPr lang="en-US" sz="2800" dirty="0">
                <a:solidFill>
                  <a:srgbClr val="99FF66"/>
                </a:solidFill>
              </a:rPr>
              <a:t> Traverses the Array sequentially to locate the desired item.</a:t>
            </a:r>
          </a:p>
          <a:p>
            <a:pPr>
              <a:buNone/>
            </a:pPr>
            <a:r>
              <a:rPr lang="en-US" sz="2800" dirty="0">
                <a:solidFill>
                  <a:srgbClr val="99FF66"/>
                </a:solidFill>
              </a:rPr>
              <a:t>  </a:t>
            </a:r>
            <a:endParaRPr lang="en-US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83045091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Linear Search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66FFCC"/>
                </a:solidFill>
              </a:rPr>
              <a:t>LINEAR_SEARCH</a:t>
            </a:r>
            <a:r>
              <a:rPr lang="en-US" sz="2800" dirty="0">
                <a:solidFill>
                  <a:srgbClr val="66FFCC"/>
                </a:solidFill>
              </a:rPr>
              <a:t> (DATA, N, ITEM, LOC)</a:t>
            </a:r>
          </a:p>
          <a:p>
            <a:pPr>
              <a:buNone/>
            </a:pPr>
            <a:endParaRPr lang="en-US" sz="2800" dirty="0">
              <a:solidFill>
                <a:srgbClr val="66FFCC"/>
              </a:solidFill>
            </a:endParaRP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[Insert ITEM at the end of DATA] Set Data [N+1]= ITEM.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[Initialize Counter] Set LOC=1.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[Search for ITEM.]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     Repeat while DATA [LOC] != ITEM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	Set LOC = LOC +1.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     [End of loop.]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[Successful?] if LOC = N + 1, then Set LOC = 0.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Exit.	</a:t>
            </a:r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600" y="28275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2. Binary Search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382000" cy="5181600"/>
          </a:xfrm>
        </p:spPr>
        <p:txBody>
          <a:bodyPr/>
          <a:lstStyle/>
          <a:p>
            <a:r>
              <a:rPr lang="en-US" sz="2800" baseline="-25000" dirty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 BINARY ( DATA, LB, </a:t>
            </a:r>
            <a:r>
              <a:rPr lang="en-US" sz="2800" dirty="0" err="1">
                <a:solidFill>
                  <a:srgbClr val="92D050"/>
                </a:solidFill>
              </a:rPr>
              <a:t>UB</a:t>
            </a:r>
            <a:r>
              <a:rPr lang="en-US" sz="2800" dirty="0">
                <a:solidFill>
                  <a:srgbClr val="92D050"/>
                </a:solidFill>
              </a:rPr>
              <a:t>, ITEM, LOC )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[Initialize Segment Variables]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 Set BEG = LB, END = </a:t>
            </a:r>
            <a:r>
              <a:rPr lang="en-US" sz="2000" dirty="0" err="1">
                <a:solidFill>
                  <a:srgbClr val="FFFF00"/>
                </a:solidFill>
              </a:rPr>
              <a:t>UB</a:t>
            </a:r>
            <a:r>
              <a:rPr lang="en-US" sz="2000" dirty="0">
                <a:solidFill>
                  <a:srgbClr val="FFFF00"/>
                </a:solidFill>
              </a:rPr>
              <a:t> and MID =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((</a:t>
            </a:r>
            <a:r>
              <a:rPr lang="en-US" sz="2000" dirty="0" err="1">
                <a:solidFill>
                  <a:srgbClr val="FFFF00"/>
                </a:solidFill>
              </a:rPr>
              <a:t>BEG+END</a:t>
            </a:r>
            <a:r>
              <a:rPr lang="en-US" sz="2000" dirty="0">
                <a:solidFill>
                  <a:srgbClr val="FFFF00"/>
                </a:solidFill>
              </a:rPr>
              <a:t>)/2).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Repeat Steps 3 and 4 while BEG &lt;= END and DATA [MID] != ITEM.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         If ITEM &lt; DATA[MID], then: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		Set END = MID - 1.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	   Else: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		Set BEG = MID + 1.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		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	   Set MID =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((</a:t>
            </a:r>
            <a:r>
              <a:rPr lang="en-US" sz="2000" dirty="0" err="1">
                <a:solidFill>
                  <a:srgbClr val="FFFF00"/>
                </a:solidFill>
              </a:rPr>
              <a:t>BEG+END</a:t>
            </a:r>
            <a:r>
              <a:rPr lang="en-US" sz="2000" dirty="0">
                <a:solidFill>
                  <a:srgbClr val="FFFF00"/>
                </a:solidFill>
              </a:rPr>
              <a:t>)/2).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[End of Step 2 Loop.]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If DATA [MID] = ITEM, then: Set LOC= MID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Else: 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       Set LOC = NULL.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Exit.</a:t>
            </a:r>
            <a:br>
              <a:rPr lang="en-US" sz="20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  <a:p>
            <a:pPr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11897186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Limitations of Binary Search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Although the complexity of Binary Search is </a:t>
            </a:r>
          </a:p>
          <a:p>
            <a:pPr>
              <a:buNone/>
            </a:pPr>
            <a:r>
              <a:rPr lang="en-US" sz="2800" dirty="0">
                <a:solidFill>
                  <a:srgbClr val="FFFFFF"/>
                </a:solidFill>
              </a:rPr>
              <a:t>O (log n), it has some limitations: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 the list must be sorted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 one must have direct access to the middle element in any </a:t>
            </a:r>
            <a:r>
              <a:rPr lang="en-US" sz="2800" dirty="0" err="1">
                <a:solidFill>
                  <a:srgbClr val="FFFFFF"/>
                </a:solidFill>
              </a:rPr>
              <a:t>sublist</a:t>
            </a:r>
            <a:r>
              <a:rPr lang="en-US" sz="2800" dirty="0">
                <a:solidFill>
                  <a:srgbClr val="FFFFFF"/>
                </a:solidFill>
              </a:rPr>
              <a:t>. 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Sorting (Bubble Sort)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1054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Sorting refers to the operation of rearranging the elements of A so they are in some particular order.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53"/>
                </a:solidFill>
              </a:rPr>
              <a:t>Complexity of Bubble Sort Algorithm is: O(n</a:t>
            </a:r>
            <a:r>
              <a:rPr lang="en-US" sz="2800" baseline="30000" dirty="0">
                <a:solidFill>
                  <a:srgbClr val="FFFF53"/>
                </a:solidFill>
              </a:rPr>
              <a:t>2</a:t>
            </a:r>
            <a:r>
              <a:rPr lang="en-US" sz="2800" dirty="0">
                <a:solidFill>
                  <a:srgbClr val="FFFF53"/>
                </a:solidFill>
              </a:rPr>
              <a:t>) </a:t>
            </a:r>
          </a:p>
          <a:p>
            <a:endParaRPr lang="en-US" sz="2800" dirty="0">
              <a:solidFill>
                <a:srgbClr val="FFFF53"/>
              </a:solidFill>
            </a:endParaRPr>
          </a:p>
          <a:p>
            <a:r>
              <a:rPr lang="en-US" sz="2800" dirty="0">
                <a:solidFill>
                  <a:srgbClr val="FFFF53"/>
                </a:solidFill>
              </a:rPr>
              <a:t> </a:t>
            </a:r>
            <a:r>
              <a:rPr lang="en-US" sz="2800" dirty="0">
                <a:solidFill>
                  <a:srgbClr val="66FFCC"/>
                </a:solidFill>
              </a:rPr>
              <a:t>Example of Bubble Sort</a:t>
            </a:r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47089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Linear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 Representation of Linear Array</a:t>
            </a:r>
            <a:endParaRPr lang="en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Traversing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Insertion and Deletion in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Sorting (Bubble Sort)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Searching (Linear Search and Binary Search)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36996281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Bubble Sort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DA3F"/>
                </a:solidFill>
              </a:rPr>
              <a:t>Bubble (DATA, N)</a:t>
            </a:r>
            <a:endParaRPr lang="en-US" sz="2400" dirty="0">
              <a:solidFill>
                <a:srgbClr val="FFDA3F"/>
              </a:solidFill>
            </a:endParaRPr>
          </a:p>
          <a:p>
            <a:pPr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 Repeat Step 2 and 3 for K=1 to N-1.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         [Initialize Pass Pointer P] Set P=1.  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         [Execute Pass] Repeat while P &lt;= N-K.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           (a) if DATA [P] &gt; DATA [P+1], then: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	           Interchange DATA [P] and DATA[P+1]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		[End of if Structure.] 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 	  (b) Set P = P+1.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 	[End of Inner Loop.]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 [End of Step1 Outer Loop.]</a:t>
            </a:r>
          </a:p>
          <a:p>
            <a:pPr>
              <a:buNone/>
            </a:pPr>
            <a:r>
              <a:rPr lang="en-US" sz="2400" dirty="0">
                <a:solidFill>
                  <a:srgbClr val="FFFFFF"/>
                </a:solidFill>
              </a:rPr>
              <a:t>4. Exit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7397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>
                <a:solidFill>
                  <a:srgbClr val="FFFF53"/>
                </a:solidFill>
              </a:rPr>
              <a:t>Linear Data Structures</a:t>
            </a:r>
            <a:r>
              <a:rPr lang="en" sz="32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is said to be linear if its elements form a </a:t>
            </a:r>
            <a:r>
              <a:rPr lang="en" sz="2800" i="1" u="none" strike="noStrike" cap="none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en" sz="2800" dirty="0">
                <a:solidFill>
                  <a:srgbClr val="FFFFFF"/>
                </a:solidFill>
              </a:rPr>
              <a:t> or a linear list.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FFFF53"/>
                </a:solidFill>
              </a:rPr>
              <a:t> Linear Array: </a:t>
            </a:r>
            <a:r>
              <a:rPr lang="en" sz="2800" dirty="0">
                <a:solidFill>
                  <a:srgbClr val="FFFFFF"/>
                </a:solidFill>
              </a:rPr>
              <a:t>is a list of a finite number </a:t>
            </a:r>
            <a:r>
              <a:rPr lang="en" sz="2800" i="1" dirty="0">
                <a:solidFill>
                  <a:srgbClr val="42EFF8"/>
                </a:solidFill>
              </a:rPr>
              <a:t>n</a:t>
            </a:r>
            <a:r>
              <a:rPr lang="en" sz="2800" i="1" dirty="0">
                <a:solidFill>
                  <a:srgbClr val="FFFFFF"/>
                </a:solidFill>
              </a:rPr>
              <a:t> </a:t>
            </a:r>
            <a:r>
              <a:rPr lang="en" sz="2800" dirty="0">
                <a:solidFill>
                  <a:srgbClr val="FFFFFF"/>
                </a:solidFill>
              </a:rPr>
              <a:t>of </a:t>
            </a:r>
            <a:r>
              <a:rPr lang="en" sz="2800" i="1" dirty="0">
                <a:solidFill>
                  <a:srgbClr val="42EFF8"/>
                </a:solidFill>
              </a:rPr>
              <a:t>homogeneous</a:t>
            </a:r>
            <a:r>
              <a:rPr lang="en" sz="2800" dirty="0">
                <a:solidFill>
                  <a:srgbClr val="FFFFFF"/>
                </a:solidFill>
              </a:rPr>
              <a:t> data elements such that:</a:t>
            </a:r>
            <a:br>
              <a:rPr lang="en" sz="2800" dirty="0">
                <a:solidFill>
                  <a:srgbClr val="FFFFFF"/>
                </a:solidFill>
              </a:rPr>
            </a:br>
            <a:r>
              <a:rPr lang="en" sz="2800" dirty="0">
                <a:solidFill>
                  <a:srgbClr val="FFFFFF"/>
                </a:solidFill>
              </a:rPr>
              <a:t>  (a) the elements of the array are referenced by an index set consisting of </a:t>
            </a:r>
            <a:r>
              <a:rPr lang="en" sz="2800" i="1" dirty="0">
                <a:solidFill>
                  <a:srgbClr val="42EFF8"/>
                </a:solidFill>
              </a:rPr>
              <a:t>n consecutive numbers</a:t>
            </a:r>
            <a:r>
              <a:rPr lang="en" sz="2800" dirty="0">
                <a:solidFill>
                  <a:srgbClr val="FFFFFF"/>
                </a:solidFill>
              </a:rPr>
              <a:t>.</a:t>
            </a:r>
            <a:br>
              <a:rPr lang="en" sz="2800" dirty="0">
                <a:solidFill>
                  <a:srgbClr val="FFFFFF"/>
                </a:solidFill>
              </a:rPr>
            </a:br>
            <a:r>
              <a:rPr lang="en" sz="2800" dirty="0">
                <a:solidFill>
                  <a:srgbClr val="FFFFFF"/>
                </a:solidFill>
              </a:rPr>
              <a:t>  (b) the elements of the array are stored respectively in successive memory locations.</a:t>
            </a:r>
            <a:br>
              <a:rPr lang="en" sz="2800" dirty="0">
                <a:solidFill>
                  <a:srgbClr val="FFFFFF"/>
                </a:solidFill>
              </a:rPr>
            </a:b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Terms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785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 / Length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Index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Upper bound and Lower bound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b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6962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Representation of Arrays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1798320"/>
          <a:ext cx="2667000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1066800"/>
          <a:ext cx="4114800" cy="37084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>
            <a:off x="1600200" y="1828800"/>
            <a:ext cx="41148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408906" y="1638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76411632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Traversing Linear Array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924800" cy="5416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have to count the number of </a:t>
            </a:r>
            <a:r>
              <a:rPr lang="en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r>
              <a:rPr lang="en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or print all the elements of array.</a:t>
            </a:r>
            <a:b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</a:t>
            </a:r>
            <a:r>
              <a:rPr lang="en" sz="2800" dirty="0">
                <a:solidFill>
                  <a:srgbClr val="FFFF53"/>
                </a:solidFill>
              </a:rPr>
              <a:t>Algorithm 1: (Using While Loop)</a:t>
            </a:r>
            <a:br>
              <a:rPr lang="en" sz="2800" dirty="0">
                <a:solidFill>
                  <a:srgbClr val="FFFF53"/>
                </a:solidFill>
              </a:rPr>
            </a:br>
            <a:endParaRPr lang="en" sz="2800" dirty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[Initialize Counter.] Set K = LB.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Repeat Step 3 and 4 while K&lt;= UB.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           [Visit Element.] Apply PROCESS to A[K].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           [Increase Counter.] Set K = K+1.</a:t>
            </a:r>
            <a:br>
              <a:rPr lang="en" sz="2800" dirty="0">
                <a:solidFill>
                  <a:srgbClr val="92D050"/>
                </a:solidFill>
              </a:rPr>
            </a:br>
            <a:r>
              <a:rPr lang="en" sz="2800" dirty="0">
                <a:solidFill>
                  <a:srgbClr val="92D050"/>
                </a:solidFill>
              </a:rPr>
              <a:t>[End of Step 2 Loop.]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 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72327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/>
              <a:t> 		</a:t>
            </a:r>
            <a:r>
              <a:rPr lang="en" dirty="0">
                <a:solidFill>
                  <a:srgbClr val="FFFF53"/>
                </a:solidFill>
              </a:rPr>
              <a:t>Algorithm 2: (Using for loop)</a:t>
            </a:r>
          </a:p>
          <a:p>
            <a:pPr lvl="0" indent="0">
              <a:buSzPct val="98958"/>
              <a:buNone/>
            </a:pPr>
            <a:endParaRPr lang="en" dirty="0">
              <a:solidFill>
                <a:srgbClr val="FFFF53"/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800" dirty="0">
                <a:solidFill>
                  <a:srgbClr val="66FFCC"/>
                </a:solidFill>
              </a:rPr>
              <a:t>Repeat for K = LB to UB</a:t>
            </a:r>
            <a:br>
              <a:rPr lang="en" sz="2800" dirty="0">
                <a:solidFill>
                  <a:srgbClr val="66FFCC"/>
                </a:solidFill>
              </a:rPr>
            </a:br>
            <a:r>
              <a:rPr lang="en" sz="2800" dirty="0">
                <a:solidFill>
                  <a:srgbClr val="66FFCC"/>
                </a:solidFill>
              </a:rPr>
              <a:t>     Apply PROCESS to A[K].</a:t>
            </a:r>
            <a:br>
              <a:rPr lang="en" sz="2800" dirty="0">
                <a:solidFill>
                  <a:srgbClr val="66FFCC"/>
                </a:solidFill>
              </a:rPr>
            </a:br>
            <a:r>
              <a:rPr lang="en" sz="2800" dirty="0">
                <a:solidFill>
                  <a:srgbClr val="66FFCC"/>
                </a:solidFill>
              </a:rPr>
              <a:t>     [ End of Loop.]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800" dirty="0">
                <a:solidFill>
                  <a:srgbClr val="66FFCC"/>
                </a:solidFill>
              </a:rPr>
              <a:t>Exit.</a:t>
            </a:r>
          </a:p>
          <a:p>
            <a:pPr marL="514350" lvl="0" indent="-514350">
              <a:buSzPct val="98958"/>
              <a:buNone/>
            </a:pPr>
            <a:endParaRPr lang="en" sz="2800" dirty="0">
              <a:solidFill>
                <a:srgbClr val="92D050"/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800" dirty="0">
                <a:solidFill>
                  <a:srgbClr val="92D050"/>
                </a:solidFill>
              </a:rPr>
              <a:t>Question.1: </a:t>
            </a:r>
            <a:r>
              <a:rPr lang="en" sz="2400" dirty="0">
                <a:solidFill>
                  <a:srgbClr val="FFFFFF"/>
                </a:solidFill>
              </a:rPr>
              <a:t>Find the Number of elements in an array which are greater than 25.</a:t>
            </a:r>
          </a:p>
          <a:p>
            <a:pPr marL="514350" lvl="0" indent="-514350">
              <a:buSzPct val="98958"/>
              <a:buNone/>
            </a:pPr>
            <a:endParaRPr lang="en" sz="2800" dirty="0">
              <a:solidFill>
                <a:srgbClr val="FFFFFF"/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800" dirty="0">
                <a:solidFill>
                  <a:srgbClr val="92D050"/>
                </a:solidFill>
              </a:rPr>
              <a:t>Question 2: </a:t>
            </a:r>
            <a:r>
              <a:rPr lang="en" sz="2400" dirty="0">
                <a:solidFill>
                  <a:srgbClr val="FFFFFF"/>
                </a:solidFill>
              </a:rPr>
              <a:t>Find out the sum of all the two digit numbers in an array. </a:t>
            </a:r>
            <a:br>
              <a:rPr lang="en" sz="2800" dirty="0">
                <a:solidFill>
                  <a:srgbClr val="92D050"/>
                </a:solidFill>
              </a:rPr>
            </a:br>
            <a:br>
              <a:rPr lang="en" sz="2800" dirty="0">
                <a:solidFill>
                  <a:srgbClr val="92D050"/>
                </a:solidFill>
              </a:rPr>
            </a:br>
            <a:endParaRPr lang="en" sz="2800" dirty="0">
              <a:solidFill>
                <a:srgbClr val="92D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8916921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1985</Words>
  <Application>Microsoft Office PowerPoint</Application>
  <PresentationFormat>On-screen Show (4:3)</PresentationFormat>
  <Paragraphs>341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/>
      <vt:lpstr>Data Structures  Lecture 5: Linear Array</vt:lpstr>
      <vt:lpstr>Contents</vt:lpstr>
      <vt:lpstr>Basic Terminology</vt:lpstr>
      <vt:lpstr>Key Terms</vt:lpstr>
      <vt:lpstr>Memory Representation of Arrays</vt:lpstr>
      <vt:lpstr>PowerPoint Presentation</vt:lpstr>
      <vt:lpstr>Traversing Linear Array</vt:lpstr>
      <vt:lpstr>PowerPoint Presentation</vt:lpstr>
      <vt:lpstr>PowerPoint Presentation</vt:lpstr>
      <vt:lpstr>Insertion and Deletion in an Array</vt:lpstr>
      <vt:lpstr>Insertion into a Linear Array</vt:lpstr>
      <vt:lpstr>Deletion into a Linear Array</vt:lpstr>
      <vt:lpstr>Searching</vt:lpstr>
      <vt:lpstr>PowerPoint Presentation</vt:lpstr>
      <vt:lpstr>Linear Search Algorithm</vt:lpstr>
      <vt:lpstr>2. Binary Search</vt:lpstr>
      <vt:lpstr>PowerPoint Presentation</vt:lpstr>
      <vt:lpstr>Limitations of Binary Search</vt:lpstr>
      <vt:lpstr>Sorting (Bubble Sort)</vt:lpstr>
      <vt:lpstr>PowerPoint Presentation</vt:lpstr>
      <vt:lpstr>Bubble Sort Algorithm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59</cp:revision>
  <dcterms:modified xsi:type="dcterms:W3CDTF">2021-08-30T03:17:57Z</dcterms:modified>
</cp:coreProperties>
</file>