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6"/>
  </p:notesMasterIdLst>
  <p:handoutMasterIdLst>
    <p:handoutMasterId r:id="rId37"/>
  </p:handoutMasterIdLst>
  <p:sldIdLst>
    <p:sldId id="321" r:id="rId2"/>
    <p:sldId id="322" r:id="rId3"/>
    <p:sldId id="323" r:id="rId4"/>
    <p:sldId id="324" r:id="rId5"/>
    <p:sldId id="326" r:id="rId6"/>
    <p:sldId id="327" r:id="rId7"/>
    <p:sldId id="259" r:id="rId8"/>
    <p:sldId id="292" r:id="rId9"/>
    <p:sldId id="294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990033"/>
    <a:srgbClr val="CC0000"/>
    <a:srgbClr val="003399"/>
    <a:srgbClr val="336699"/>
    <a:srgbClr val="008080"/>
    <a:srgbClr val="009999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10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11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13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14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15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17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19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20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21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22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23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24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25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27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28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29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30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31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32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33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34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7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8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29-Aug-18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632A7-6D2A-4208-A017-67E4155583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58541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Insertion Sort and Its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Insertion sort algorithm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676400"/>
            <a:ext cx="4651375" cy="443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Insertion sort pseudocode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8458200" cy="360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Running time analysis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Best case analysis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143000" y="2590800"/>
            <a:ext cx="67056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T(n) = c</a:t>
            </a:r>
            <a:r>
              <a:rPr lang="en-GB" baseline="-25000">
                <a:solidFill>
                  <a:srgbClr val="000000"/>
                </a:solidFill>
              </a:rPr>
              <a:t>1</a:t>
            </a:r>
            <a:r>
              <a:rPr lang="en-GB">
                <a:solidFill>
                  <a:srgbClr val="000000"/>
                </a:solidFill>
              </a:rPr>
              <a:t>n + c</a:t>
            </a:r>
            <a:r>
              <a:rPr lang="en-GB" baseline="-25000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(n-1) + c</a:t>
            </a:r>
            <a:r>
              <a:rPr lang="en-GB" baseline="-25000">
                <a:solidFill>
                  <a:srgbClr val="000000"/>
                </a:solidFill>
              </a:rPr>
              <a:t>4</a:t>
            </a:r>
            <a:r>
              <a:rPr lang="en-GB">
                <a:solidFill>
                  <a:srgbClr val="000000"/>
                </a:solidFill>
              </a:rPr>
              <a:t>(n-1) + c</a:t>
            </a:r>
            <a:r>
              <a:rPr lang="en-GB" baseline="-25000">
                <a:solidFill>
                  <a:srgbClr val="000000"/>
                </a:solidFill>
              </a:rPr>
              <a:t>5</a:t>
            </a:r>
            <a:r>
              <a:rPr lang="en-GB">
                <a:solidFill>
                  <a:srgbClr val="000000"/>
                </a:solidFill>
              </a:rPr>
              <a:t>(n-1) +c</a:t>
            </a:r>
            <a:r>
              <a:rPr lang="en-GB" baseline="-25000">
                <a:solidFill>
                  <a:srgbClr val="000000"/>
                </a:solidFill>
              </a:rPr>
              <a:t>8</a:t>
            </a:r>
            <a:r>
              <a:rPr lang="en-GB">
                <a:solidFill>
                  <a:srgbClr val="000000"/>
                </a:solidFill>
              </a:rPr>
              <a:t>(n-1)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90800" y="3657600"/>
            <a:ext cx="3733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T(n) is a linear function of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Worst-case analysis</a:t>
            </a:r>
            <a:br>
              <a:rPr lang="en-GB" smtClean="0"/>
            </a:br>
            <a:r>
              <a:rPr lang="en-GB" smtClean="0"/>
              <a:t>(array reverse-sorted)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362200" y="3429000"/>
            <a:ext cx="3810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So T(j) = j, for j = 2,3,…,n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057400" y="2057400"/>
            <a:ext cx="4876800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Must compare each element A[j] </a:t>
            </a:r>
            <a:r>
              <a:rPr lang="en-GB" dirty="0" smtClean="0">
                <a:solidFill>
                  <a:srgbClr val="000000"/>
                </a:solidFill>
              </a:rPr>
              <a:t>with </a:t>
            </a:r>
            <a:r>
              <a:rPr lang="en-GB" dirty="0">
                <a:solidFill>
                  <a:srgbClr val="000000"/>
                </a:solidFill>
              </a:rPr>
              <a:t>each element in the entire sorted </a:t>
            </a:r>
            <a:r>
              <a:rPr lang="en-GB" dirty="0" smtClean="0">
                <a:solidFill>
                  <a:srgbClr val="000000"/>
                </a:solidFill>
              </a:rPr>
              <a:t>sub-array </a:t>
            </a:r>
            <a:r>
              <a:rPr lang="en-GB" dirty="0">
                <a:solidFill>
                  <a:srgbClr val="000000"/>
                </a:solidFill>
              </a:rPr>
              <a:t>A[1..j-1]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85800" y="4267200"/>
            <a:ext cx="7772400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Thus, T(n) = c1n + c2(n-1) + c4(n-1) + c5(n(n+1)/2 – 1)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		+ c6(n(n-1)/2) + c7(n(n-1)/2) + c8(n-1)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514600" y="5638800"/>
            <a:ext cx="426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T(n) is a quadratic function of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1783</TotalTime>
  <Words>2065</Words>
  <Application>Microsoft Macintosh PowerPoint</Application>
  <PresentationFormat>On-screen Show (4:3)</PresentationFormat>
  <Paragraphs>887</Paragraphs>
  <Slides>34</Slides>
  <Notes>34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introalgsds</vt:lpstr>
      <vt:lpstr>Insertion Sort and Its Analysis</vt:lpstr>
      <vt:lpstr>Insertion sort algorithm</vt:lpstr>
      <vt:lpstr>Insertion sort pseudocode</vt:lpstr>
      <vt:lpstr>Running time analysis</vt:lpstr>
      <vt:lpstr>Best case analysis</vt:lpstr>
      <vt:lpstr>Worst-case analysis (array reverse-sorted)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Manager/>
  <Company>Princeton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subject/>
  <dc:creator>Kevin Wayne</dc:creator>
  <cp:keywords/>
  <dc:description/>
  <cp:lastModifiedBy>hp</cp:lastModifiedBy>
  <cp:revision>184</cp:revision>
  <dcterms:created xsi:type="dcterms:W3CDTF">2010-03-25T13:40:02Z</dcterms:created>
  <dcterms:modified xsi:type="dcterms:W3CDTF">2018-08-29T10:15:04Z</dcterms:modified>
  <cp:category/>
</cp:coreProperties>
</file>