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02" r:id="rId3"/>
    <p:sldId id="319" r:id="rId4"/>
    <p:sldId id="331" r:id="rId5"/>
    <p:sldId id="336" r:id="rId6"/>
    <p:sldId id="320" r:id="rId7"/>
    <p:sldId id="337" r:id="rId8"/>
    <p:sldId id="338" r:id="rId9"/>
    <p:sldId id="351" r:id="rId10"/>
    <p:sldId id="350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80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Topic: Deletion from Linked List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60604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800" b="0" dirty="0">
                <a:solidFill>
                  <a:srgbClr val="002060"/>
                </a:solidFill>
                <a:effectLst/>
                <a:latin typeface="Algerian" pitchFamily="82" charset="0"/>
                <a:cs typeface="Times New Roman" pitchFamily="18" charset="0"/>
              </a:rPr>
              <a:t>Header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Header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header linked list which always contains a special node, called the header node, at the beginning of the list.</a:t>
            </a: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2971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3886200"/>
            <a:ext cx="9144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3886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3886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3886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3886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43800" y="3886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58200" y="3886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1143000" y="3352800"/>
            <a:ext cx="914400" cy="914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426561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29200" y="4267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8000" y="4267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34400" y="412646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" y="3810000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3886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7244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/>
      <p:bldP spid="20" grpId="0"/>
      <p:bldP spid="21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Linked List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Name            Salary        LINK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2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3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AVAIL			4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5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6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7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8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9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    10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23622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none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rgbClr val="7030A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467600" y="23622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362200" y="22860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3622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>
            <a:stCxn id="9" idx="3"/>
          </p:cNvCxnSpPr>
          <p:nvPr/>
        </p:nvCxnSpPr>
        <p:spPr>
          <a:xfrm>
            <a:off x="2971800" y="25527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62200" y="33528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34290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>
            <a:stCxn id="11" idx="2"/>
          </p:cNvCxnSpPr>
          <p:nvPr/>
        </p:nvCxnSpPr>
        <p:spPr>
          <a:xfrm rot="5400000">
            <a:off x="1714500" y="4838700"/>
            <a:ext cx="1905000" cy="1588"/>
          </a:xfrm>
          <a:prstGeom prst="line">
            <a:avLst/>
          </a:prstGeom>
          <a:ln w="254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67000" y="5791200"/>
            <a:ext cx="1371600" cy="1588"/>
          </a:xfrm>
          <a:prstGeom prst="straightConnector1">
            <a:avLst/>
          </a:prstGeom>
          <a:ln w="254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19800" y="23622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 of Header Linked List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 linked list contains a special node at the top.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header node need not represent the same type of data that succeeding nodes do.</a:t>
            </a:r>
          </a:p>
          <a:p>
            <a:pPr marL="514350" indent="-514350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can have data like, number of nodes, any other data... </a:t>
            </a:r>
          </a:p>
          <a:p>
            <a:pPr marL="514350" indent="-514350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 node can access the data of all the nodes in the linked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Types of Header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Grounded header list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a header list where the last node contains the null pointer.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Circular header list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 header list where the last node points back to the header node.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Unless otherwise stated or implied,  header list will always be circular list. </a:t>
            </a:r>
          </a:p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Accordingly, in such a case, the header node also acts as a sentinel indicating the end of the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7244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Grounded Header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828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743200"/>
            <a:ext cx="9144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438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582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1143000" y="2209800"/>
            <a:ext cx="914400" cy="914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312261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292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80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34400" y="298346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" y="2667000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35814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/>
      <p:bldP spid="20" grpId="0"/>
      <p:bldP spid="21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7244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Circular Header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828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743200"/>
            <a:ext cx="9144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438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582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1143000" y="2209800"/>
            <a:ext cx="914400" cy="914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312261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292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80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2667000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35814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NODE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6400" y="3352800"/>
            <a:ext cx="3810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257300" y="3771900"/>
            <a:ext cx="838200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76400" y="4191000"/>
            <a:ext cx="7086600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343106" y="3771106"/>
            <a:ext cx="838200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Link [START] = NULL,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then, Grounded Header List is Empty.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Link [START] = START,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then, Circular Header List is Empty.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Traversing a </a:t>
            </a:r>
            <a:r>
              <a:rPr lang="en-US" sz="3600" b="0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Circuar</a:t>
            </a:r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Header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Algorithm (Traversing a Circular Header list)</a:t>
            </a: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LINK [START]. </a:t>
            </a: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[Initialize pointer </a:t>
            </a:r>
            <a:r>
              <a:rPr lang="en-US" sz="2400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Repeat step 3 and 4 while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≠ START.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Apply PROCESS to INFO[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Set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   </a:t>
            </a: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points to next node]</a:t>
            </a:r>
            <a:b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Step 2 Loop.]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Use of Header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 Linked lists are frequently used for maintaining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Polynomials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 memory.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Deletion from a Linked List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Deletion Algorithm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Deleting the Node following a given Node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Deleting a Node with a given ITEM of Information</a:t>
            </a:r>
          </a:p>
          <a:p>
            <a:pPr lvl="1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condition for the list being empty?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Which pointer fields are changed when: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node is deleted after a given node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node is deleted which is  at the end of list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node is deleted at the beginning of the list.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Deletion from a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endParaRPr lang="en-US" sz="240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node N is to be deleted from the Linked List.</a:t>
            </a:r>
          </a:p>
          <a:p>
            <a:pPr marL="514350" indent="-514350"/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Node N is between node A and node B.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Deletion occurs as soon as the next pointer field of node A is changed so that it points to node B.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Deletion:</a:t>
            </a:r>
          </a:p>
          <a:p>
            <a:pPr marL="514350" indent="-514350"/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Deleting the node following a given node</a:t>
            </a:r>
          </a:p>
          <a:p>
            <a:pPr marL="514350" indent="-514350"/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Deleting the Node with a given ITEM of Information. </a:t>
            </a: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Deletion from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2069068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983468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2983468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983468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2983468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2983468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43800" y="2983468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58200" y="2983468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7" idx="3"/>
            <a:endCxn id="8" idx="1"/>
          </p:cNvCxnSpPr>
          <p:nvPr/>
        </p:nvCxnSpPr>
        <p:spPr>
          <a:xfrm>
            <a:off x="1143000" y="2450068"/>
            <a:ext cx="914400" cy="9906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0400" y="3440668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9200" y="3440668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8000" y="3440668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34400" y="329993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3000" y="2004536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86200" y="2983468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</a:p>
        </p:txBody>
      </p:sp>
      <p:sp>
        <p:nvSpPr>
          <p:cNvPr id="28" name="Curved Down Arrow 27"/>
          <p:cNvSpPr/>
          <p:nvPr/>
        </p:nvSpPr>
        <p:spPr>
          <a:xfrm>
            <a:off x="3276600" y="2450068"/>
            <a:ext cx="2819400" cy="533400"/>
          </a:xfrm>
          <a:prstGeom prst="curved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7312" y="3974068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Node 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14800" y="397406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Node 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24912" y="397406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Node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23" grpId="0"/>
      <p:bldP spid="24" grpId="0"/>
      <p:bldP spid="27" grpId="0" animBg="1"/>
      <p:bldP spid="27" grpId="1" animBg="1"/>
      <p:bldP spid="28" grpId="0" animBg="1"/>
      <p:bldP spid="29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Maintaining the AVAIL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After the deletion of a node from the list, memory space of node N will be added to the beginning of AVAIL List.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LOC is the Location of deleted node N: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LINK [LOC] = AVAIL</a:t>
            </a:r>
          </a:p>
          <a:p>
            <a:pPr>
              <a:buNone/>
            </a:pP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				 AVAIL = LOC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77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Deleting the Node Following a given Node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990600"/>
            <a:ext cx="79248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 (INFO, LINK, START, AVAIL, LOC,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NULL, then: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Set START = LINK [START]. [Delete First node.]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Else: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Set LINK [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 = LINK [LOC]. [Delete node N.]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If Structure.]  </a:t>
            </a:r>
          </a:p>
          <a:p>
            <a:pPr marL="457200" indent="-457200">
              <a:buAutoNum type="arabicPeriod"/>
            </a:pPr>
            <a:endParaRPr lang="en-US" sz="2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[Return Deleted node to the AVAIL list] </a:t>
            </a:r>
          </a:p>
          <a:p>
            <a:pPr marL="457200" indent="-45720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Set  LINK [LOC] = AVAIL and AVAIL= LOC.</a:t>
            </a:r>
          </a:p>
          <a:p>
            <a:pPr marL="457200" indent="-457200">
              <a:buNone/>
            </a:pPr>
            <a:endParaRPr lang="en-US" sz="2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 startAt="3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7720" y="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Deleting the Node with a given ITEM of Information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990600"/>
            <a:ext cx="7924800" cy="52578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DELETE (INFO, LINK, START, AVAIL, ITEM)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FIND_B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(INFO, LINK, START, ITEM, LOC,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     </a:t>
            </a:r>
            <a:r>
              <a:rPr lang="en-US" sz="2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[Find the Location of node N and its preceding node]</a:t>
            </a:r>
            <a:endParaRPr lang="en-US" sz="22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LOC = NULL, then: Write: ITEM not in LIST and EXIT.</a:t>
            </a:r>
          </a:p>
          <a:p>
            <a:pPr marL="457200" indent="-457200">
              <a:buAutoNum type="arabicPeriod"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[Delete node].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NULL, then: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Set START = LINK [START]. </a:t>
            </a:r>
            <a:r>
              <a:rPr lang="en-US" sz="2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[Delete First node]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Else: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Set LINK [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= LINK [LOC]. 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[End of If Structure.]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AutoNum type="arabicPeriod"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[Return Deleted node to the AVAIL list] </a:t>
            </a:r>
          </a:p>
          <a:p>
            <a:pPr marL="457200" indent="-457200"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Set  LINK [LOC] = AVAIL and AVAIL= LOC.</a:t>
            </a:r>
          </a:p>
          <a:p>
            <a:pPr marL="457200" indent="-457200"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5.    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04800"/>
            <a:ext cx="8153400" cy="59436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2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FIND_B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(INFO, LINK, START, ITEM, LOC, </a:t>
            </a:r>
            <a:r>
              <a:rPr lang="en-US" sz="2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[List Empty?] 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START = NULL, then: 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Set LOC = NULL,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NULL and Return.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  <a:b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[ITEM in First node?] 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INFO [START] = ITEM, then: 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Set LOC = START, and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NULL, and Return. 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SAVE = START and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LINK [START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  [Initializes pointers]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Repeat step 5 and 6 while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≠ NULL.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If INFO [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 = ITEM, then: </a:t>
            </a:r>
          </a:p>
          <a:p>
            <a:pPr marL="457200" indent="-45720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Set LOC =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LOCP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SAVE, and Return.</a:t>
            </a:r>
          </a:p>
          <a:p>
            <a:pPr marL="457200" indent="-45720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  <a:b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 startAt="6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Set SAVE =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]. 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[Update pointers] 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[End of Step 4 Loop.]</a:t>
            </a:r>
          </a:p>
          <a:p>
            <a:pPr marL="457200" indent="-457200">
              <a:buAutoNum type="arabicPeriod" startAt="6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LOC = NULL. 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[Search Unsuccessful.]</a:t>
            </a:r>
          </a:p>
          <a:p>
            <a:pPr marL="457200" indent="-457200">
              <a:buAutoNum type="arabicPeriod" startAt="6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Return.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Exercise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an algorithm to delete the last node of a linked list.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[Hint: Find out the address of last node and second last node]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</TotalTime>
  <Words>1420</Words>
  <Application>Microsoft Office PowerPoint</Application>
  <PresentationFormat>On-screen Show (4:3)</PresentationFormat>
  <Paragraphs>189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Algerian</vt:lpstr>
      <vt:lpstr>Arial</vt:lpstr>
      <vt:lpstr>Calibri</vt:lpstr>
      <vt:lpstr>Times New Roman</vt:lpstr>
      <vt:lpstr>Wingdings</vt:lpstr>
      <vt:lpstr>Office Theme</vt:lpstr>
      <vt:lpstr>Data Structures  Topic: Deletion from Linked List</vt:lpstr>
      <vt:lpstr>Outlines</vt:lpstr>
      <vt:lpstr>Deletion from a Linked List</vt:lpstr>
      <vt:lpstr>Deletion from Linked List</vt:lpstr>
      <vt:lpstr>Maintaining the AVAIL List</vt:lpstr>
      <vt:lpstr>Deleting the Node Following a given Node</vt:lpstr>
      <vt:lpstr>Deleting the Node with a given ITEM of Information</vt:lpstr>
      <vt:lpstr>PowerPoint Presentation</vt:lpstr>
      <vt:lpstr>Exercise</vt:lpstr>
      <vt:lpstr>Header Linked List</vt:lpstr>
      <vt:lpstr>Header Linked List</vt:lpstr>
      <vt:lpstr>Header Linked List</vt:lpstr>
      <vt:lpstr>Advantages of Header Linked List</vt:lpstr>
      <vt:lpstr>Types of Header Linked List</vt:lpstr>
      <vt:lpstr>Grounded Header List</vt:lpstr>
      <vt:lpstr>Circular Header List</vt:lpstr>
      <vt:lpstr>PowerPoint Presentation</vt:lpstr>
      <vt:lpstr>Traversing a Circuar Header List</vt:lpstr>
      <vt:lpstr>Use of Header Linked List</vt:lpstr>
      <vt:lpstr>PowerPoint Presentation</vt:lpstr>
      <vt:lpstr>Review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Ravi Kant Sahu</cp:lastModifiedBy>
  <cp:revision>49</cp:revision>
  <dcterms:created xsi:type="dcterms:W3CDTF">2006-08-16T00:00:00Z</dcterms:created>
  <dcterms:modified xsi:type="dcterms:W3CDTF">2021-11-25T06:32:36Z</dcterms:modified>
</cp:coreProperties>
</file>