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3"/>
  </p:notesMasterIdLst>
  <p:sldIdLst>
    <p:sldId id="256" r:id="rId2"/>
    <p:sldId id="257" r:id="rId3"/>
    <p:sldId id="259" r:id="rId4"/>
    <p:sldId id="258" r:id="rId5"/>
    <p:sldId id="282" r:id="rId6"/>
    <p:sldId id="279" r:id="rId7"/>
    <p:sldId id="280" r:id="rId8"/>
    <p:sldId id="262" r:id="rId9"/>
    <p:sldId id="264" r:id="rId10"/>
    <p:sldId id="274" r:id="rId11"/>
    <p:sldId id="283" r:id="rId12"/>
    <p:sldId id="268" r:id="rId13"/>
    <p:sldId id="260" r:id="rId14"/>
    <p:sldId id="266" r:id="rId15"/>
    <p:sldId id="276" r:id="rId16"/>
    <p:sldId id="270" r:id="rId17"/>
    <p:sldId id="285" r:id="rId18"/>
    <p:sldId id="273" r:id="rId19"/>
    <p:sldId id="288" r:id="rId20"/>
    <p:sldId id="287"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6769BF-1B00-49BC-9560-BBBD7F53364B}">
          <p14:sldIdLst>
            <p14:sldId id="256"/>
            <p14:sldId id="257"/>
            <p14:sldId id="259"/>
            <p14:sldId id="258"/>
            <p14:sldId id="282"/>
            <p14:sldId id="279"/>
            <p14:sldId id="280"/>
            <p14:sldId id="262"/>
            <p14:sldId id="264"/>
            <p14:sldId id="274"/>
            <p14:sldId id="283"/>
          </p14:sldIdLst>
        </p14:section>
        <p14:section name="Untitled Section" id="{52208206-8A0C-467A-858D-73B505559ADB}">
          <p14:sldIdLst>
            <p14:sldId id="268"/>
            <p14:sldId id="260"/>
            <p14:sldId id="266"/>
            <p14:sldId id="276"/>
            <p14:sldId id="270"/>
            <p14:sldId id="285"/>
            <p14:sldId id="273"/>
            <p14:sldId id="288"/>
            <p14:sldId id="287"/>
            <p14:sldId id="2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riss Waizi" initials="EW" lastIdx="14" clrIdx="0">
    <p:extLst/>
  </p:cmAuthor>
  <p:cmAuthor id="2" name="haika" initials="h" lastIdx="16"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7" autoAdjust="0"/>
    <p:restoredTop sz="90446" autoAdjust="0"/>
  </p:normalViewPr>
  <p:slideViewPr>
    <p:cSldViewPr snapToGrid="0">
      <p:cViewPr>
        <p:scale>
          <a:sx n="104" d="100"/>
          <a:sy n="104" d="100"/>
        </p:scale>
        <p:origin x="60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29"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riss Waizi" userId="4e0a2732b9984c6e" providerId="LiveId" clId="{3E0720B3-DB76-479A-921C-E0792DC4306E}"/>
    <pc:docChg chg="undo custSel addSld modSld sldOrd">
      <pc:chgData name="Edriss Waizi" userId="4e0a2732b9984c6e" providerId="LiveId" clId="{3E0720B3-DB76-479A-921C-E0792DC4306E}" dt="2018-04-17T20:58:58.195" v="1063" actId="115"/>
      <pc:docMkLst>
        <pc:docMk/>
      </pc:docMkLst>
      <pc:sldChg chg="modSp ord addCm delCm modCm">
        <pc:chgData name="Edriss Waizi" userId="4e0a2732b9984c6e" providerId="LiveId" clId="{3E0720B3-DB76-479A-921C-E0792DC4306E}" dt="2018-04-17T20:23:00.602" v="233" actId="115"/>
        <pc:sldMkLst>
          <pc:docMk/>
          <pc:sldMk cId="3639652962" sldId="270"/>
        </pc:sldMkLst>
        <pc:spChg chg="mod">
          <ac:chgData name="Edriss Waizi" userId="4e0a2732b9984c6e" providerId="LiveId" clId="{3E0720B3-DB76-479A-921C-E0792DC4306E}" dt="2018-04-17T20:05:27.951" v="119" actId="20577"/>
          <ac:spMkLst>
            <pc:docMk/>
            <pc:sldMk cId="3639652962" sldId="270"/>
            <ac:spMk id="2" creationId="{AECF6951-EA13-4BB5-9AD1-82389F942270}"/>
          </ac:spMkLst>
        </pc:spChg>
        <pc:spChg chg="mod">
          <ac:chgData name="Edriss Waizi" userId="4e0a2732b9984c6e" providerId="LiveId" clId="{3E0720B3-DB76-479A-921C-E0792DC4306E}" dt="2018-04-17T20:17:42.869" v="232" actId="20577"/>
          <ac:spMkLst>
            <pc:docMk/>
            <pc:sldMk cId="3639652962" sldId="270"/>
            <ac:spMk id="3" creationId="{E6CE154E-8AB1-43A0-9313-9BAD742A818B}"/>
          </ac:spMkLst>
        </pc:spChg>
      </pc:sldChg>
      <pc:sldChg chg="modSp">
        <pc:chgData name="Edriss Waizi" userId="4e0a2732b9984c6e" providerId="LiveId" clId="{3E0720B3-DB76-479A-921C-E0792DC4306E}" dt="2018-04-17T20:17:02.366" v="214" actId="115"/>
        <pc:sldMkLst>
          <pc:docMk/>
          <pc:sldMk cId="1266706254" sldId="271"/>
        </pc:sldMkLst>
        <pc:spChg chg="mod">
          <ac:chgData name="Edriss Waizi" userId="4e0a2732b9984c6e" providerId="LiveId" clId="{3E0720B3-DB76-479A-921C-E0792DC4306E}" dt="2018-04-17T20:17:02.366" v="214" actId="115"/>
          <ac:spMkLst>
            <pc:docMk/>
            <pc:sldMk cId="1266706254" sldId="271"/>
            <ac:spMk id="2" creationId="{2D1A5501-ED1D-45FA-98C3-01300393A697}"/>
          </ac:spMkLst>
        </pc:spChg>
      </pc:sldChg>
      <pc:sldChg chg="modSp">
        <pc:chgData name="Edriss Waizi" userId="4e0a2732b9984c6e" providerId="LiveId" clId="{3E0720B3-DB76-479A-921C-E0792DC4306E}" dt="2018-04-17T20:17:05.043" v="215" actId="115"/>
        <pc:sldMkLst>
          <pc:docMk/>
          <pc:sldMk cId="1890193626" sldId="272"/>
        </pc:sldMkLst>
        <pc:spChg chg="mod">
          <ac:chgData name="Edriss Waizi" userId="4e0a2732b9984c6e" providerId="LiveId" clId="{3E0720B3-DB76-479A-921C-E0792DC4306E}" dt="2018-04-17T20:17:05.043" v="215" actId="115"/>
          <ac:spMkLst>
            <pc:docMk/>
            <pc:sldMk cId="1890193626" sldId="272"/>
            <ac:spMk id="2" creationId="{7D84F7CE-C69F-4BE7-9E28-02B2C57BFED4}"/>
          </ac:spMkLst>
        </pc:spChg>
      </pc:sldChg>
      <pc:sldChg chg="modSp ord addCm modCm">
        <pc:chgData name="Edriss Waizi" userId="4e0a2732b9984c6e" providerId="LiveId" clId="{3E0720B3-DB76-479A-921C-E0792DC4306E}" dt="2018-04-17T20:29:08" v="274" actId="115"/>
        <pc:sldMkLst>
          <pc:docMk/>
          <pc:sldMk cId="3001378077" sldId="273"/>
        </pc:sldMkLst>
        <pc:spChg chg="mod">
          <ac:chgData name="Edriss Waizi" userId="4e0a2732b9984c6e" providerId="LiveId" clId="{3E0720B3-DB76-479A-921C-E0792DC4306E}" dt="2018-04-17T20:23:28.211" v="238" actId="20577"/>
          <ac:spMkLst>
            <pc:docMk/>
            <pc:sldMk cId="3001378077" sldId="273"/>
            <ac:spMk id="2" creationId="{C2D5BC6E-7DEB-4C5C-A78D-B49CF5CE91A1}"/>
          </ac:spMkLst>
        </pc:spChg>
        <pc:spChg chg="mod">
          <ac:chgData name="Edriss Waizi" userId="4e0a2732b9984c6e" providerId="LiveId" clId="{3E0720B3-DB76-479A-921C-E0792DC4306E}" dt="2018-04-17T20:28:04.122" v="272" actId="115"/>
          <ac:spMkLst>
            <pc:docMk/>
            <pc:sldMk cId="3001378077" sldId="273"/>
            <ac:spMk id="3" creationId="{40CD590F-C320-4491-832D-0A6FA8DD809D}"/>
          </ac:spMkLst>
        </pc:spChg>
      </pc:sldChg>
      <pc:sldChg chg="modSp">
        <pc:chgData name="Edriss Waizi" userId="4e0a2732b9984c6e" providerId="LiveId" clId="{3E0720B3-DB76-479A-921C-E0792DC4306E}" dt="2018-04-17T20:17:10.968" v="217" actId="115"/>
        <pc:sldMkLst>
          <pc:docMk/>
          <pc:sldMk cId="943187339" sldId="275"/>
        </pc:sldMkLst>
        <pc:spChg chg="mod">
          <ac:chgData name="Edriss Waizi" userId="4e0a2732b9984c6e" providerId="LiveId" clId="{3E0720B3-DB76-479A-921C-E0792DC4306E}" dt="2018-04-17T20:17:10.968" v="217" actId="115"/>
          <ac:spMkLst>
            <pc:docMk/>
            <pc:sldMk cId="943187339" sldId="275"/>
            <ac:spMk id="2" creationId="{00000000-0000-0000-0000-000000000000}"/>
          </ac:spMkLst>
        </pc:spChg>
      </pc:sldChg>
      <pc:sldChg chg="modSp">
        <pc:chgData name="Edriss Waizi" userId="4e0a2732b9984c6e" providerId="LiveId" clId="{3E0720B3-DB76-479A-921C-E0792DC4306E}" dt="2018-04-17T20:16:55.753" v="213" actId="20577"/>
        <pc:sldMkLst>
          <pc:docMk/>
          <pc:sldMk cId="1128405987" sldId="284"/>
        </pc:sldMkLst>
        <pc:spChg chg="mod">
          <ac:chgData name="Edriss Waizi" userId="4e0a2732b9984c6e" providerId="LiveId" clId="{3E0720B3-DB76-479A-921C-E0792DC4306E}" dt="2018-04-17T20:16:55.753" v="213" actId="20577"/>
          <ac:spMkLst>
            <pc:docMk/>
            <pc:sldMk cId="1128405987" sldId="284"/>
            <ac:spMk id="2" creationId="{00000000-0000-0000-0000-000000000000}"/>
          </ac:spMkLst>
        </pc:spChg>
      </pc:sldChg>
      <pc:sldChg chg="modSp addCm modCm">
        <pc:chgData name="Edriss Waizi" userId="4e0a2732b9984c6e" providerId="LiveId" clId="{3E0720B3-DB76-479A-921C-E0792DC4306E}" dt="2018-04-17T20:05:01.033" v="90" actId="115"/>
        <pc:sldMkLst>
          <pc:docMk/>
          <pc:sldMk cId="940089602" sldId="285"/>
        </pc:sldMkLst>
        <pc:spChg chg="mod">
          <ac:chgData name="Edriss Waizi" userId="4e0a2732b9984c6e" providerId="LiveId" clId="{3E0720B3-DB76-479A-921C-E0792DC4306E}" dt="2018-04-17T20:04:33.612" v="88" actId="12"/>
          <ac:spMkLst>
            <pc:docMk/>
            <pc:sldMk cId="940089602" sldId="285"/>
            <ac:spMk id="3" creationId="{00000000-0000-0000-0000-000000000000}"/>
          </ac:spMkLst>
        </pc:spChg>
      </pc:sldChg>
      <pc:sldChg chg="add">
        <pc:chgData name="Edriss Waizi" userId="4e0a2732b9984c6e" providerId="LiveId" clId="{3E0720B3-DB76-479A-921C-E0792DC4306E}" dt="2018-04-17T20:23:14.947" v="234" actId="115"/>
        <pc:sldMkLst>
          <pc:docMk/>
          <pc:sldMk cId="3525642987" sldId="286"/>
        </pc:sldMkLst>
      </pc:sldChg>
      <pc:sldChg chg="modSp add ord addCm modCm">
        <pc:chgData name="Edriss Waizi" userId="4e0a2732b9984c6e" providerId="LiveId" clId="{3E0720B3-DB76-479A-921C-E0792DC4306E}" dt="2018-04-17T20:32:45.507" v="396" actId="115"/>
        <pc:sldMkLst>
          <pc:docMk/>
          <pc:sldMk cId="4097864164" sldId="287"/>
        </pc:sldMkLst>
        <pc:spChg chg="mod">
          <ac:chgData name="Edriss Waizi" userId="4e0a2732b9984c6e" providerId="LiveId" clId="{3E0720B3-DB76-479A-921C-E0792DC4306E}" dt="2018-04-17T20:23:53.635" v="241" actId="6549"/>
          <ac:spMkLst>
            <pc:docMk/>
            <pc:sldMk cId="4097864164" sldId="287"/>
            <ac:spMk id="2" creationId="{00000000-0000-0000-0000-000000000000}"/>
          </ac:spMkLst>
        </pc:spChg>
        <pc:spChg chg="mod">
          <ac:chgData name="Edriss Waizi" userId="4e0a2732b9984c6e" providerId="LiveId" clId="{3E0720B3-DB76-479A-921C-E0792DC4306E}" dt="2018-04-17T20:32:11.947" v="394" actId="20577"/>
          <ac:spMkLst>
            <pc:docMk/>
            <pc:sldMk cId="4097864164" sldId="287"/>
            <ac:spMk id="3" creationId="{00000000-0000-0000-0000-000000000000}"/>
          </ac:spMkLst>
        </pc:spChg>
      </pc:sldChg>
      <pc:sldChg chg="modSp add ord addCm delCm modCm">
        <pc:chgData name="Edriss Waizi" userId="4e0a2732b9984c6e" providerId="LiveId" clId="{3E0720B3-DB76-479A-921C-E0792DC4306E}" dt="2018-04-17T20:58:58.195" v="1063" actId="115"/>
        <pc:sldMkLst>
          <pc:docMk/>
          <pc:sldMk cId="320892555" sldId="288"/>
        </pc:sldMkLst>
        <pc:spChg chg="mod">
          <ac:chgData name="Edriss Waizi" userId="4e0a2732b9984c6e" providerId="LiveId" clId="{3E0720B3-DB76-479A-921C-E0792DC4306E}" dt="2018-04-17T20:34:14.612" v="415" actId="20577"/>
          <ac:spMkLst>
            <pc:docMk/>
            <pc:sldMk cId="320892555" sldId="288"/>
            <ac:spMk id="2" creationId="{00000000-0000-0000-0000-000000000000}"/>
          </ac:spMkLst>
        </pc:spChg>
        <pc:spChg chg="mod">
          <ac:chgData name="Edriss Waizi" userId="4e0a2732b9984c6e" providerId="LiveId" clId="{3E0720B3-DB76-479A-921C-E0792DC4306E}" dt="2018-04-17T20:58:58.195" v="1063" actId="115"/>
          <ac:spMkLst>
            <pc:docMk/>
            <pc:sldMk cId="320892555" sldId="288"/>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B9CCC-BAD6-E640-A342-5FC422BD74F9}" type="doc">
      <dgm:prSet loTypeId="urn:microsoft.com/office/officeart/2009/layout/CircleArrowProcess" loCatId="" qsTypeId="urn:microsoft.com/office/officeart/2005/8/quickstyle/simple4" qsCatId="simple" csTypeId="urn:microsoft.com/office/officeart/2005/8/colors/colorful1" csCatId="colorful" phldr="1"/>
      <dgm:spPr/>
      <dgm:t>
        <a:bodyPr/>
        <a:lstStyle/>
        <a:p>
          <a:endParaRPr lang="en-US"/>
        </a:p>
      </dgm:t>
    </dgm:pt>
    <dgm:pt modelId="{B734A4C3-E173-C64F-82FD-D496CEF98C18}">
      <dgm:prSet phldrT="[Text]" custT="1"/>
      <dgm:spPr/>
      <dgm:t>
        <a:bodyPr/>
        <a:lstStyle/>
        <a:p>
          <a:r>
            <a:rPr lang="en-US" sz="2400" dirty="0"/>
            <a:t>SWOT Analysis</a:t>
          </a:r>
        </a:p>
      </dgm:t>
    </dgm:pt>
    <dgm:pt modelId="{7D03A717-15FB-7C4A-AE32-1B1E541B09DF}" type="parTrans" cxnId="{0050D322-8367-844F-B671-7F4227888686}">
      <dgm:prSet/>
      <dgm:spPr/>
      <dgm:t>
        <a:bodyPr/>
        <a:lstStyle/>
        <a:p>
          <a:endParaRPr lang="en-US"/>
        </a:p>
      </dgm:t>
    </dgm:pt>
    <dgm:pt modelId="{604CBE7B-91B4-7C43-8BFB-819197361AC4}" type="sibTrans" cxnId="{0050D322-8367-844F-B671-7F4227888686}">
      <dgm:prSet/>
      <dgm:spPr/>
      <dgm:t>
        <a:bodyPr/>
        <a:lstStyle/>
        <a:p>
          <a:endParaRPr lang="en-US"/>
        </a:p>
      </dgm:t>
    </dgm:pt>
    <dgm:pt modelId="{D839AF57-1EC2-E940-B312-3187DBF48620}">
      <dgm:prSet phldrT="[Text]" custT="1"/>
      <dgm:spPr/>
      <dgm:t>
        <a:bodyPr/>
        <a:lstStyle/>
        <a:p>
          <a:r>
            <a:rPr lang="en-US" sz="2400" dirty="0"/>
            <a:t>Interview</a:t>
          </a:r>
        </a:p>
      </dgm:t>
    </dgm:pt>
    <dgm:pt modelId="{0B535FF6-644A-9C4F-B7CE-709537F0C447}" type="parTrans" cxnId="{B8B89C7F-8C16-3B4A-A615-5A26987082E5}">
      <dgm:prSet/>
      <dgm:spPr/>
      <dgm:t>
        <a:bodyPr/>
        <a:lstStyle/>
        <a:p>
          <a:endParaRPr lang="en-US"/>
        </a:p>
      </dgm:t>
    </dgm:pt>
    <dgm:pt modelId="{4ABADEAC-7FFF-7A4E-968F-C3B439C4D0FA}" type="sibTrans" cxnId="{B8B89C7F-8C16-3B4A-A615-5A26987082E5}">
      <dgm:prSet/>
      <dgm:spPr/>
      <dgm:t>
        <a:bodyPr/>
        <a:lstStyle/>
        <a:p>
          <a:endParaRPr lang="en-US"/>
        </a:p>
      </dgm:t>
    </dgm:pt>
    <dgm:pt modelId="{B1DB25DF-959D-8C41-83BB-25C87159E236}">
      <dgm:prSet phldrT="[Text]" custT="1"/>
      <dgm:spPr/>
      <dgm:t>
        <a:bodyPr/>
        <a:lstStyle/>
        <a:p>
          <a:r>
            <a:rPr lang="en-US" sz="2400" dirty="0"/>
            <a:t>Brainstorming</a:t>
          </a:r>
          <a:endParaRPr lang="en-US" sz="2800" dirty="0"/>
        </a:p>
      </dgm:t>
    </dgm:pt>
    <dgm:pt modelId="{B89479CB-CDE3-C840-81C6-22E01A8A8838}" type="parTrans" cxnId="{3871BFDD-5AFC-2A41-92EE-228B13CA7D28}">
      <dgm:prSet/>
      <dgm:spPr/>
      <dgm:t>
        <a:bodyPr/>
        <a:lstStyle/>
        <a:p>
          <a:endParaRPr lang="en-US"/>
        </a:p>
      </dgm:t>
    </dgm:pt>
    <dgm:pt modelId="{F3A3855F-8FB3-C448-A615-F01DA8FE156C}" type="sibTrans" cxnId="{3871BFDD-5AFC-2A41-92EE-228B13CA7D28}">
      <dgm:prSet/>
      <dgm:spPr/>
      <dgm:t>
        <a:bodyPr/>
        <a:lstStyle/>
        <a:p>
          <a:endParaRPr lang="en-US"/>
        </a:p>
      </dgm:t>
    </dgm:pt>
    <dgm:pt modelId="{BC4B351D-23C5-8747-93A8-3AEB726B2407}">
      <dgm:prSet custT="1"/>
      <dgm:spPr/>
      <dgm:t>
        <a:bodyPr/>
        <a:lstStyle/>
        <a:p>
          <a:r>
            <a:rPr lang="en-US" sz="2400" dirty="0"/>
            <a:t>Porter's Five Forces</a:t>
          </a:r>
        </a:p>
      </dgm:t>
    </dgm:pt>
    <dgm:pt modelId="{A4D015BE-7110-6745-9128-38892D9FBBDB}" type="parTrans" cxnId="{60D134EE-8360-1542-AAA6-085EE23332F4}">
      <dgm:prSet/>
      <dgm:spPr/>
      <dgm:t>
        <a:bodyPr/>
        <a:lstStyle/>
        <a:p>
          <a:endParaRPr lang="en-US"/>
        </a:p>
      </dgm:t>
    </dgm:pt>
    <dgm:pt modelId="{A6D4EF01-1D26-924B-92CD-C74AA99A97B5}" type="sibTrans" cxnId="{60D134EE-8360-1542-AAA6-085EE23332F4}">
      <dgm:prSet/>
      <dgm:spPr/>
      <dgm:t>
        <a:bodyPr/>
        <a:lstStyle/>
        <a:p>
          <a:endParaRPr lang="en-US"/>
        </a:p>
      </dgm:t>
    </dgm:pt>
    <dgm:pt modelId="{EAF92201-A72F-524A-8DB5-368C62FF5CB4}" type="pres">
      <dgm:prSet presAssocID="{6D3B9CCC-BAD6-E640-A342-5FC422BD74F9}" presName="Name0" presStyleCnt="0">
        <dgm:presLayoutVars>
          <dgm:chMax val="7"/>
          <dgm:chPref val="7"/>
          <dgm:dir/>
          <dgm:animLvl val="lvl"/>
        </dgm:presLayoutVars>
      </dgm:prSet>
      <dgm:spPr/>
      <dgm:t>
        <a:bodyPr/>
        <a:lstStyle/>
        <a:p>
          <a:endParaRPr lang="en-US"/>
        </a:p>
      </dgm:t>
    </dgm:pt>
    <dgm:pt modelId="{074E3DBE-774B-A847-90DE-39791A13E068}" type="pres">
      <dgm:prSet presAssocID="{D839AF57-1EC2-E940-B312-3187DBF48620}" presName="Accent1" presStyleCnt="0"/>
      <dgm:spPr/>
    </dgm:pt>
    <dgm:pt modelId="{942A2C3A-181D-EC43-8A62-4DEEE850F662}" type="pres">
      <dgm:prSet presAssocID="{D839AF57-1EC2-E940-B312-3187DBF48620}" presName="Accent" presStyleLbl="node1" presStyleIdx="0" presStyleCnt="4"/>
      <dgm:spPr/>
    </dgm:pt>
    <dgm:pt modelId="{7B1035EE-38E8-E64A-8DD2-2E07C97B5805}" type="pres">
      <dgm:prSet presAssocID="{D839AF57-1EC2-E940-B312-3187DBF48620}" presName="Parent1" presStyleLbl="revTx" presStyleIdx="0" presStyleCnt="4" custScaleX="246109" custScaleY="269333">
        <dgm:presLayoutVars>
          <dgm:chMax val="1"/>
          <dgm:chPref val="1"/>
          <dgm:bulletEnabled val="1"/>
        </dgm:presLayoutVars>
      </dgm:prSet>
      <dgm:spPr/>
      <dgm:t>
        <a:bodyPr/>
        <a:lstStyle/>
        <a:p>
          <a:endParaRPr lang="en-US"/>
        </a:p>
      </dgm:t>
    </dgm:pt>
    <dgm:pt modelId="{4D4D69D6-760F-374C-9A8C-D4A648B1D7A6}" type="pres">
      <dgm:prSet presAssocID="{B1DB25DF-959D-8C41-83BB-25C87159E236}" presName="Accent2" presStyleCnt="0"/>
      <dgm:spPr/>
    </dgm:pt>
    <dgm:pt modelId="{08C6A1D1-E62D-B540-AD8C-14E59020536F}" type="pres">
      <dgm:prSet presAssocID="{B1DB25DF-959D-8C41-83BB-25C87159E236}" presName="Accent" presStyleLbl="node1" presStyleIdx="1" presStyleCnt="4"/>
      <dgm:spPr/>
    </dgm:pt>
    <dgm:pt modelId="{32A4E4C7-F0AC-EF4E-99EA-F2BFB99665C4}" type="pres">
      <dgm:prSet presAssocID="{B1DB25DF-959D-8C41-83BB-25C87159E236}" presName="Parent2" presStyleLbl="revTx" presStyleIdx="1" presStyleCnt="4" custScaleX="242941" custScaleY="291325" custLinFactNeighborX="30054" custLinFactNeighborY="-3757">
        <dgm:presLayoutVars>
          <dgm:chMax val="1"/>
          <dgm:chPref val="1"/>
          <dgm:bulletEnabled val="1"/>
        </dgm:presLayoutVars>
      </dgm:prSet>
      <dgm:spPr/>
      <dgm:t>
        <a:bodyPr/>
        <a:lstStyle/>
        <a:p>
          <a:endParaRPr lang="en-US"/>
        </a:p>
      </dgm:t>
    </dgm:pt>
    <dgm:pt modelId="{0EC6FD73-FC26-0E4D-8989-7ECB7044C42A}" type="pres">
      <dgm:prSet presAssocID="{B734A4C3-E173-C64F-82FD-D496CEF98C18}" presName="Accent3" presStyleCnt="0"/>
      <dgm:spPr/>
    </dgm:pt>
    <dgm:pt modelId="{9DEB526A-BA48-CB42-A950-FCBBC7A032EC}" type="pres">
      <dgm:prSet presAssocID="{B734A4C3-E173-C64F-82FD-D496CEF98C18}" presName="Accent" presStyleLbl="node1" presStyleIdx="2" presStyleCnt="4"/>
      <dgm:spPr/>
    </dgm:pt>
    <dgm:pt modelId="{FDA8641F-16FE-844A-9FFB-713E1FF3E4F4}" type="pres">
      <dgm:prSet presAssocID="{B734A4C3-E173-C64F-82FD-D496CEF98C18}" presName="Parent3" presStyleLbl="revTx" presStyleIdx="2" presStyleCnt="4" custLinFactNeighborY="-18786">
        <dgm:presLayoutVars>
          <dgm:chMax val="1"/>
          <dgm:chPref val="1"/>
          <dgm:bulletEnabled val="1"/>
        </dgm:presLayoutVars>
      </dgm:prSet>
      <dgm:spPr/>
      <dgm:t>
        <a:bodyPr/>
        <a:lstStyle/>
        <a:p>
          <a:endParaRPr lang="en-US"/>
        </a:p>
      </dgm:t>
    </dgm:pt>
    <dgm:pt modelId="{F634D487-4B0B-FD47-9012-27D2D89A7914}" type="pres">
      <dgm:prSet presAssocID="{BC4B351D-23C5-8747-93A8-3AEB726B2407}" presName="Accent4" presStyleCnt="0"/>
      <dgm:spPr/>
    </dgm:pt>
    <dgm:pt modelId="{FFFB410C-FA86-1C41-9085-C4769B357EFA}" type="pres">
      <dgm:prSet presAssocID="{BC4B351D-23C5-8747-93A8-3AEB726B2407}" presName="Accent" presStyleLbl="node1" presStyleIdx="3" presStyleCnt="4"/>
      <dgm:spPr/>
    </dgm:pt>
    <dgm:pt modelId="{B4607C7D-00A5-E847-81D4-D93C39858D34}" type="pres">
      <dgm:prSet presAssocID="{BC4B351D-23C5-8747-93A8-3AEB726B2407}" presName="Parent4" presStyleLbl="revTx" presStyleIdx="3" presStyleCnt="4">
        <dgm:presLayoutVars>
          <dgm:chMax val="1"/>
          <dgm:chPref val="1"/>
          <dgm:bulletEnabled val="1"/>
        </dgm:presLayoutVars>
      </dgm:prSet>
      <dgm:spPr/>
      <dgm:t>
        <a:bodyPr/>
        <a:lstStyle/>
        <a:p>
          <a:endParaRPr lang="en-US"/>
        </a:p>
      </dgm:t>
    </dgm:pt>
  </dgm:ptLst>
  <dgm:cxnLst>
    <dgm:cxn modelId="{7CBDAD44-066B-7A44-AAC8-8010FFFED9D0}" type="presOf" srcId="{B734A4C3-E173-C64F-82FD-D496CEF98C18}" destId="{FDA8641F-16FE-844A-9FFB-713E1FF3E4F4}" srcOrd="0" destOrd="0" presId="urn:microsoft.com/office/officeart/2009/layout/CircleArrowProcess"/>
    <dgm:cxn modelId="{53AB3A90-3A83-EF40-B4F8-8BE6C6AE6267}" type="presOf" srcId="{6D3B9CCC-BAD6-E640-A342-5FC422BD74F9}" destId="{EAF92201-A72F-524A-8DB5-368C62FF5CB4}" srcOrd="0" destOrd="0" presId="urn:microsoft.com/office/officeart/2009/layout/CircleArrowProcess"/>
    <dgm:cxn modelId="{3871BFDD-5AFC-2A41-92EE-228B13CA7D28}" srcId="{6D3B9CCC-BAD6-E640-A342-5FC422BD74F9}" destId="{B1DB25DF-959D-8C41-83BB-25C87159E236}" srcOrd="1" destOrd="0" parTransId="{B89479CB-CDE3-C840-81C6-22E01A8A8838}" sibTransId="{F3A3855F-8FB3-C448-A615-F01DA8FE156C}"/>
    <dgm:cxn modelId="{0050D322-8367-844F-B671-7F4227888686}" srcId="{6D3B9CCC-BAD6-E640-A342-5FC422BD74F9}" destId="{B734A4C3-E173-C64F-82FD-D496CEF98C18}" srcOrd="2" destOrd="0" parTransId="{7D03A717-15FB-7C4A-AE32-1B1E541B09DF}" sibTransId="{604CBE7B-91B4-7C43-8BFB-819197361AC4}"/>
    <dgm:cxn modelId="{A5A64908-1654-8F40-B39D-7B49EB8EA56E}" type="presOf" srcId="{B1DB25DF-959D-8C41-83BB-25C87159E236}" destId="{32A4E4C7-F0AC-EF4E-99EA-F2BFB99665C4}" srcOrd="0" destOrd="0" presId="urn:microsoft.com/office/officeart/2009/layout/CircleArrowProcess"/>
    <dgm:cxn modelId="{B8B89C7F-8C16-3B4A-A615-5A26987082E5}" srcId="{6D3B9CCC-BAD6-E640-A342-5FC422BD74F9}" destId="{D839AF57-1EC2-E940-B312-3187DBF48620}" srcOrd="0" destOrd="0" parTransId="{0B535FF6-644A-9C4F-B7CE-709537F0C447}" sibTransId="{4ABADEAC-7FFF-7A4E-968F-C3B439C4D0FA}"/>
    <dgm:cxn modelId="{D9D7C45E-FF5E-524E-8049-9F9146EC771C}" type="presOf" srcId="{BC4B351D-23C5-8747-93A8-3AEB726B2407}" destId="{B4607C7D-00A5-E847-81D4-D93C39858D34}" srcOrd="0" destOrd="0" presId="urn:microsoft.com/office/officeart/2009/layout/CircleArrowProcess"/>
    <dgm:cxn modelId="{60D134EE-8360-1542-AAA6-085EE23332F4}" srcId="{6D3B9CCC-BAD6-E640-A342-5FC422BD74F9}" destId="{BC4B351D-23C5-8747-93A8-3AEB726B2407}" srcOrd="3" destOrd="0" parTransId="{A4D015BE-7110-6745-9128-38892D9FBBDB}" sibTransId="{A6D4EF01-1D26-924B-92CD-C74AA99A97B5}"/>
    <dgm:cxn modelId="{9CFBB24D-090C-8B4E-AB30-7D43094B6C79}" type="presOf" srcId="{D839AF57-1EC2-E940-B312-3187DBF48620}" destId="{7B1035EE-38E8-E64A-8DD2-2E07C97B5805}" srcOrd="0" destOrd="0" presId="urn:microsoft.com/office/officeart/2009/layout/CircleArrowProcess"/>
    <dgm:cxn modelId="{A1AB7C39-E62E-0E47-985F-69422D541230}" type="presParOf" srcId="{EAF92201-A72F-524A-8DB5-368C62FF5CB4}" destId="{074E3DBE-774B-A847-90DE-39791A13E068}" srcOrd="0" destOrd="0" presId="urn:microsoft.com/office/officeart/2009/layout/CircleArrowProcess"/>
    <dgm:cxn modelId="{5C4D3C93-20B9-E447-A8AF-054EE8AECEB3}" type="presParOf" srcId="{074E3DBE-774B-A847-90DE-39791A13E068}" destId="{942A2C3A-181D-EC43-8A62-4DEEE850F662}" srcOrd="0" destOrd="0" presId="urn:microsoft.com/office/officeart/2009/layout/CircleArrowProcess"/>
    <dgm:cxn modelId="{FF5819F0-A683-634D-A9DA-83B4542149A9}" type="presParOf" srcId="{EAF92201-A72F-524A-8DB5-368C62FF5CB4}" destId="{7B1035EE-38E8-E64A-8DD2-2E07C97B5805}" srcOrd="1" destOrd="0" presId="urn:microsoft.com/office/officeart/2009/layout/CircleArrowProcess"/>
    <dgm:cxn modelId="{45497C15-8813-E641-9652-241DC7C7D21E}" type="presParOf" srcId="{EAF92201-A72F-524A-8DB5-368C62FF5CB4}" destId="{4D4D69D6-760F-374C-9A8C-D4A648B1D7A6}" srcOrd="2" destOrd="0" presId="urn:microsoft.com/office/officeart/2009/layout/CircleArrowProcess"/>
    <dgm:cxn modelId="{481C722F-5B54-4F4E-AFE2-7D7447A18538}" type="presParOf" srcId="{4D4D69D6-760F-374C-9A8C-D4A648B1D7A6}" destId="{08C6A1D1-E62D-B540-AD8C-14E59020536F}" srcOrd="0" destOrd="0" presId="urn:microsoft.com/office/officeart/2009/layout/CircleArrowProcess"/>
    <dgm:cxn modelId="{01A9DB05-3C07-AD44-A4B4-62F2290E340C}" type="presParOf" srcId="{EAF92201-A72F-524A-8DB5-368C62FF5CB4}" destId="{32A4E4C7-F0AC-EF4E-99EA-F2BFB99665C4}" srcOrd="3" destOrd="0" presId="urn:microsoft.com/office/officeart/2009/layout/CircleArrowProcess"/>
    <dgm:cxn modelId="{B784A79E-60F5-9B48-9070-D34C2DFDDC5A}" type="presParOf" srcId="{EAF92201-A72F-524A-8DB5-368C62FF5CB4}" destId="{0EC6FD73-FC26-0E4D-8989-7ECB7044C42A}" srcOrd="4" destOrd="0" presId="urn:microsoft.com/office/officeart/2009/layout/CircleArrowProcess"/>
    <dgm:cxn modelId="{32CB4229-6F80-2345-8C93-82636120ECB9}" type="presParOf" srcId="{0EC6FD73-FC26-0E4D-8989-7ECB7044C42A}" destId="{9DEB526A-BA48-CB42-A950-FCBBC7A032EC}" srcOrd="0" destOrd="0" presId="urn:microsoft.com/office/officeart/2009/layout/CircleArrowProcess"/>
    <dgm:cxn modelId="{89BF0045-08F9-774F-8C54-DFA6F8AFDC9A}" type="presParOf" srcId="{EAF92201-A72F-524A-8DB5-368C62FF5CB4}" destId="{FDA8641F-16FE-844A-9FFB-713E1FF3E4F4}" srcOrd="5" destOrd="0" presId="urn:microsoft.com/office/officeart/2009/layout/CircleArrowProcess"/>
    <dgm:cxn modelId="{24B9608B-0664-704C-A40E-799CE0CBDBB1}" type="presParOf" srcId="{EAF92201-A72F-524A-8DB5-368C62FF5CB4}" destId="{F634D487-4B0B-FD47-9012-27D2D89A7914}" srcOrd="6" destOrd="0" presId="urn:microsoft.com/office/officeart/2009/layout/CircleArrowProcess"/>
    <dgm:cxn modelId="{CB6EDB42-39DF-1747-ACAF-D46D71F400C1}" type="presParOf" srcId="{F634D487-4B0B-FD47-9012-27D2D89A7914}" destId="{FFFB410C-FA86-1C41-9085-C4769B357EFA}" srcOrd="0" destOrd="0" presId="urn:microsoft.com/office/officeart/2009/layout/CircleArrowProcess"/>
    <dgm:cxn modelId="{AEA14D48-C665-B54B-83D3-1E120A0BFBA3}" type="presParOf" srcId="{EAF92201-A72F-524A-8DB5-368C62FF5CB4}" destId="{B4607C7D-00A5-E847-81D4-D93C39858D34}"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8DC6DB-8927-A049-AC8D-2DA25471E5F9}" type="doc">
      <dgm:prSet loTypeId="urn:microsoft.com/office/officeart/2005/8/layout/matrix1" loCatId="" qsTypeId="urn:microsoft.com/office/officeart/2005/8/quickstyle/simple1" qsCatId="simple" csTypeId="urn:microsoft.com/office/officeart/2005/8/colors/accent1_2" csCatId="accent1" phldr="1"/>
      <dgm:spPr/>
      <dgm:t>
        <a:bodyPr/>
        <a:lstStyle/>
        <a:p>
          <a:endParaRPr lang="en-US"/>
        </a:p>
      </dgm:t>
    </dgm:pt>
    <dgm:pt modelId="{4195BC18-A2CD-A240-AEFB-DF698B7589B5}">
      <dgm:prSet phldrT="[Text]"/>
      <dgm:spPr/>
      <dgm:t>
        <a:bodyPr/>
        <a:lstStyle/>
        <a:p>
          <a:r>
            <a:rPr lang="en-US" dirty="0"/>
            <a:t>Character of Rivalry: High</a:t>
          </a:r>
          <a:br>
            <a:rPr lang="en-US" dirty="0"/>
          </a:br>
          <a:r>
            <a:rPr lang="en-US" dirty="0"/>
            <a:t>Ever changing technology forces high competition </a:t>
          </a:r>
        </a:p>
      </dgm:t>
    </dgm:pt>
    <dgm:pt modelId="{5B780C3F-C33B-354C-8573-11B5C5676346}" type="parTrans" cxnId="{DBA26EC6-A986-7540-A871-7FA807FD36A5}">
      <dgm:prSet/>
      <dgm:spPr/>
      <dgm:t>
        <a:bodyPr/>
        <a:lstStyle/>
        <a:p>
          <a:endParaRPr lang="en-US"/>
        </a:p>
      </dgm:t>
    </dgm:pt>
    <dgm:pt modelId="{E1EE7336-1243-D342-8B49-8695C4A30B9A}" type="sibTrans" cxnId="{DBA26EC6-A986-7540-A871-7FA807FD36A5}">
      <dgm:prSet/>
      <dgm:spPr/>
      <dgm:t>
        <a:bodyPr/>
        <a:lstStyle/>
        <a:p>
          <a:endParaRPr lang="en-US"/>
        </a:p>
      </dgm:t>
    </dgm:pt>
    <dgm:pt modelId="{04EC698C-8679-524A-8148-508C98C86921}">
      <dgm:prSet phldrT="[Text]"/>
      <dgm:spPr/>
      <dgm:t>
        <a:bodyPr/>
        <a:lstStyle/>
        <a:p>
          <a:r>
            <a:rPr lang="en-US" dirty="0"/>
            <a:t>Barriers to Entry: High
High start-up costs High learning curve</a:t>
          </a:r>
        </a:p>
      </dgm:t>
    </dgm:pt>
    <dgm:pt modelId="{DB5DDFC9-EB2B-5041-A0BD-3D6B170939D3}" type="parTrans" cxnId="{5B6A3A35-22A4-7A4A-8D12-438D63241ADD}">
      <dgm:prSet/>
      <dgm:spPr/>
      <dgm:t>
        <a:bodyPr/>
        <a:lstStyle/>
        <a:p>
          <a:endParaRPr lang="en-US"/>
        </a:p>
      </dgm:t>
    </dgm:pt>
    <dgm:pt modelId="{B06E7A90-7E9F-DE43-960B-474CA9D86790}" type="sibTrans" cxnId="{5B6A3A35-22A4-7A4A-8D12-438D63241ADD}">
      <dgm:prSet/>
      <dgm:spPr/>
      <dgm:t>
        <a:bodyPr/>
        <a:lstStyle/>
        <a:p>
          <a:endParaRPr lang="en-US"/>
        </a:p>
      </dgm:t>
    </dgm:pt>
    <dgm:pt modelId="{C44DCC41-FD5F-B44E-9D45-F801E8D19416}">
      <dgm:prSet phldrT="[Text]"/>
      <dgm:spPr/>
      <dgm:t>
        <a:bodyPr/>
        <a:lstStyle/>
        <a:p>
          <a:r>
            <a:rPr lang="en-US" dirty="0"/>
            <a:t>Threat of Substitutes: Low</a:t>
          </a:r>
          <a:br>
            <a:rPr lang="en-US" dirty="0"/>
          </a:br>
          <a:r>
            <a:rPr lang="en-US" dirty="0"/>
            <a:t>Other options not as energy dense or cost effective </a:t>
          </a:r>
        </a:p>
      </dgm:t>
    </dgm:pt>
    <dgm:pt modelId="{0BC9B614-C9AA-2C42-975B-D498002B77DF}" type="parTrans" cxnId="{658CD87D-E4BF-B04B-867D-C609963F3F36}">
      <dgm:prSet/>
      <dgm:spPr/>
      <dgm:t>
        <a:bodyPr/>
        <a:lstStyle/>
        <a:p>
          <a:endParaRPr lang="en-US"/>
        </a:p>
      </dgm:t>
    </dgm:pt>
    <dgm:pt modelId="{CD91E350-DEED-2A4A-80E8-36DA060A456D}" type="sibTrans" cxnId="{658CD87D-E4BF-B04B-867D-C609963F3F36}">
      <dgm:prSet/>
      <dgm:spPr/>
      <dgm:t>
        <a:bodyPr/>
        <a:lstStyle/>
        <a:p>
          <a:endParaRPr lang="en-US"/>
        </a:p>
      </dgm:t>
    </dgm:pt>
    <dgm:pt modelId="{2E13BEBB-B21B-7C49-8DA6-CD9D96A9F7CF}">
      <dgm:prSet phldrT="[Text]"/>
      <dgm:spPr/>
      <dgm:t>
        <a:bodyPr/>
        <a:lstStyle/>
        <a:p>
          <a:r>
            <a:rPr lang="en-US" dirty="0"/>
            <a:t>Supplier Power: Medium </a:t>
          </a:r>
        </a:p>
        <a:p>
          <a:r>
            <a:rPr lang="en-US" dirty="0"/>
            <a:t>Few lithium suppliers</a:t>
          </a:r>
          <a:br>
            <a:rPr lang="en-US" dirty="0"/>
          </a:br>
          <a:r>
            <a:rPr lang="en-US" dirty="0"/>
            <a:t>Technical parts can be shuffled at low cost </a:t>
          </a:r>
        </a:p>
      </dgm:t>
    </dgm:pt>
    <dgm:pt modelId="{43F876A5-468E-0145-9EA6-850A73E43A49}" type="parTrans" cxnId="{51A61059-1628-804B-86F1-0DFEFE916322}">
      <dgm:prSet/>
      <dgm:spPr/>
      <dgm:t>
        <a:bodyPr/>
        <a:lstStyle/>
        <a:p>
          <a:endParaRPr lang="en-US"/>
        </a:p>
      </dgm:t>
    </dgm:pt>
    <dgm:pt modelId="{98D64F17-6CFA-DC4A-913C-DA95835E736D}" type="sibTrans" cxnId="{51A61059-1628-804B-86F1-0DFEFE916322}">
      <dgm:prSet/>
      <dgm:spPr/>
      <dgm:t>
        <a:bodyPr/>
        <a:lstStyle/>
        <a:p>
          <a:endParaRPr lang="en-US"/>
        </a:p>
      </dgm:t>
    </dgm:pt>
    <dgm:pt modelId="{92C14BAE-10B5-0E42-9D4B-916EBC2F7247}">
      <dgm:prSet phldrT="[Text]"/>
      <dgm:spPr/>
      <dgm:t>
        <a:bodyPr/>
        <a:lstStyle/>
        <a:p>
          <a:r>
            <a:rPr lang="en-US" dirty="0"/>
            <a:t>Buyer Power: Low </a:t>
          </a:r>
        </a:p>
        <a:p>
          <a:r>
            <a:rPr lang="en-US" dirty="0"/>
            <a:t>High cost of switching Not price sensitive </a:t>
          </a:r>
        </a:p>
      </dgm:t>
    </dgm:pt>
    <dgm:pt modelId="{B8FDEECC-8E95-8945-8CAC-028C6FEB896C}" type="parTrans" cxnId="{11ADEF38-0434-4B40-9378-AE20F9C41754}">
      <dgm:prSet/>
      <dgm:spPr/>
      <dgm:t>
        <a:bodyPr/>
        <a:lstStyle/>
        <a:p>
          <a:endParaRPr lang="en-US"/>
        </a:p>
      </dgm:t>
    </dgm:pt>
    <dgm:pt modelId="{430F1F07-DEB2-894C-AC51-834B53C4DAD2}" type="sibTrans" cxnId="{11ADEF38-0434-4B40-9378-AE20F9C41754}">
      <dgm:prSet/>
      <dgm:spPr/>
      <dgm:t>
        <a:bodyPr/>
        <a:lstStyle/>
        <a:p>
          <a:endParaRPr lang="en-US"/>
        </a:p>
      </dgm:t>
    </dgm:pt>
    <dgm:pt modelId="{8581E23F-E52C-4549-ABDB-FE3A478DD422}" type="pres">
      <dgm:prSet presAssocID="{B98DC6DB-8927-A049-AC8D-2DA25471E5F9}" presName="diagram" presStyleCnt="0">
        <dgm:presLayoutVars>
          <dgm:chMax val="1"/>
          <dgm:dir/>
          <dgm:animLvl val="ctr"/>
          <dgm:resizeHandles val="exact"/>
        </dgm:presLayoutVars>
      </dgm:prSet>
      <dgm:spPr/>
      <dgm:t>
        <a:bodyPr/>
        <a:lstStyle/>
        <a:p>
          <a:endParaRPr lang="en-US"/>
        </a:p>
      </dgm:t>
    </dgm:pt>
    <dgm:pt modelId="{0DF2BB3C-CFD7-4540-A320-E52F6E2E7295}" type="pres">
      <dgm:prSet presAssocID="{B98DC6DB-8927-A049-AC8D-2DA25471E5F9}" presName="matrix" presStyleCnt="0"/>
      <dgm:spPr/>
    </dgm:pt>
    <dgm:pt modelId="{D6910F43-2A81-9441-816B-B08C411718FC}" type="pres">
      <dgm:prSet presAssocID="{B98DC6DB-8927-A049-AC8D-2DA25471E5F9}" presName="tile1" presStyleLbl="node1" presStyleIdx="0" presStyleCnt="4"/>
      <dgm:spPr/>
      <dgm:t>
        <a:bodyPr/>
        <a:lstStyle/>
        <a:p>
          <a:endParaRPr lang="en-US"/>
        </a:p>
      </dgm:t>
    </dgm:pt>
    <dgm:pt modelId="{9ED76473-0FE9-2142-8C2A-70A9FA7502E0}" type="pres">
      <dgm:prSet presAssocID="{B98DC6DB-8927-A049-AC8D-2DA25471E5F9}" presName="tile1text" presStyleLbl="node1" presStyleIdx="0" presStyleCnt="4">
        <dgm:presLayoutVars>
          <dgm:chMax val="0"/>
          <dgm:chPref val="0"/>
          <dgm:bulletEnabled val="1"/>
        </dgm:presLayoutVars>
      </dgm:prSet>
      <dgm:spPr/>
      <dgm:t>
        <a:bodyPr/>
        <a:lstStyle/>
        <a:p>
          <a:endParaRPr lang="en-US"/>
        </a:p>
      </dgm:t>
    </dgm:pt>
    <dgm:pt modelId="{860544E2-0685-B748-8426-A55F459F6733}" type="pres">
      <dgm:prSet presAssocID="{B98DC6DB-8927-A049-AC8D-2DA25471E5F9}" presName="tile2" presStyleLbl="node1" presStyleIdx="1" presStyleCnt="4"/>
      <dgm:spPr/>
      <dgm:t>
        <a:bodyPr/>
        <a:lstStyle/>
        <a:p>
          <a:endParaRPr lang="en-US"/>
        </a:p>
      </dgm:t>
    </dgm:pt>
    <dgm:pt modelId="{CD16A47E-ACD1-EA4B-AD33-40273A1959B5}" type="pres">
      <dgm:prSet presAssocID="{B98DC6DB-8927-A049-AC8D-2DA25471E5F9}" presName="tile2text" presStyleLbl="node1" presStyleIdx="1" presStyleCnt="4">
        <dgm:presLayoutVars>
          <dgm:chMax val="0"/>
          <dgm:chPref val="0"/>
          <dgm:bulletEnabled val="1"/>
        </dgm:presLayoutVars>
      </dgm:prSet>
      <dgm:spPr/>
      <dgm:t>
        <a:bodyPr/>
        <a:lstStyle/>
        <a:p>
          <a:endParaRPr lang="en-US"/>
        </a:p>
      </dgm:t>
    </dgm:pt>
    <dgm:pt modelId="{FBB771B5-AF98-1C4B-9DCD-26582FE5F32D}" type="pres">
      <dgm:prSet presAssocID="{B98DC6DB-8927-A049-AC8D-2DA25471E5F9}" presName="tile3" presStyleLbl="node1" presStyleIdx="2" presStyleCnt="4"/>
      <dgm:spPr/>
      <dgm:t>
        <a:bodyPr/>
        <a:lstStyle/>
        <a:p>
          <a:endParaRPr lang="en-US"/>
        </a:p>
      </dgm:t>
    </dgm:pt>
    <dgm:pt modelId="{CBF163AB-100C-D849-9220-FD8A13A3107F}" type="pres">
      <dgm:prSet presAssocID="{B98DC6DB-8927-A049-AC8D-2DA25471E5F9}" presName="tile3text" presStyleLbl="node1" presStyleIdx="2" presStyleCnt="4">
        <dgm:presLayoutVars>
          <dgm:chMax val="0"/>
          <dgm:chPref val="0"/>
          <dgm:bulletEnabled val="1"/>
        </dgm:presLayoutVars>
      </dgm:prSet>
      <dgm:spPr/>
      <dgm:t>
        <a:bodyPr/>
        <a:lstStyle/>
        <a:p>
          <a:endParaRPr lang="en-US"/>
        </a:p>
      </dgm:t>
    </dgm:pt>
    <dgm:pt modelId="{A4903F43-A512-F945-8C61-E54FCC6655F0}" type="pres">
      <dgm:prSet presAssocID="{B98DC6DB-8927-A049-AC8D-2DA25471E5F9}" presName="tile4" presStyleLbl="node1" presStyleIdx="3" presStyleCnt="4"/>
      <dgm:spPr/>
      <dgm:t>
        <a:bodyPr/>
        <a:lstStyle/>
        <a:p>
          <a:endParaRPr lang="en-US"/>
        </a:p>
      </dgm:t>
    </dgm:pt>
    <dgm:pt modelId="{9B042A75-5054-EA48-90FB-DF57D71A10AA}" type="pres">
      <dgm:prSet presAssocID="{B98DC6DB-8927-A049-AC8D-2DA25471E5F9}" presName="tile4text" presStyleLbl="node1" presStyleIdx="3" presStyleCnt="4">
        <dgm:presLayoutVars>
          <dgm:chMax val="0"/>
          <dgm:chPref val="0"/>
          <dgm:bulletEnabled val="1"/>
        </dgm:presLayoutVars>
      </dgm:prSet>
      <dgm:spPr/>
      <dgm:t>
        <a:bodyPr/>
        <a:lstStyle/>
        <a:p>
          <a:endParaRPr lang="en-US"/>
        </a:p>
      </dgm:t>
    </dgm:pt>
    <dgm:pt modelId="{03A4CAD1-A905-9841-BA9F-D4BCD79F511A}" type="pres">
      <dgm:prSet presAssocID="{B98DC6DB-8927-A049-AC8D-2DA25471E5F9}" presName="centerTile" presStyleLbl="fgShp" presStyleIdx="0" presStyleCnt="1" custScaleX="113954" custScaleY="104389">
        <dgm:presLayoutVars>
          <dgm:chMax val="0"/>
          <dgm:chPref val="0"/>
        </dgm:presLayoutVars>
      </dgm:prSet>
      <dgm:spPr/>
      <dgm:t>
        <a:bodyPr/>
        <a:lstStyle/>
        <a:p>
          <a:endParaRPr lang="en-US"/>
        </a:p>
      </dgm:t>
    </dgm:pt>
  </dgm:ptLst>
  <dgm:cxnLst>
    <dgm:cxn modelId="{D12C4F98-4AB6-CB48-B9FD-6922A0D70E7B}" type="presOf" srcId="{04EC698C-8679-524A-8148-508C98C86921}" destId="{D6910F43-2A81-9441-816B-B08C411718FC}" srcOrd="0" destOrd="0" presId="urn:microsoft.com/office/officeart/2005/8/layout/matrix1"/>
    <dgm:cxn modelId="{658CD87D-E4BF-B04B-867D-C609963F3F36}" srcId="{4195BC18-A2CD-A240-AEFB-DF698B7589B5}" destId="{C44DCC41-FD5F-B44E-9D45-F801E8D19416}" srcOrd="1" destOrd="0" parTransId="{0BC9B614-C9AA-2C42-975B-D498002B77DF}" sibTransId="{CD91E350-DEED-2A4A-80E8-36DA060A456D}"/>
    <dgm:cxn modelId="{11ADEF38-0434-4B40-9378-AE20F9C41754}" srcId="{4195BC18-A2CD-A240-AEFB-DF698B7589B5}" destId="{92C14BAE-10B5-0E42-9D4B-916EBC2F7247}" srcOrd="3" destOrd="0" parTransId="{B8FDEECC-8E95-8945-8CAC-028C6FEB896C}" sibTransId="{430F1F07-DEB2-894C-AC51-834B53C4DAD2}"/>
    <dgm:cxn modelId="{65314CB0-76F3-6C4F-B7A5-216226B8D738}" type="presOf" srcId="{04EC698C-8679-524A-8148-508C98C86921}" destId="{9ED76473-0FE9-2142-8C2A-70A9FA7502E0}" srcOrd="1" destOrd="0" presId="urn:microsoft.com/office/officeart/2005/8/layout/matrix1"/>
    <dgm:cxn modelId="{33417765-9716-F845-800E-F20DD55C359D}" type="presOf" srcId="{C44DCC41-FD5F-B44E-9D45-F801E8D19416}" destId="{860544E2-0685-B748-8426-A55F459F6733}" srcOrd="0" destOrd="0" presId="urn:microsoft.com/office/officeart/2005/8/layout/matrix1"/>
    <dgm:cxn modelId="{5B6A3A35-22A4-7A4A-8D12-438D63241ADD}" srcId="{4195BC18-A2CD-A240-AEFB-DF698B7589B5}" destId="{04EC698C-8679-524A-8148-508C98C86921}" srcOrd="0" destOrd="0" parTransId="{DB5DDFC9-EB2B-5041-A0BD-3D6B170939D3}" sibTransId="{B06E7A90-7E9F-DE43-960B-474CA9D86790}"/>
    <dgm:cxn modelId="{23F62DE0-11C5-604D-930C-4A53FB68E5E6}" type="presOf" srcId="{C44DCC41-FD5F-B44E-9D45-F801E8D19416}" destId="{CD16A47E-ACD1-EA4B-AD33-40273A1959B5}" srcOrd="1" destOrd="0" presId="urn:microsoft.com/office/officeart/2005/8/layout/matrix1"/>
    <dgm:cxn modelId="{6D4CE30D-702E-B642-AF14-DF570CC24689}" type="presOf" srcId="{B98DC6DB-8927-A049-AC8D-2DA25471E5F9}" destId="{8581E23F-E52C-4549-ABDB-FE3A478DD422}" srcOrd="0" destOrd="0" presId="urn:microsoft.com/office/officeart/2005/8/layout/matrix1"/>
    <dgm:cxn modelId="{EA7F0FAA-56DF-3A4A-860D-3866D9B2CB26}" type="presOf" srcId="{2E13BEBB-B21B-7C49-8DA6-CD9D96A9F7CF}" destId="{CBF163AB-100C-D849-9220-FD8A13A3107F}" srcOrd="1" destOrd="0" presId="urn:microsoft.com/office/officeart/2005/8/layout/matrix1"/>
    <dgm:cxn modelId="{174BB812-5668-E44B-B945-9A2A7284BE42}" type="presOf" srcId="{92C14BAE-10B5-0E42-9D4B-916EBC2F7247}" destId="{A4903F43-A512-F945-8C61-E54FCC6655F0}" srcOrd="0" destOrd="0" presId="urn:microsoft.com/office/officeart/2005/8/layout/matrix1"/>
    <dgm:cxn modelId="{5FE5A345-4360-9843-BF6F-6A96EB91C206}" type="presOf" srcId="{92C14BAE-10B5-0E42-9D4B-916EBC2F7247}" destId="{9B042A75-5054-EA48-90FB-DF57D71A10AA}" srcOrd="1" destOrd="0" presId="urn:microsoft.com/office/officeart/2005/8/layout/matrix1"/>
    <dgm:cxn modelId="{07EC4B97-124D-4144-ADF4-0C17284D537D}" type="presOf" srcId="{4195BC18-A2CD-A240-AEFB-DF698B7589B5}" destId="{03A4CAD1-A905-9841-BA9F-D4BCD79F511A}" srcOrd="0" destOrd="0" presId="urn:microsoft.com/office/officeart/2005/8/layout/matrix1"/>
    <dgm:cxn modelId="{51A61059-1628-804B-86F1-0DFEFE916322}" srcId="{4195BC18-A2CD-A240-AEFB-DF698B7589B5}" destId="{2E13BEBB-B21B-7C49-8DA6-CD9D96A9F7CF}" srcOrd="2" destOrd="0" parTransId="{43F876A5-468E-0145-9EA6-850A73E43A49}" sibTransId="{98D64F17-6CFA-DC4A-913C-DA95835E736D}"/>
    <dgm:cxn modelId="{71EC9D86-007B-5A48-8E29-287F2B708067}" type="presOf" srcId="{2E13BEBB-B21B-7C49-8DA6-CD9D96A9F7CF}" destId="{FBB771B5-AF98-1C4B-9DCD-26582FE5F32D}" srcOrd="0" destOrd="0" presId="urn:microsoft.com/office/officeart/2005/8/layout/matrix1"/>
    <dgm:cxn modelId="{DBA26EC6-A986-7540-A871-7FA807FD36A5}" srcId="{B98DC6DB-8927-A049-AC8D-2DA25471E5F9}" destId="{4195BC18-A2CD-A240-AEFB-DF698B7589B5}" srcOrd="0" destOrd="0" parTransId="{5B780C3F-C33B-354C-8573-11B5C5676346}" sibTransId="{E1EE7336-1243-D342-8B49-8695C4A30B9A}"/>
    <dgm:cxn modelId="{4BDE68FA-6D19-E04A-AF61-A69B3C344467}" type="presParOf" srcId="{8581E23F-E52C-4549-ABDB-FE3A478DD422}" destId="{0DF2BB3C-CFD7-4540-A320-E52F6E2E7295}" srcOrd="0" destOrd="0" presId="urn:microsoft.com/office/officeart/2005/8/layout/matrix1"/>
    <dgm:cxn modelId="{05C1D8EA-CE0D-334C-87DA-1A783239835D}" type="presParOf" srcId="{0DF2BB3C-CFD7-4540-A320-E52F6E2E7295}" destId="{D6910F43-2A81-9441-816B-B08C411718FC}" srcOrd="0" destOrd="0" presId="urn:microsoft.com/office/officeart/2005/8/layout/matrix1"/>
    <dgm:cxn modelId="{E42492F8-2C19-2A46-A341-0DC11922C5C1}" type="presParOf" srcId="{0DF2BB3C-CFD7-4540-A320-E52F6E2E7295}" destId="{9ED76473-0FE9-2142-8C2A-70A9FA7502E0}" srcOrd="1" destOrd="0" presId="urn:microsoft.com/office/officeart/2005/8/layout/matrix1"/>
    <dgm:cxn modelId="{11F17E9C-78FE-A843-9E71-1B8CFBBB1EB7}" type="presParOf" srcId="{0DF2BB3C-CFD7-4540-A320-E52F6E2E7295}" destId="{860544E2-0685-B748-8426-A55F459F6733}" srcOrd="2" destOrd="0" presId="urn:microsoft.com/office/officeart/2005/8/layout/matrix1"/>
    <dgm:cxn modelId="{84349629-CCF3-314D-A328-0A90FF6097F9}" type="presParOf" srcId="{0DF2BB3C-CFD7-4540-A320-E52F6E2E7295}" destId="{CD16A47E-ACD1-EA4B-AD33-40273A1959B5}" srcOrd="3" destOrd="0" presId="urn:microsoft.com/office/officeart/2005/8/layout/matrix1"/>
    <dgm:cxn modelId="{5479683C-4B54-044A-86C1-73D0848E5C59}" type="presParOf" srcId="{0DF2BB3C-CFD7-4540-A320-E52F6E2E7295}" destId="{FBB771B5-AF98-1C4B-9DCD-26582FE5F32D}" srcOrd="4" destOrd="0" presId="urn:microsoft.com/office/officeart/2005/8/layout/matrix1"/>
    <dgm:cxn modelId="{14B2D160-1468-EF4C-8ECC-9944BBCEE977}" type="presParOf" srcId="{0DF2BB3C-CFD7-4540-A320-E52F6E2E7295}" destId="{CBF163AB-100C-D849-9220-FD8A13A3107F}" srcOrd="5" destOrd="0" presId="urn:microsoft.com/office/officeart/2005/8/layout/matrix1"/>
    <dgm:cxn modelId="{D26D3420-FA41-AE40-A5B3-0B90DACA8D6D}" type="presParOf" srcId="{0DF2BB3C-CFD7-4540-A320-E52F6E2E7295}" destId="{A4903F43-A512-F945-8C61-E54FCC6655F0}" srcOrd="6" destOrd="0" presId="urn:microsoft.com/office/officeart/2005/8/layout/matrix1"/>
    <dgm:cxn modelId="{BCC7FC3B-41F1-B645-B5AC-D4C272E374CB}" type="presParOf" srcId="{0DF2BB3C-CFD7-4540-A320-E52F6E2E7295}" destId="{9B042A75-5054-EA48-90FB-DF57D71A10AA}" srcOrd="7" destOrd="0" presId="urn:microsoft.com/office/officeart/2005/8/layout/matrix1"/>
    <dgm:cxn modelId="{FCD3BA07-7D92-DD42-8F39-C7FD530793F8}" type="presParOf" srcId="{8581E23F-E52C-4549-ABDB-FE3A478DD422}" destId="{03A4CAD1-A905-9841-BA9F-D4BCD79F511A}"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A2C3A-181D-EC43-8A62-4DEEE850F662}">
      <dsp:nvSpPr>
        <dsp:cNvPr id="0" name=""/>
        <dsp:cNvSpPr/>
      </dsp:nvSpPr>
      <dsp:spPr>
        <a:xfrm>
          <a:off x="3657456" y="0"/>
          <a:ext cx="2028633" cy="2028840"/>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sp>
    <dsp:sp modelId="{7B1035EE-38E8-E64A-8DD2-2E07C97B5805}">
      <dsp:nvSpPr>
        <dsp:cNvPr id="0" name=""/>
        <dsp:cNvSpPr/>
      </dsp:nvSpPr>
      <dsp:spPr>
        <a:xfrm>
          <a:off x="3278301" y="255183"/>
          <a:ext cx="2786181" cy="1524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Interview</a:t>
          </a:r>
        </a:p>
      </dsp:txBody>
      <dsp:txXfrm>
        <a:off x="3278301" y="255183"/>
        <a:ext cx="2786181" cy="1524391"/>
      </dsp:txXfrm>
    </dsp:sp>
    <dsp:sp modelId="{08C6A1D1-E62D-B540-AD8C-14E59020536F}">
      <dsp:nvSpPr>
        <dsp:cNvPr id="0" name=""/>
        <dsp:cNvSpPr/>
      </dsp:nvSpPr>
      <dsp:spPr>
        <a:xfrm>
          <a:off x="3093883" y="1165870"/>
          <a:ext cx="2028633" cy="2028840"/>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tint val="100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sp>
    <dsp:sp modelId="{32A4E4C7-F0AC-EF4E-99EA-F2BFB99665C4}">
      <dsp:nvSpPr>
        <dsp:cNvPr id="0" name=""/>
        <dsp:cNvSpPr/>
      </dsp:nvSpPr>
      <dsp:spPr>
        <a:xfrm>
          <a:off x="3070617" y="1339705"/>
          <a:ext cx="2750317" cy="1648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Brainstorming</a:t>
          </a:r>
          <a:endParaRPr lang="en-US" sz="2800" kern="1200" dirty="0"/>
        </a:p>
      </dsp:txBody>
      <dsp:txXfrm>
        <a:off x="3070617" y="1339705"/>
        <a:ext cx="2750317" cy="1648863"/>
      </dsp:txXfrm>
    </dsp:sp>
    <dsp:sp modelId="{9DEB526A-BA48-CB42-A950-FCBBC7A032EC}">
      <dsp:nvSpPr>
        <dsp:cNvPr id="0" name=""/>
        <dsp:cNvSpPr/>
      </dsp:nvSpPr>
      <dsp:spPr>
        <a:xfrm>
          <a:off x="3657456" y="2336044"/>
          <a:ext cx="2028633" cy="2028840"/>
        </a:xfrm>
        <a:prstGeom prst="circularArrow">
          <a:avLst>
            <a:gd name="adj1" fmla="val 10980"/>
            <a:gd name="adj2" fmla="val 1142322"/>
            <a:gd name="adj3" fmla="val 4500000"/>
            <a:gd name="adj4" fmla="val 13500000"/>
            <a:gd name="adj5" fmla="val 12500"/>
          </a:avLst>
        </a:prstGeom>
        <a:gradFill rotWithShape="0">
          <a:gsLst>
            <a:gs pos="0">
              <a:schemeClr val="accent4">
                <a:hueOff val="0"/>
                <a:satOff val="0"/>
                <a:lumOff val="0"/>
                <a:alphaOff val="0"/>
                <a:tint val="100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sp>
    <dsp:sp modelId="{FDA8641F-16FE-844A-9FFB-713E1FF3E4F4}">
      <dsp:nvSpPr>
        <dsp:cNvPr id="0" name=""/>
        <dsp:cNvSpPr/>
      </dsp:nvSpPr>
      <dsp:spPr>
        <a:xfrm>
          <a:off x="4105346" y="2964103"/>
          <a:ext cx="1132092" cy="565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SWOT Analysis</a:t>
          </a:r>
        </a:p>
      </dsp:txBody>
      <dsp:txXfrm>
        <a:off x="4105346" y="2964103"/>
        <a:ext cx="1132092" cy="565987"/>
      </dsp:txXfrm>
    </dsp:sp>
    <dsp:sp modelId="{FFFB410C-FA86-1C41-9085-C4769B357EFA}">
      <dsp:nvSpPr>
        <dsp:cNvPr id="0" name=""/>
        <dsp:cNvSpPr/>
      </dsp:nvSpPr>
      <dsp:spPr>
        <a:xfrm>
          <a:off x="3238487" y="3636417"/>
          <a:ext cx="1742851" cy="1743694"/>
        </a:xfrm>
        <a:prstGeom prst="blockArc">
          <a:avLst>
            <a:gd name="adj1" fmla="val 0"/>
            <a:gd name="adj2" fmla="val 18900000"/>
            <a:gd name="adj3" fmla="val 12740"/>
          </a:avLst>
        </a:prstGeom>
        <a:gradFill rotWithShape="0">
          <a:gsLst>
            <a:gs pos="0">
              <a:schemeClr val="accent5">
                <a:hueOff val="0"/>
                <a:satOff val="0"/>
                <a:lumOff val="0"/>
                <a:alphaOff val="0"/>
                <a:tint val="100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sp>
    <dsp:sp modelId="{B4607C7D-00A5-E847-81D4-D93C39858D34}">
      <dsp:nvSpPr>
        <dsp:cNvPr id="0" name=""/>
        <dsp:cNvSpPr/>
      </dsp:nvSpPr>
      <dsp:spPr>
        <a:xfrm>
          <a:off x="3539490" y="4238452"/>
          <a:ext cx="1132092" cy="565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Porter's Five Forces</a:t>
          </a:r>
        </a:p>
      </dsp:txBody>
      <dsp:txXfrm>
        <a:off x="3539490" y="4238452"/>
        <a:ext cx="1132092" cy="5659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910F43-2A81-9441-816B-B08C411718FC}">
      <dsp:nvSpPr>
        <dsp:cNvPr id="0" name=""/>
        <dsp:cNvSpPr/>
      </dsp:nvSpPr>
      <dsp:spPr>
        <a:xfrm rot="16200000">
          <a:off x="677333" y="-677333"/>
          <a:ext cx="2709333" cy="4064000"/>
        </a:xfrm>
        <a:prstGeom prst="round1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t>Barriers to Entry: High
High start-up costs High learning curve</a:t>
          </a:r>
        </a:p>
      </dsp:txBody>
      <dsp:txXfrm rot="5400000">
        <a:off x="-1" y="1"/>
        <a:ext cx="4064000" cy="2032000"/>
      </dsp:txXfrm>
    </dsp:sp>
    <dsp:sp modelId="{860544E2-0685-B748-8426-A55F459F6733}">
      <dsp:nvSpPr>
        <dsp:cNvPr id="0" name=""/>
        <dsp:cNvSpPr/>
      </dsp:nvSpPr>
      <dsp:spPr>
        <a:xfrm>
          <a:off x="4064000" y="0"/>
          <a:ext cx="4064000" cy="2709333"/>
        </a:xfrm>
        <a:prstGeom prst="round1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t>Threat of Substitutes: Low</a:t>
          </a:r>
          <a:br>
            <a:rPr lang="en-US" sz="1800" kern="1200" dirty="0"/>
          </a:br>
          <a:r>
            <a:rPr lang="en-US" sz="1800" kern="1200" dirty="0"/>
            <a:t>Other options not as energy dense or cost effective </a:t>
          </a:r>
        </a:p>
      </dsp:txBody>
      <dsp:txXfrm>
        <a:off x="4064000" y="0"/>
        <a:ext cx="4064000" cy="2032000"/>
      </dsp:txXfrm>
    </dsp:sp>
    <dsp:sp modelId="{FBB771B5-AF98-1C4B-9DCD-26582FE5F32D}">
      <dsp:nvSpPr>
        <dsp:cNvPr id="0" name=""/>
        <dsp:cNvSpPr/>
      </dsp:nvSpPr>
      <dsp:spPr>
        <a:xfrm rot="10800000">
          <a:off x="0" y="2709333"/>
          <a:ext cx="4064000" cy="2709333"/>
        </a:xfrm>
        <a:prstGeom prst="round1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t>Supplier Power: Medium </a:t>
          </a:r>
        </a:p>
        <a:p>
          <a:pPr lvl="0" algn="ctr" defTabSz="800100">
            <a:lnSpc>
              <a:spcPct val="90000"/>
            </a:lnSpc>
            <a:spcBef>
              <a:spcPct val="0"/>
            </a:spcBef>
            <a:spcAft>
              <a:spcPct val="35000"/>
            </a:spcAft>
          </a:pPr>
          <a:r>
            <a:rPr lang="en-US" sz="1800" kern="1200" dirty="0"/>
            <a:t>Few lithium suppliers</a:t>
          </a:r>
          <a:br>
            <a:rPr lang="en-US" sz="1800" kern="1200" dirty="0"/>
          </a:br>
          <a:r>
            <a:rPr lang="en-US" sz="1800" kern="1200" dirty="0"/>
            <a:t>Technical parts can be shuffled at low cost </a:t>
          </a:r>
        </a:p>
      </dsp:txBody>
      <dsp:txXfrm rot="10800000">
        <a:off x="0" y="3386666"/>
        <a:ext cx="4064000" cy="2032000"/>
      </dsp:txXfrm>
    </dsp:sp>
    <dsp:sp modelId="{A4903F43-A512-F945-8C61-E54FCC6655F0}">
      <dsp:nvSpPr>
        <dsp:cNvPr id="0" name=""/>
        <dsp:cNvSpPr/>
      </dsp:nvSpPr>
      <dsp:spPr>
        <a:xfrm rot="5400000">
          <a:off x="4741333" y="2032000"/>
          <a:ext cx="2709333" cy="4064000"/>
        </a:xfrm>
        <a:prstGeom prst="round1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t>Buyer Power: Low </a:t>
          </a:r>
        </a:p>
        <a:p>
          <a:pPr lvl="0" algn="ctr" defTabSz="800100">
            <a:lnSpc>
              <a:spcPct val="90000"/>
            </a:lnSpc>
            <a:spcBef>
              <a:spcPct val="0"/>
            </a:spcBef>
            <a:spcAft>
              <a:spcPct val="35000"/>
            </a:spcAft>
          </a:pPr>
          <a:r>
            <a:rPr lang="en-US" sz="1800" kern="1200" dirty="0"/>
            <a:t>High cost of switching Not price sensitive </a:t>
          </a:r>
        </a:p>
      </dsp:txBody>
      <dsp:txXfrm rot="-5400000">
        <a:off x="4063999" y="3386666"/>
        <a:ext cx="4064000" cy="2032000"/>
      </dsp:txXfrm>
    </dsp:sp>
    <dsp:sp modelId="{03A4CAD1-A905-9841-BA9F-D4BCD79F511A}">
      <dsp:nvSpPr>
        <dsp:cNvPr id="0" name=""/>
        <dsp:cNvSpPr/>
      </dsp:nvSpPr>
      <dsp:spPr>
        <a:xfrm>
          <a:off x="2674672" y="2002271"/>
          <a:ext cx="2778654" cy="1414123"/>
        </a:xfrm>
        <a:prstGeom prst="roundRect">
          <a:avLst/>
        </a:prstGeom>
        <a:solidFill>
          <a:schemeClr val="accent1">
            <a:tint val="6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Character of Rivalry: High</a:t>
          </a:r>
          <a:br>
            <a:rPr lang="en-US" sz="1800" kern="1200" dirty="0"/>
          </a:br>
          <a:r>
            <a:rPr lang="en-US" sz="1800" kern="1200" dirty="0"/>
            <a:t>Ever changing technology forces high competition </a:t>
          </a:r>
        </a:p>
      </dsp:txBody>
      <dsp:txXfrm>
        <a:off x="2743704" y="2071303"/>
        <a:ext cx="2640590" cy="127605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DD529-F53B-411D-8C0F-E4078659FF3A}" type="datetimeFigureOut">
              <a:rPr lang="en-US" smtClean="0"/>
              <a:t>4/18/18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16349-1EB0-4C01-BB51-C54E0895A71F}" type="slidenum">
              <a:rPr lang="en-US" smtClean="0"/>
              <a:t>‹#›</a:t>
            </a:fld>
            <a:endParaRPr lang="en-US"/>
          </a:p>
        </p:txBody>
      </p:sp>
    </p:spTree>
    <p:extLst>
      <p:ext uri="{BB962C8B-B14F-4D97-AF65-F5344CB8AC3E}">
        <p14:creationId xmlns:p14="http://schemas.microsoft.com/office/powerpoint/2010/main" val="2933800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E16349-1EB0-4C01-BB51-C54E0895A71F}" type="slidenum">
              <a:rPr lang="en-US" smtClean="0"/>
              <a:t>1</a:t>
            </a:fld>
            <a:endParaRPr lang="en-US"/>
          </a:p>
        </p:txBody>
      </p:sp>
    </p:spTree>
    <p:extLst>
      <p:ext uri="{BB962C8B-B14F-4D97-AF65-F5344CB8AC3E}">
        <p14:creationId xmlns:p14="http://schemas.microsoft.com/office/powerpoint/2010/main" val="1012767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company aims to enhance the electric vehicle experience, by solving range anxiety, defined per the website as the fear “of an electric vehicle owner of not having enough battery range to make it from point A to point B”.</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Sparkcharge developed a portable charging unit that can give consumers 10 miles of portable battery range.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4E16349-1EB0-4C01-BB51-C54E0895A71F}" type="slidenum">
              <a:rPr lang="en-US" smtClean="0"/>
              <a:t>4</a:t>
            </a:fld>
            <a:endParaRPr lang="en-US"/>
          </a:p>
        </p:txBody>
      </p:sp>
    </p:spTree>
    <p:extLst>
      <p:ext uri="{BB962C8B-B14F-4D97-AF65-F5344CB8AC3E}">
        <p14:creationId xmlns:p14="http://schemas.microsoft.com/office/powerpoint/2010/main" val="1439676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16349-1EB0-4C01-BB51-C54E0895A71F}" type="slidenum">
              <a:rPr lang="en-US" smtClean="0"/>
              <a:t>5</a:t>
            </a:fld>
            <a:endParaRPr lang="en-US"/>
          </a:p>
        </p:txBody>
      </p:sp>
    </p:spTree>
    <p:extLst>
      <p:ext uri="{BB962C8B-B14F-4D97-AF65-F5344CB8AC3E}">
        <p14:creationId xmlns:p14="http://schemas.microsoft.com/office/powerpoint/2010/main" val="27012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a:t>
            </a:r>
            <a:r>
              <a:rPr lang="en-US" dirty="0"/>
              <a:t>not meet the expectations of customers</a:t>
            </a:r>
          </a:p>
          <a:p>
            <a:r>
              <a:rPr lang="en-US" dirty="0"/>
              <a:t>Difference between talent management and team risks: The HR team  fails to manage the workforce and team risk is co founders go apart. They don’t agree with each other</a:t>
            </a:r>
          </a:p>
          <a:p>
            <a:endParaRPr lang="en-US" dirty="0"/>
          </a:p>
        </p:txBody>
      </p:sp>
      <p:sp>
        <p:nvSpPr>
          <p:cNvPr id="4" name="Slide Number Placeholder 3"/>
          <p:cNvSpPr>
            <a:spLocks noGrp="1"/>
          </p:cNvSpPr>
          <p:nvPr>
            <p:ph type="sldNum" sz="quarter" idx="10"/>
          </p:nvPr>
        </p:nvSpPr>
        <p:spPr/>
        <p:txBody>
          <a:bodyPr/>
          <a:lstStyle/>
          <a:p>
            <a:fld id="{14E16349-1EB0-4C01-BB51-C54E0895A71F}" type="slidenum">
              <a:rPr lang="en-US" smtClean="0"/>
              <a:t>12</a:t>
            </a:fld>
            <a:endParaRPr lang="en-US"/>
          </a:p>
        </p:txBody>
      </p:sp>
    </p:spTree>
    <p:extLst>
      <p:ext uri="{BB962C8B-B14F-4D97-AF65-F5344CB8AC3E}">
        <p14:creationId xmlns:p14="http://schemas.microsoft.com/office/powerpoint/2010/main" val="419398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It is the risk of co-founders and the executive board members not being on the same page.</a:t>
            </a:r>
          </a:p>
          <a:p>
            <a:pPr marL="171450" indent="-171450">
              <a:buFont typeface="Arial" charset="0"/>
              <a:buChar char="•"/>
            </a:pPr>
            <a:r>
              <a:rPr lang="en-US" dirty="0"/>
              <a:t>Rivalry</a:t>
            </a:r>
            <a:r>
              <a:rPr lang="en-US" baseline="0" dirty="0"/>
              <a:t> between engineers and the management board.</a:t>
            </a:r>
          </a:p>
          <a:p>
            <a:pPr marL="171450" indent="-171450">
              <a:buFont typeface="Arial" charset="0"/>
              <a:buChar char="•"/>
            </a:pPr>
            <a:r>
              <a:rPr lang="en-US" baseline="0" dirty="0"/>
              <a:t>Conflict resolution framework (external and internal ) </a:t>
            </a:r>
            <a:r>
              <a:rPr lang="mr-IN" baseline="0" dirty="0"/>
              <a:t>–</a:t>
            </a:r>
            <a:r>
              <a:rPr lang="en-US" baseline="0" dirty="0"/>
              <a:t> arbitration, mediation and negotiation</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14E16349-1EB0-4C01-BB51-C54E0895A71F}" type="slidenum">
              <a:rPr lang="en-US" smtClean="0"/>
              <a:t>17</a:t>
            </a:fld>
            <a:endParaRPr lang="en-US"/>
          </a:p>
        </p:txBody>
      </p:sp>
    </p:spTree>
    <p:extLst>
      <p:ext uri="{BB962C8B-B14F-4D97-AF65-F5344CB8AC3E}">
        <p14:creationId xmlns:p14="http://schemas.microsoft.com/office/powerpoint/2010/main" val="115371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16349-1EB0-4C01-BB51-C54E0895A71F}" type="slidenum">
              <a:rPr lang="en-US" smtClean="0"/>
              <a:t>18</a:t>
            </a:fld>
            <a:endParaRPr lang="en-US"/>
          </a:p>
        </p:txBody>
      </p:sp>
    </p:spTree>
    <p:extLst>
      <p:ext uri="{BB962C8B-B14F-4D97-AF65-F5344CB8AC3E}">
        <p14:creationId xmlns:p14="http://schemas.microsoft.com/office/powerpoint/2010/main" val="448981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16349-1EB0-4C01-BB51-C54E0895A71F}" type="slidenum">
              <a:rPr lang="en-US" smtClean="0"/>
              <a:t>19</a:t>
            </a:fld>
            <a:endParaRPr lang="en-US"/>
          </a:p>
        </p:txBody>
      </p:sp>
    </p:spTree>
    <p:extLst>
      <p:ext uri="{BB962C8B-B14F-4D97-AF65-F5344CB8AC3E}">
        <p14:creationId xmlns:p14="http://schemas.microsoft.com/office/powerpoint/2010/main" val="2465573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16349-1EB0-4C01-BB51-C54E0895A71F}" type="slidenum">
              <a:rPr lang="en-US" smtClean="0"/>
              <a:t>20</a:t>
            </a:fld>
            <a:endParaRPr lang="en-US"/>
          </a:p>
        </p:txBody>
      </p:sp>
    </p:spTree>
    <p:extLst>
      <p:ext uri="{BB962C8B-B14F-4D97-AF65-F5344CB8AC3E}">
        <p14:creationId xmlns:p14="http://schemas.microsoft.com/office/powerpoint/2010/main" val="66176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C439208F-69C9-DD47-9F41-CEE89A891B03}" type="datetime1">
              <a:rPr lang="en-IN" smtClean="0"/>
              <a:t>18/04/18</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dirty="0"/>
              <a:t>IST 625 - Enterprise Risk Management | Field Project 4 | SparkCharge</a:t>
            </a:r>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accent1"/>
                </a:solidFill>
              </a:defRPr>
            </a:lvl1pPr>
          </a:lstStyle>
          <a:p>
            <a:fld id="{EA469BF0-5755-4518-A911-274EAB4BBECE}"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76F9A-ADCE-D241-9B35-BCCB9D833ECC}" type="datetime1">
              <a:rPr lang="en-IN" smtClean="0"/>
              <a:t>18/04/18</a:t>
            </a:fld>
            <a:endParaRPr lang="en-US"/>
          </a:p>
        </p:txBody>
      </p:sp>
      <p:sp>
        <p:nvSpPr>
          <p:cNvPr id="5" name="Footer Placeholder 4"/>
          <p:cNvSpPr>
            <a:spLocks noGrp="1"/>
          </p:cNvSpPr>
          <p:nvPr>
            <p:ph type="ftr" sz="quarter" idx="11"/>
          </p:nvPr>
        </p:nvSpPr>
        <p:spPr/>
        <p:txBody>
          <a:bodyPr/>
          <a:lstStyle/>
          <a:p>
            <a:r>
              <a:rPr lang="en-US" dirty="0"/>
              <a:t>IST 625 - Enterprise Risk Management | Field Project 4 | SparkCharge</a:t>
            </a:r>
          </a:p>
        </p:txBody>
      </p:sp>
      <p:sp>
        <p:nvSpPr>
          <p:cNvPr id="6" name="Slide Number Placeholder 5"/>
          <p:cNvSpPr>
            <a:spLocks noGrp="1"/>
          </p:cNvSpPr>
          <p:nvPr>
            <p:ph type="sldNum" sz="quarter" idx="12"/>
          </p:nvPr>
        </p:nvSpPr>
        <p:spPr/>
        <p:txBody>
          <a:bodyPr/>
          <a:lstStyle/>
          <a:p>
            <a:fld id="{EA469BF0-5755-4518-A911-274EAB4BBE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D7AD4088-8A59-4F4A-AA1F-006A44EF70E8}" type="datetime1">
              <a:rPr lang="en-IN" smtClean="0"/>
              <a:t>18/04/18</a:t>
            </a:fld>
            <a:endParaRPr lang="en-US"/>
          </a:p>
        </p:txBody>
      </p:sp>
      <p:sp>
        <p:nvSpPr>
          <p:cNvPr id="5" name="Footer Placeholder 4"/>
          <p:cNvSpPr>
            <a:spLocks noGrp="1"/>
          </p:cNvSpPr>
          <p:nvPr>
            <p:ph type="ftr" sz="quarter" idx="11"/>
          </p:nvPr>
        </p:nvSpPr>
        <p:spPr>
          <a:xfrm>
            <a:off x="6536187" y="6315949"/>
            <a:ext cx="3814856" cy="365125"/>
          </a:xfrm>
        </p:spPr>
        <p:txBody>
          <a:bodyPr/>
          <a:lstStyle/>
          <a:p>
            <a:r>
              <a:rPr lang="en-US" dirty="0"/>
              <a:t>IST 625 - Enterprise Risk Management | Field Project 4 | SparkCharge</a:t>
            </a:r>
          </a:p>
        </p:txBody>
      </p:sp>
      <p:sp>
        <p:nvSpPr>
          <p:cNvPr id="6" name="Slide Number Placeholder 5"/>
          <p:cNvSpPr>
            <a:spLocks noGrp="1"/>
          </p:cNvSpPr>
          <p:nvPr>
            <p:ph type="sldNum" sz="quarter" idx="12"/>
          </p:nvPr>
        </p:nvSpPr>
        <p:spPr>
          <a:xfrm>
            <a:off x="11784011" y="5607592"/>
            <a:ext cx="407988" cy="365125"/>
          </a:xfrm>
        </p:spPr>
        <p:txBody>
          <a:bodyPr/>
          <a:lstStyle/>
          <a:p>
            <a:fld id="{EA469BF0-5755-4518-A911-274EAB4BBECE}"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B9922-5DDA-6646-A31B-958BF4B5FA08}" type="datetime1">
              <a:rPr lang="en-IN" smtClean="0"/>
              <a:t>18/04/18</a:t>
            </a:fld>
            <a:endParaRPr lang="en-US"/>
          </a:p>
        </p:txBody>
      </p:sp>
      <p:sp>
        <p:nvSpPr>
          <p:cNvPr id="5" name="Footer Placeholder 4"/>
          <p:cNvSpPr>
            <a:spLocks noGrp="1"/>
          </p:cNvSpPr>
          <p:nvPr>
            <p:ph type="ftr" sz="quarter" idx="11"/>
          </p:nvPr>
        </p:nvSpPr>
        <p:spPr/>
        <p:txBody>
          <a:bodyPr/>
          <a:lstStyle/>
          <a:p>
            <a:r>
              <a:rPr lang="en-US" dirty="0"/>
              <a:t>IST 625 - Enterprise Risk Management | Field Project 4 | SparkCharge</a:t>
            </a:r>
          </a:p>
        </p:txBody>
      </p:sp>
      <p:sp>
        <p:nvSpPr>
          <p:cNvPr id="6" name="Slide Number Placeholder 5"/>
          <p:cNvSpPr>
            <a:spLocks noGrp="1"/>
          </p:cNvSpPr>
          <p:nvPr>
            <p:ph type="sldNum" sz="quarter" idx="12"/>
          </p:nvPr>
        </p:nvSpPr>
        <p:spPr/>
        <p:txBody>
          <a:bodyPr/>
          <a:lstStyle/>
          <a:p>
            <a:fld id="{EA469BF0-5755-4518-A911-274EAB4BBE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accent1"/>
                </a:solidFill>
              </a:defRPr>
            </a:lvl1pPr>
          </a:lstStyle>
          <a:p>
            <a:fld id="{5AB972FA-CDBC-C547-B8EF-43B664B100C0}" type="datetime1">
              <a:rPr lang="en-IN" smtClean="0"/>
              <a:t>18/04/18</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r>
              <a:rPr lang="en-US" dirty="0"/>
              <a:t>IST 625 - Enterprise Risk Management | Field Project 4 | SparkCharge</a:t>
            </a:r>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EA469BF0-5755-4518-A911-274EAB4BBECE}"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7C5966-E2FD-B040-BD37-BD3AAD5D21F3}" type="datetime1">
              <a:rPr lang="en-IN" smtClean="0"/>
              <a:t>18/04/18</a:t>
            </a:fld>
            <a:endParaRPr lang="en-US"/>
          </a:p>
        </p:txBody>
      </p:sp>
      <p:sp>
        <p:nvSpPr>
          <p:cNvPr id="6" name="Footer Placeholder 5"/>
          <p:cNvSpPr>
            <a:spLocks noGrp="1"/>
          </p:cNvSpPr>
          <p:nvPr>
            <p:ph type="ftr" sz="quarter" idx="11"/>
          </p:nvPr>
        </p:nvSpPr>
        <p:spPr/>
        <p:txBody>
          <a:bodyPr/>
          <a:lstStyle/>
          <a:p>
            <a:r>
              <a:rPr lang="en-US" dirty="0"/>
              <a:t>IST 625 - Enterprise Risk Management | Field Project 4 | SparkCharge</a:t>
            </a:r>
          </a:p>
        </p:txBody>
      </p:sp>
      <p:sp>
        <p:nvSpPr>
          <p:cNvPr id="7" name="Slide Number Placeholder 6"/>
          <p:cNvSpPr>
            <a:spLocks noGrp="1"/>
          </p:cNvSpPr>
          <p:nvPr>
            <p:ph type="sldNum" sz="quarter" idx="12"/>
          </p:nvPr>
        </p:nvSpPr>
        <p:spPr/>
        <p:txBody>
          <a:bodyPr/>
          <a:lstStyle/>
          <a:p>
            <a:fld id="{EA469BF0-5755-4518-A911-274EAB4BBE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B722EE-E93A-8C42-B7A4-1CF724BA8236}" type="datetime1">
              <a:rPr lang="en-IN" smtClean="0"/>
              <a:t>18/04/18</a:t>
            </a:fld>
            <a:endParaRPr lang="en-US"/>
          </a:p>
        </p:txBody>
      </p:sp>
      <p:sp>
        <p:nvSpPr>
          <p:cNvPr id="8" name="Footer Placeholder 7"/>
          <p:cNvSpPr>
            <a:spLocks noGrp="1"/>
          </p:cNvSpPr>
          <p:nvPr>
            <p:ph type="ftr" sz="quarter" idx="11"/>
          </p:nvPr>
        </p:nvSpPr>
        <p:spPr/>
        <p:txBody>
          <a:bodyPr/>
          <a:lstStyle/>
          <a:p>
            <a:r>
              <a:rPr lang="en-US" dirty="0"/>
              <a:t>IST 625 - Enterprise Risk Management | Field Project 4 | SparkCharge</a:t>
            </a:r>
          </a:p>
        </p:txBody>
      </p:sp>
      <p:sp>
        <p:nvSpPr>
          <p:cNvPr id="9" name="Slide Number Placeholder 8"/>
          <p:cNvSpPr>
            <a:spLocks noGrp="1"/>
          </p:cNvSpPr>
          <p:nvPr>
            <p:ph type="sldNum" sz="quarter" idx="12"/>
          </p:nvPr>
        </p:nvSpPr>
        <p:spPr/>
        <p:txBody>
          <a:bodyPr/>
          <a:lstStyle/>
          <a:p>
            <a:fld id="{EA469BF0-5755-4518-A911-274EAB4BBE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2C46C-688A-D547-9DAD-9FC8C5DB70CB}" type="datetime1">
              <a:rPr lang="en-IN" smtClean="0"/>
              <a:t>18/04/18</a:t>
            </a:fld>
            <a:endParaRPr lang="en-US"/>
          </a:p>
        </p:txBody>
      </p:sp>
      <p:sp>
        <p:nvSpPr>
          <p:cNvPr id="4" name="Footer Placeholder 3"/>
          <p:cNvSpPr>
            <a:spLocks noGrp="1"/>
          </p:cNvSpPr>
          <p:nvPr>
            <p:ph type="ftr" sz="quarter" idx="11"/>
          </p:nvPr>
        </p:nvSpPr>
        <p:spPr/>
        <p:txBody>
          <a:bodyPr/>
          <a:lstStyle/>
          <a:p>
            <a:r>
              <a:rPr lang="en-US" dirty="0"/>
              <a:t>IST 625 - Enterprise Risk Management | Field Project 4 | SparkCharge</a:t>
            </a:r>
          </a:p>
        </p:txBody>
      </p:sp>
      <p:sp>
        <p:nvSpPr>
          <p:cNvPr id="5" name="Slide Number Placeholder 4"/>
          <p:cNvSpPr>
            <a:spLocks noGrp="1"/>
          </p:cNvSpPr>
          <p:nvPr>
            <p:ph type="sldNum" sz="quarter" idx="12"/>
          </p:nvPr>
        </p:nvSpPr>
        <p:spPr/>
        <p:txBody>
          <a:bodyPr/>
          <a:lstStyle/>
          <a:p>
            <a:fld id="{EA469BF0-5755-4518-A911-274EAB4BBE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1A728-6239-324F-ADF6-4B2A3D214AD7}" type="datetime1">
              <a:rPr lang="en-IN" smtClean="0"/>
              <a:t>18/04/18</a:t>
            </a:fld>
            <a:endParaRPr lang="en-US"/>
          </a:p>
        </p:txBody>
      </p:sp>
      <p:sp>
        <p:nvSpPr>
          <p:cNvPr id="3" name="Footer Placeholder 2"/>
          <p:cNvSpPr>
            <a:spLocks noGrp="1"/>
          </p:cNvSpPr>
          <p:nvPr>
            <p:ph type="ftr" sz="quarter" idx="11"/>
          </p:nvPr>
        </p:nvSpPr>
        <p:spPr/>
        <p:txBody>
          <a:bodyPr/>
          <a:lstStyle/>
          <a:p>
            <a:r>
              <a:rPr lang="en-US" dirty="0"/>
              <a:t>IST 625 - Enterprise Risk Management | Field Project 4 | SparkCharge</a:t>
            </a:r>
          </a:p>
        </p:txBody>
      </p:sp>
      <p:sp>
        <p:nvSpPr>
          <p:cNvPr id="4" name="Slide Number Placeholder 3"/>
          <p:cNvSpPr>
            <a:spLocks noGrp="1"/>
          </p:cNvSpPr>
          <p:nvPr>
            <p:ph type="sldNum" sz="quarter" idx="12"/>
          </p:nvPr>
        </p:nvSpPr>
        <p:spPr/>
        <p:txBody>
          <a:bodyPr/>
          <a:lstStyle/>
          <a:p>
            <a:fld id="{EA469BF0-5755-4518-A911-274EAB4BBE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C6CDE-C2E8-354B-A945-6D667D263717}" type="datetime1">
              <a:rPr lang="en-IN" smtClean="0"/>
              <a:t>18/04/18</a:t>
            </a:fld>
            <a:endParaRPr lang="en-US"/>
          </a:p>
        </p:txBody>
      </p:sp>
      <p:sp>
        <p:nvSpPr>
          <p:cNvPr id="6" name="Footer Placeholder 5"/>
          <p:cNvSpPr>
            <a:spLocks noGrp="1"/>
          </p:cNvSpPr>
          <p:nvPr>
            <p:ph type="ftr" sz="quarter" idx="11"/>
          </p:nvPr>
        </p:nvSpPr>
        <p:spPr/>
        <p:txBody>
          <a:bodyPr/>
          <a:lstStyle/>
          <a:p>
            <a:r>
              <a:rPr lang="en-US" dirty="0"/>
              <a:t>IST 625 - Enterprise Risk Management | Field Project 4 | SparkCharge</a:t>
            </a:r>
          </a:p>
        </p:txBody>
      </p:sp>
      <p:sp>
        <p:nvSpPr>
          <p:cNvPr id="7" name="Slide Number Placeholder 6"/>
          <p:cNvSpPr>
            <a:spLocks noGrp="1"/>
          </p:cNvSpPr>
          <p:nvPr>
            <p:ph type="sldNum" sz="quarter" idx="12"/>
          </p:nvPr>
        </p:nvSpPr>
        <p:spPr/>
        <p:txBody>
          <a:bodyPr/>
          <a:lstStyle/>
          <a:p>
            <a:fld id="{EA469BF0-5755-4518-A911-274EAB4BBE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60B68-FFD8-384C-83D3-1B32EF3BE1FD}" type="datetime1">
              <a:rPr lang="en-IN" smtClean="0"/>
              <a:t>18/04/18</a:t>
            </a:fld>
            <a:endParaRPr lang="en-US"/>
          </a:p>
        </p:txBody>
      </p:sp>
      <p:sp>
        <p:nvSpPr>
          <p:cNvPr id="6" name="Footer Placeholder 5"/>
          <p:cNvSpPr>
            <a:spLocks noGrp="1"/>
          </p:cNvSpPr>
          <p:nvPr>
            <p:ph type="ftr" sz="quarter" idx="11"/>
          </p:nvPr>
        </p:nvSpPr>
        <p:spPr/>
        <p:txBody>
          <a:bodyPr/>
          <a:lstStyle/>
          <a:p>
            <a:r>
              <a:rPr lang="en-US" dirty="0"/>
              <a:t>IST 625 - Enterprise Risk Management | Field Project 4 | SparkCharge</a:t>
            </a:r>
          </a:p>
        </p:txBody>
      </p:sp>
      <p:sp>
        <p:nvSpPr>
          <p:cNvPr id="7" name="Slide Number Placeholder 6"/>
          <p:cNvSpPr>
            <a:spLocks noGrp="1"/>
          </p:cNvSpPr>
          <p:nvPr>
            <p:ph type="sldNum" sz="quarter" idx="12"/>
          </p:nvPr>
        </p:nvSpPr>
        <p:spPr/>
        <p:txBody>
          <a:bodyPr/>
          <a:lstStyle/>
          <a:p>
            <a:fld id="{EA469BF0-5755-4518-A911-274EAB4BBE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accent1"/>
                </a:solidFill>
                <a:latin typeface="+mj-lt"/>
              </a:defRPr>
            </a:lvl1pPr>
          </a:lstStyle>
          <a:p>
            <a:fld id="{A0F09E61-46F2-BD43-9B95-94D006C50A8E}" type="datetime1">
              <a:rPr lang="en-IN" smtClean="0"/>
              <a:t>18/04/18</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r>
              <a:rPr lang="en-US" dirty="0"/>
              <a:t>IST 625 - Enterprise Risk Management | Field Project 4 | SparkCharge</a:t>
            </a:r>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EA469BF0-5755-4518-A911-274EAB4BBECE}"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21741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dt="0"/>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hyperlink" Target="https://www.forbes.com/sites/groupthink/2016/12/14/why-patents-should-be-part-of-every-startups-risk-mitigation-strategy/#5b0338701af6" TargetMode="External"/><Relationship Id="rId4" Type="http://schemas.openxmlformats.org/officeDocument/2006/relationships/hyperlink" Target="https://fundingsage.com/14-startup-risks-entrepreneurs-should-consider-2/" TargetMode="External"/><Relationship Id="rId1" Type="http://schemas.openxmlformats.org/officeDocument/2006/relationships/slideLayout" Target="../slideLayouts/slideLayout2.xml"/><Relationship Id="rId2" Type="http://schemas.openxmlformats.org/officeDocument/2006/relationships/hyperlink" Target="http://docketpublic.energy.ca.gov/PublicDocuments/17-IEPR-07/TN217132_20170417T164544_Global_EV_trends_and_forecast.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17B13-08BF-468C-A19D-EB4EEA8C1874}"/>
              </a:ext>
            </a:extLst>
          </p:cNvPr>
          <p:cNvSpPr>
            <a:spLocks noGrp="1"/>
          </p:cNvSpPr>
          <p:nvPr>
            <p:ph type="ctrTitle"/>
          </p:nvPr>
        </p:nvSpPr>
        <p:spPr>
          <a:xfrm>
            <a:off x="4969797" y="1020726"/>
            <a:ext cx="7034362" cy="4268965"/>
          </a:xfrm>
        </p:spPr>
        <p:txBody>
          <a:bodyPr>
            <a:normAutofit/>
          </a:bodyPr>
          <a:lstStyle/>
          <a:p>
            <a:r>
              <a:rPr lang="en-US" sz="4400" dirty="0"/>
              <a:t>IST 625 </a:t>
            </a:r>
            <a:r>
              <a:rPr lang="mr-IN" sz="4400" dirty="0"/>
              <a:t>–</a:t>
            </a:r>
            <a:r>
              <a:rPr lang="en-US" sz="4400" dirty="0"/>
              <a:t> Enterprise Risk management SPARKCHARGE</a:t>
            </a:r>
          </a:p>
        </p:txBody>
      </p:sp>
      <p:sp>
        <p:nvSpPr>
          <p:cNvPr id="3" name="Subtitle 2">
            <a:extLst>
              <a:ext uri="{FF2B5EF4-FFF2-40B4-BE49-F238E27FC236}">
                <a16:creationId xmlns:a16="http://schemas.microsoft.com/office/drawing/2014/main" xmlns="" id="{B0109DFF-FA62-4DD0-9176-69DF77B47D2B}"/>
              </a:ext>
            </a:extLst>
          </p:cNvPr>
          <p:cNvSpPr>
            <a:spLocks noGrp="1"/>
          </p:cNvSpPr>
          <p:nvPr>
            <p:ph type="subTitle" idx="1"/>
          </p:nvPr>
        </p:nvSpPr>
        <p:spPr>
          <a:xfrm>
            <a:off x="5153967" y="3176474"/>
            <a:ext cx="5946424" cy="2408273"/>
          </a:xfrm>
        </p:spPr>
        <p:txBody>
          <a:bodyPr>
            <a:normAutofit/>
          </a:bodyPr>
          <a:lstStyle/>
          <a:p>
            <a:r>
              <a:rPr lang="en-US" dirty="0"/>
              <a:t>Aditi Chawla</a:t>
            </a:r>
          </a:p>
          <a:p>
            <a:r>
              <a:rPr lang="en-US" dirty="0"/>
              <a:t>Anuj Jain</a:t>
            </a:r>
          </a:p>
          <a:p>
            <a:r>
              <a:rPr lang="en-US" dirty="0"/>
              <a:t>Edriss Waizi </a:t>
            </a:r>
          </a:p>
          <a:p>
            <a:r>
              <a:rPr lang="en-US" dirty="0"/>
              <a:t>Haykaz Bagratyan</a:t>
            </a:r>
          </a:p>
        </p:txBody>
      </p:sp>
      <p:sp>
        <p:nvSpPr>
          <p:cNvPr id="4" name="Footer Placeholder 3"/>
          <p:cNvSpPr>
            <a:spLocks noGrp="1"/>
          </p:cNvSpPr>
          <p:nvPr>
            <p:ph type="ftr" sz="quarter" idx="11"/>
          </p:nvPr>
        </p:nvSpPr>
        <p:spPr>
          <a:xfrm>
            <a:off x="3000591" y="6314440"/>
            <a:ext cx="6951483" cy="365125"/>
          </a:xfrm>
        </p:spPr>
        <p:txBody>
          <a:bodyPr/>
          <a:lstStyle/>
          <a:p>
            <a:r>
              <a:rPr lang="en-US" sz="1400" dirty="0"/>
              <a:t>IST 625 - Enterprise Risk Management | Field Project 4 | SparkCharge</a:t>
            </a:r>
          </a:p>
        </p:txBody>
      </p:sp>
    </p:spTree>
    <p:extLst>
      <p:ext uri="{BB962C8B-B14F-4D97-AF65-F5344CB8AC3E}">
        <p14:creationId xmlns:p14="http://schemas.microsoft.com/office/powerpoint/2010/main" val="3823684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218404" y="11652"/>
            <a:ext cx="7958331" cy="889252"/>
          </a:xfrm>
        </p:spPr>
        <p:txBody>
          <a:bodyPr>
            <a:normAutofit/>
          </a:bodyPr>
          <a:lstStyle/>
          <a:p>
            <a:pPr algn="ctr"/>
            <a:r>
              <a:rPr lang="en-US" sz="4400" dirty="0"/>
              <a:t>SWOT Analysis</a:t>
            </a:r>
          </a:p>
        </p:txBody>
      </p:sp>
      <p:sp>
        <p:nvSpPr>
          <p:cNvPr id="22" name="Footer Placeholder 21"/>
          <p:cNvSpPr>
            <a:spLocks noGrp="1"/>
          </p:cNvSpPr>
          <p:nvPr>
            <p:ph type="ftr" sz="quarter" idx="11"/>
          </p:nvPr>
        </p:nvSpPr>
        <p:spPr/>
        <p:txBody>
          <a:bodyPr/>
          <a:lstStyle/>
          <a:p>
            <a:r>
              <a:rPr lang="en-US" dirty="0"/>
              <a:t>IST 625 - Enterprise Risk Management | Field Project 4 | SparkCharge</a:t>
            </a:r>
          </a:p>
        </p:txBody>
      </p:sp>
      <p:sp>
        <p:nvSpPr>
          <p:cNvPr id="14" name="Round Single Corner Rectangle 13"/>
          <p:cNvSpPr/>
          <p:nvPr/>
        </p:nvSpPr>
        <p:spPr>
          <a:xfrm>
            <a:off x="2360427" y="786809"/>
            <a:ext cx="3576902" cy="469265"/>
          </a:xfrm>
          <a:prstGeom prst="round1Rect">
            <a:avLst>
              <a:gd name="adj" fmla="val 5000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latin typeface="Arial" charset="0"/>
                <a:ea typeface="Arial" charset="0"/>
                <a:cs typeface="Arial" charset="0"/>
              </a:rPr>
              <a:t>STRENGTHS (+)</a:t>
            </a:r>
          </a:p>
        </p:txBody>
      </p:sp>
      <p:sp>
        <p:nvSpPr>
          <p:cNvPr id="15" name="Rectangle 14"/>
          <p:cNvSpPr/>
          <p:nvPr/>
        </p:nvSpPr>
        <p:spPr>
          <a:xfrm>
            <a:off x="2360428" y="1294209"/>
            <a:ext cx="3576902" cy="212457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Highly </a:t>
            </a:r>
            <a:r>
              <a:rPr lang="en-US" sz="1600">
                <a:solidFill>
                  <a:schemeClr val="tx1"/>
                </a:solidFill>
              </a:rPr>
              <a:t>innovative product (10x fast charging)</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Skilled workforce with 90% engineers </a:t>
            </a:r>
          </a:p>
          <a:p>
            <a:pPr marL="285750" indent="-285750">
              <a:buFont typeface="Arial" panose="020B0604020202020204" pitchFamily="34" charset="0"/>
              <a:buChar char="•"/>
            </a:pPr>
            <a:r>
              <a:rPr lang="en-US" sz="1600" dirty="0">
                <a:solidFill>
                  <a:schemeClr val="tx1"/>
                </a:solidFill>
              </a:rPr>
              <a:t>Partnership with established companies like LG</a:t>
            </a:r>
          </a:p>
          <a:p>
            <a:pPr marL="285750" indent="-285750">
              <a:buFont typeface="Arial" panose="020B0604020202020204" pitchFamily="34" charset="0"/>
              <a:buChar char="•"/>
            </a:pPr>
            <a:r>
              <a:rPr lang="en-US" sz="1600" dirty="0">
                <a:solidFill>
                  <a:schemeClr val="tx1"/>
                </a:solidFill>
              </a:rPr>
              <a:t>High focus on operational factors(outsource financial management, in house marketing)</a:t>
            </a:r>
          </a:p>
        </p:txBody>
      </p:sp>
      <p:sp>
        <p:nvSpPr>
          <p:cNvPr id="16" name="Round Single Corner Rectangle 15"/>
          <p:cNvSpPr/>
          <p:nvPr/>
        </p:nvSpPr>
        <p:spPr>
          <a:xfrm>
            <a:off x="5971135" y="786809"/>
            <a:ext cx="3576902" cy="469265"/>
          </a:xfrm>
          <a:prstGeom prst="round1Rect">
            <a:avLst>
              <a:gd name="adj" fmla="val 50000"/>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latin typeface="Arial" charset="0"/>
                <a:ea typeface="Arial" charset="0"/>
                <a:cs typeface="Arial" charset="0"/>
              </a:rPr>
              <a:t>WEAKNESSES (–)</a:t>
            </a:r>
            <a:endParaRPr lang="en-US" dirty="0"/>
          </a:p>
        </p:txBody>
      </p:sp>
      <p:sp>
        <p:nvSpPr>
          <p:cNvPr id="17" name="Rectangle 16"/>
          <p:cNvSpPr/>
          <p:nvPr/>
        </p:nvSpPr>
        <p:spPr>
          <a:xfrm>
            <a:off x="5971136" y="1294210"/>
            <a:ext cx="3576902" cy="2124572"/>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No data on similar products</a:t>
            </a:r>
          </a:p>
          <a:p>
            <a:pPr marL="285750" indent="-285750">
              <a:buFont typeface="Arial" panose="020B0604020202020204" pitchFamily="34" charset="0"/>
              <a:buChar char="•"/>
            </a:pPr>
            <a:r>
              <a:rPr lang="en-US" sz="1600" dirty="0">
                <a:solidFill>
                  <a:schemeClr val="tx1"/>
                </a:solidFill>
              </a:rPr>
              <a:t>Leaders with less industry experience</a:t>
            </a:r>
          </a:p>
          <a:p>
            <a:pPr marL="285750" indent="-285750">
              <a:buFont typeface="Arial" panose="020B0604020202020204" pitchFamily="34" charset="0"/>
              <a:buChar char="•"/>
            </a:pPr>
            <a:r>
              <a:rPr lang="en-US" sz="1600" dirty="0">
                <a:solidFill>
                  <a:schemeClr val="tx1"/>
                </a:solidFill>
              </a:rPr>
              <a:t>No ERM Framework</a:t>
            </a:r>
          </a:p>
        </p:txBody>
      </p:sp>
      <p:sp>
        <p:nvSpPr>
          <p:cNvPr id="18" name="Round Single Corner Rectangle 17"/>
          <p:cNvSpPr/>
          <p:nvPr/>
        </p:nvSpPr>
        <p:spPr>
          <a:xfrm>
            <a:off x="2360427" y="3566339"/>
            <a:ext cx="3576902" cy="416691"/>
          </a:xfrm>
          <a:prstGeom prst="round1Rect">
            <a:avLst>
              <a:gd name="adj" fmla="val 50000"/>
            </a:avLst>
          </a:prstGeom>
          <a:solidFill>
            <a:schemeClr val="accent6">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latin typeface="Arial" charset="0"/>
                <a:ea typeface="Arial" charset="0"/>
                <a:cs typeface="Arial" charset="0"/>
              </a:rPr>
              <a:t>OPPORTUNITIES (+)</a:t>
            </a:r>
            <a:endParaRPr lang="en-US" dirty="0"/>
          </a:p>
        </p:txBody>
      </p:sp>
      <p:sp>
        <p:nvSpPr>
          <p:cNvPr id="19" name="Rectangle 18"/>
          <p:cNvSpPr/>
          <p:nvPr/>
        </p:nvSpPr>
        <p:spPr>
          <a:xfrm>
            <a:off x="2360427" y="4076549"/>
            <a:ext cx="3576902" cy="2090335"/>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Increasing popularity of sustainable energy</a:t>
            </a:r>
          </a:p>
          <a:p>
            <a:pPr marL="285750" indent="-285750">
              <a:buFont typeface="Arial" panose="020B0604020202020204" pitchFamily="34" charset="0"/>
              <a:buChar char="•"/>
            </a:pPr>
            <a:r>
              <a:rPr lang="en-US" sz="1600" dirty="0">
                <a:solidFill>
                  <a:schemeClr val="tx1"/>
                </a:solidFill>
              </a:rPr>
              <a:t>Capitalization on first movers advantage</a:t>
            </a:r>
          </a:p>
          <a:p>
            <a:pPr marL="285750" indent="-285750">
              <a:buFont typeface="Arial" panose="020B0604020202020204" pitchFamily="34" charset="0"/>
              <a:buChar char="•"/>
            </a:pPr>
            <a:r>
              <a:rPr lang="en-US" sz="1600" dirty="0">
                <a:solidFill>
                  <a:schemeClr val="tx1"/>
                </a:solidFill>
              </a:rPr>
              <a:t>Open market with less competition</a:t>
            </a:r>
          </a:p>
          <a:p>
            <a:pPr marL="285750" indent="-285750">
              <a:buFont typeface="Arial" panose="020B0604020202020204" pitchFamily="34" charset="0"/>
              <a:buChar char="•"/>
            </a:pPr>
            <a:r>
              <a:rPr lang="en-US" sz="1600" dirty="0">
                <a:solidFill>
                  <a:schemeClr val="tx1"/>
                </a:solidFill>
              </a:rPr>
              <a:t>Rapidly growing market</a:t>
            </a:r>
          </a:p>
          <a:p>
            <a:pPr marL="285750" indent="-285750">
              <a:buFont typeface="Arial" panose="020B0604020202020204" pitchFamily="34" charset="0"/>
              <a:buChar char="•"/>
            </a:pPr>
            <a:r>
              <a:rPr lang="en-US" sz="1600" dirty="0">
                <a:solidFill>
                  <a:schemeClr val="tx1"/>
                </a:solidFill>
              </a:rPr>
              <a:t>Partnerships with automotive industry companies for product sales</a:t>
            </a:r>
          </a:p>
          <a:p>
            <a:pPr marL="285750" indent="-285750" algn="ctr">
              <a:buFont typeface="Arial" panose="020B0604020202020204" pitchFamily="34" charset="0"/>
              <a:buChar char="•"/>
            </a:pPr>
            <a:endParaRPr lang="en-US" sz="1600" dirty="0">
              <a:solidFill>
                <a:schemeClr val="tx1"/>
              </a:solidFill>
            </a:endParaRPr>
          </a:p>
        </p:txBody>
      </p:sp>
      <p:sp>
        <p:nvSpPr>
          <p:cNvPr id="20" name="Round Single Corner Rectangle 19"/>
          <p:cNvSpPr/>
          <p:nvPr/>
        </p:nvSpPr>
        <p:spPr>
          <a:xfrm>
            <a:off x="5971135" y="3586122"/>
            <a:ext cx="3576902" cy="416691"/>
          </a:xfrm>
          <a:prstGeom prst="round1Rect">
            <a:avLst>
              <a:gd name="adj" fmla="val 50000"/>
            </a:avLst>
          </a:prstGeom>
          <a:solidFill>
            <a:schemeClr val="accent4">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latin typeface="Arial" charset="0"/>
                <a:ea typeface="Arial" charset="0"/>
                <a:cs typeface="Arial" charset="0"/>
              </a:rPr>
              <a:t>THREATS (–)</a:t>
            </a:r>
            <a:endParaRPr lang="en-US" dirty="0"/>
          </a:p>
        </p:txBody>
      </p:sp>
      <p:sp>
        <p:nvSpPr>
          <p:cNvPr id="21" name="Rectangle 20"/>
          <p:cNvSpPr/>
          <p:nvPr/>
        </p:nvSpPr>
        <p:spPr>
          <a:xfrm>
            <a:off x="5971135" y="4076549"/>
            <a:ext cx="3576902" cy="2090335"/>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Dependence on one external party for supply chain</a:t>
            </a:r>
          </a:p>
          <a:p>
            <a:pPr marL="285750" indent="-285750">
              <a:buFont typeface="Arial" panose="020B0604020202020204" pitchFamily="34" charset="0"/>
              <a:buChar char="•"/>
            </a:pPr>
            <a:r>
              <a:rPr lang="en-US" sz="1600" dirty="0">
                <a:solidFill>
                  <a:schemeClr val="tx1"/>
                </a:solidFill>
              </a:rPr>
              <a:t>Uncertain consumer behavior</a:t>
            </a:r>
          </a:p>
          <a:p>
            <a:pPr marL="285750" indent="-285750">
              <a:buFont typeface="Arial" panose="020B0604020202020204" pitchFamily="34" charset="0"/>
              <a:buChar char="•"/>
            </a:pPr>
            <a:r>
              <a:rPr lang="en-US" sz="1600" dirty="0">
                <a:solidFill>
                  <a:schemeClr val="tx1"/>
                </a:solidFill>
              </a:rPr>
              <a:t>Failure to meet target deadlines</a:t>
            </a:r>
          </a:p>
          <a:p>
            <a:pPr marL="285750" indent="-285750">
              <a:buFont typeface="Arial" panose="020B0604020202020204" pitchFamily="34" charset="0"/>
              <a:buChar char="•"/>
            </a:pPr>
            <a:r>
              <a:rPr lang="en-US" sz="1600" dirty="0">
                <a:solidFill>
                  <a:schemeClr val="tx1"/>
                </a:solidFill>
              </a:rPr>
              <a:t>Threat of new market entrants</a:t>
            </a:r>
          </a:p>
          <a:p>
            <a:pPr marL="285750" indent="-285750">
              <a:buFont typeface="Arial" panose="020B0604020202020204" pitchFamily="34" charset="0"/>
              <a:buChar char="•"/>
            </a:pPr>
            <a:r>
              <a:rPr lang="en-US" sz="1600" dirty="0">
                <a:solidFill>
                  <a:schemeClr val="tx1"/>
                </a:solidFill>
              </a:rPr>
              <a:t>Indirect competition- no need for portable charging devices</a:t>
            </a:r>
          </a:p>
          <a:p>
            <a:pPr marL="285750" indent="-285750">
              <a:buFont typeface="Arial" panose="020B0604020202020204" pitchFamily="34" charset="0"/>
              <a:buChar char="•"/>
            </a:pPr>
            <a:r>
              <a:rPr lang="en-US" sz="1600" dirty="0">
                <a:solidFill>
                  <a:schemeClr val="tx1"/>
                </a:solidFill>
              </a:rPr>
              <a:t>Pricing inefficiency</a:t>
            </a:r>
          </a:p>
        </p:txBody>
      </p:sp>
    </p:spTree>
    <p:extLst>
      <p:ext uri="{BB962C8B-B14F-4D97-AF65-F5344CB8AC3E}">
        <p14:creationId xmlns:p14="http://schemas.microsoft.com/office/powerpoint/2010/main" val="9498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218404" y="11652"/>
            <a:ext cx="7958331" cy="889252"/>
          </a:xfrm>
        </p:spPr>
        <p:txBody>
          <a:bodyPr>
            <a:normAutofit/>
          </a:bodyPr>
          <a:lstStyle/>
          <a:p>
            <a:pPr algn="ctr"/>
            <a:r>
              <a:rPr lang="en-US" sz="4400" dirty="0"/>
              <a:t>Porter’s Five Forces</a:t>
            </a:r>
          </a:p>
        </p:txBody>
      </p:sp>
      <p:sp>
        <p:nvSpPr>
          <p:cNvPr id="22" name="Footer Placeholder 21"/>
          <p:cNvSpPr>
            <a:spLocks noGrp="1"/>
          </p:cNvSpPr>
          <p:nvPr>
            <p:ph type="ftr" sz="quarter" idx="11"/>
          </p:nvPr>
        </p:nvSpPr>
        <p:spPr/>
        <p:txBody>
          <a:bodyPr/>
          <a:lstStyle/>
          <a:p>
            <a:r>
              <a:rPr lang="en-US" dirty="0"/>
              <a:t>IST 625 - Enterprise Risk Management | Field Project 4 | SparkCharge</a:t>
            </a:r>
          </a:p>
        </p:txBody>
      </p:sp>
      <p:graphicFrame>
        <p:nvGraphicFramePr>
          <p:cNvPr id="2" name="Diagram 1"/>
          <p:cNvGraphicFramePr/>
          <p:nvPr>
            <p:extLst>
              <p:ext uri="{D42A27DB-BD31-4B8C-83A1-F6EECF244321}">
                <p14:modId xmlns:p14="http://schemas.microsoft.com/office/powerpoint/2010/main" val="13692718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7447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A3A95-05FF-46FB-A6B2-B1CAD8BF22CB}"/>
              </a:ext>
            </a:extLst>
          </p:cNvPr>
          <p:cNvSpPr>
            <a:spLocks noGrp="1"/>
          </p:cNvSpPr>
          <p:nvPr>
            <p:ph type="title"/>
          </p:nvPr>
        </p:nvSpPr>
        <p:spPr>
          <a:xfrm>
            <a:off x="251637" y="562492"/>
            <a:ext cx="3833906" cy="4952492"/>
          </a:xfrm>
        </p:spPr>
        <p:txBody>
          <a:bodyPr>
            <a:normAutofit/>
          </a:bodyPr>
          <a:lstStyle/>
          <a:p>
            <a:r>
              <a:rPr lang="en-US" sz="4000" dirty="0"/>
              <a:t>Risk Identified</a:t>
            </a:r>
          </a:p>
        </p:txBody>
      </p:sp>
      <p:sp>
        <p:nvSpPr>
          <p:cNvPr id="3" name="Footer Placeholder 2"/>
          <p:cNvSpPr>
            <a:spLocks noGrp="1"/>
          </p:cNvSpPr>
          <p:nvPr>
            <p:ph type="ftr" sz="quarter" idx="11"/>
          </p:nvPr>
        </p:nvSpPr>
        <p:spPr/>
        <p:txBody>
          <a:bodyPr/>
          <a:lstStyle/>
          <a:p>
            <a:r>
              <a:rPr lang="en-US" dirty="0"/>
              <a:t>IST 625 - Enterprise Risk Management | Field Project 4 | SparkCharge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60254496"/>
              </p:ext>
            </p:extLst>
          </p:nvPr>
        </p:nvGraphicFramePr>
        <p:xfrm>
          <a:off x="5199321" y="562497"/>
          <a:ext cx="5635256" cy="5019887"/>
        </p:xfrm>
        <a:graphic>
          <a:graphicData uri="http://schemas.openxmlformats.org/drawingml/2006/table">
            <a:tbl>
              <a:tblPr firstRow="1">
                <a:tableStyleId>{5C22544A-7EE6-4342-B048-85BDC9FD1C3A}</a:tableStyleId>
              </a:tblPr>
              <a:tblGrid>
                <a:gridCol w="2850972">
                  <a:extLst>
                    <a:ext uri="{9D8B030D-6E8A-4147-A177-3AD203B41FA5}">
                      <a16:colId xmlns:a16="http://schemas.microsoft.com/office/drawing/2014/main" xmlns="" val="20000"/>
                    </a:ext>
                  </a:extLst>
                </a:gridCol>
                <a:gridCol w="2784284">
                  <a:extLst>
                    <a:ext uri="{9D8B030D-6E8A-4147-A177-3AD203B41FA5}">
                      <a16:colId xmlns:a16="http://schemas.microsoft.com/office/drawing/2014/main" xmlns="" val="20001"/>
                    </a:ext>
                  </a:extLst>
                </a:gridCol>
              </a:tblGrid>
              <a:tr h="598187">
                <a:tc>
                  <a:txBody>
                    <a:bodyPr/>
                    <a:lstStyle/>
                    <a:p>
                      <a:pPr marL="0" algn="l" defTabSz="914400" rtl="0" eaLnBrk="1" fontAlgn="b" latinLnBrk="0" hangingPunct="1"/>
                      <a:r>
                        <a:rPr lang="en-US" sz="1800" kern="1200" dirty="0">
                          <a:solidFill>
                            <a:schemeClr val="dk1"/>
                          </a:solidFill>
                          <a:latin typeface="+mn-lt"/>
                          <a:ea typeface="+mn-ea"/>
                          <a:cs typeface="+mn-cs"/>
                        </a:rPr>
                        <a:t>Risk</a:t>
                      </a:r>
                    </a:p>
                  </a:txBody>
                  <a:tcPr marL="6350" marR="6350" marT="6350" marB="0"/>
                </a:tc>
                <a:tc>
                  <a:txBody>
                    <a:bodyPr/>
                    <a:lstStyle/>
                    <a:p>
                      <a:pPr marL="0" algn="l" defTabSz="914400" rtl="0" eaLnBrk="1" fontAlgn="b" latinLnBrk="0" hangingPunct="1"/>
                      <a:r>
                        <a:rPr lang="en-US" sz="1800" kern="1200">
                          <a:solidFill>
                            <a:schemeClr val="dk1"/>
                          </a:solidFill>
                          <a:latin typeface="+mn-lt"/>
                          <a:ea typeface="+mn-ea"/>
                          <a:cs typeface="+mn-cs"/>
                        </a:rPr>
                        <a:t>Identification Technique</a:t>
                      </a:r>
                    </a:p>
                  </a:txBody>
                  <a:tcPr marL="6350" marR="6350" marT="6350" marB="0"/>
                </a:tc>
                <a:extLst>
                  <a:ext uri="{0D108BD9-81ED-4DB2-BD59-A6C34878D82A}">
                    <a16:rowId xmlns:a16="http://schemas.microsoft.com/office/drawing/2014/main" xmlns="" val="10000"/>
                  </a:ext>
                </a:extLst>
              </a:tr>
              <a:tr h="442170">
                <a:tc>
                  <a:txBody>
                    <a:bodyPr/>
                    <a:lstStyle/>
                    <a:p>
                      <a:pPr marL="0" algn="l" defTabSz="914400" rtl="0" eaLnBrk="1" fontAlgn="b" latinLnBrk="0" hangingPunct="1"/>
                      <a:r>
                        <a:rPr lang="en-US" sz="1800" kern="1200">
                          <a:solidFill>
                            <a:schemeClr val="dk1"/>
                          </a:solidFill>
                          <a:latin typeface="+mn-lt"/>
                          <a:ea typeface="+mn-ea"/>
                          <a:cs typeface="+mn-cs"/>
                        </a:rPr>
                        <a:t>Functional Risk</a:t>
                      </a:r>
                    </a:p>
                  </a:txBody>
                  <a:tcPr marL="6350" marR="6350" marT="6350" marB="0"/>
                </a:tc>
                <a:tc>
                  <a:txBody>
                    <a:bodyPr/>
                    <a:lstStyle/>
                    <a:p>
                      <a:pPr marL="0" algn="l" defTabSz="914400" rtl="0" eaLnBrk="1" fontAlgn="b" latinLnBrk="0" hangingPunct="1"/>
                      <a:r>
                        <a:rPr lang="en-US" sz="1800" kern="1200">
                          <a:solidFill>
                            <a:schemeClr val="dk1"/>
                          </a:solidFill>
                          <a:latin typeface="+mn-lt"/>
                          <a:ea typeface="+mn-ea"/>
                          <a:cs typeface="+mn-cs"/>
                        </a:rPr>
                        <a:t>Brainstorming</a:t>
                      </a:r>
                    </a:p>
                  </a:txBody>
                  <a:tcPr marL="6350" marR="6350" marT="6350" marB="0"/>
                </a:tc>
                <a:extLst>
                  <a:ext uri="{0D108BD9-81ED-4DB2-BD59-A6C34878D82A}">
                    <a16:rowId xmlns:a16="http://schemas.microsoft.com/office/drawing/2014/main" xmlns="" val="10001"/>
                  </a:ext>
                </a:extLst>
              </a:tr>
              <a:tr h="442170">
                <a:tc>
                  <a:txBody>
                    <a:bodyPr/>
                    <a:lstStyle/>
                    <a:p>
                      <a:pPr marL="0" algn="l" defTabSz="914400" rtl="0" eaLnBrk="1" fontAlgn="b" latinLnBrk="0" hangingPunct="1"/>
                      <a:r>
                        <a:rPr lang="en-US" sz="1800" kern="1200" dirty="0">
                          <a:solidFill>
                            <a:schemeClr val="dk1"/>
                          </a:solidFill>
                          <a:latin typeface="+mn-lt"/>
                          <a:ea typeface="+mn-ea"/>
                          <a:cs typeface="+mn-cs"/>
                        </a:rPr>
                        <a:t>Demand Risk</a:t>
                      </a:r>
                    </a:p>
                  </a:txBody>
                  <a:tcPr marL="6350" marR="6350" marT="6350" marB="0"/>
                </a:tc>
                <a:tc>
                  <a:txBody>
                    <a:bodyPr/>
                    <a:lstStyle/>
                    <a:p>
                      <a:pPr marL="0" algn="l" defTabSz="914400" rtl="0" eaLnBrk="1" fontAlgn="b" latinLnBrk="0" hangingPunct="1"/>
                      <a:r>
                        <a:rPr lang="en-US" sz="1800" kern="1200">
                          <a:solidFill>
                            <a:schemeClr val="dk1"/>
                          </a:solidFill>
                          <a:latin typeface="+mn-lt"/>
                          <a:ea typeface="+mn-ea"/>
                          <a:cs typeface="+mn-cs"/>
                        </a:rPr>
                        <a:t>Brainstorming</a:t>
                      </a:r>
                    </a:p>
                  </a:txBody>
                  <a:tcPr marL="6350" marR="6350" marT="6350" marB="0"/>
                </a:tc>
                <a:extLst>
                  <a:ext uri="{0D108BD9-81ED-4DB2-BD59-A6C34878D82A}">
                    <a16:rowId xmlns:a16="http://schemas.microsoft.com/office/drawing/2014/main" xmlns="" val="10002"/>
                  </a:ext>
                </a:extLst>
              </a:tr>
              <a:tr h="442170">
                <a:tc>
                  <a:txBody>
                    <a:bodyPr/>
                    <a:lstStyle/>
                    <a:p>
                      <a:pPr marL="0" algn="l" defTabSz="914400" rtl="0" eaLnBrk="1" fontAlgn="b" latinLnBrk="0" hangingPunct="1"/>
                      <a:r>
                        <a:rPr lang="en-US" sz="1800" kern="1200">
                          <a:solidFill>
                            <a:schemeClr val="dk1"/>
                          </a:solidFill>
                          <a:latin typeface="+mn-lt"/>
                          <a:ea typeface="+mn-ea"/>
                          <a:cs typeface="+mn-cs"/>
                        </a:rPr>
                        <a:t>Talent Management Risk</a:t>
                      </a:r>
                    </a:p>
                  </a:txBody>
                  <a:tcPr marL="6350" marR="6350" marT="6350" marB="0"/>
                </a:tc>
                <a:tc>
                  <a:txBody>
                    <a:bodyPr/>
                    <a:lstStyle/>
                    <a:p>
                      <a:pPr marL="0" algn="l" defTabSz="914400" rtl="0" eaLnBrk="1" fontAlgn="b" latinLnBrk="0" hangingPunct="1"/>
                      <a:r>
                        <a:rPr lang="en-US" sz="1800" kern="1200">
                          <a:solidFill>
                            <a:schemeClr val="dk1"/>
                          </a:solidFill>
                          <a:latin typeface="+mn-lt"/>
                          <a:ea typeface="+mn-ea"/>
                          <a:cs typeface="+mn-cs"/>
                        </a:rPr>
                        <a:t>Interview</a:t>
                      </a:r>
                    </a:p>
                  </a:txBody>
                  <a:tcPr marL="6350" marR="6350" marT="6350" marB="0"/>
                </a:tc>
                <a:extLst>
                  <a:ext uri="{0D108BD9-81ED-4DB2-BD59-A6C34878D82A}">
                    <a16:rowId xmlns:a16="http://schemas.microsoft.com/office/drawing/2014/main" xmlns="" val="10003"/>
                  </a:ext>
                </a:extLst>
              </a:tr>
              <a:tr h="442170">
                <a:tc>
                  <a:txBody>
                    <a:bodyPr/>
                    <a:lstStyle/>
                    <a:p>
                      <a:pPr marL="0" algn="l" defTabSz="914400" rtl="0" eaLnBrk="1" fontAlgn="b" latinLnBrk="0" hangingPunct="1"/>
                      <a:r>
                        <a:rPr lang="en-US" sz="1800" kern="1200">
                          <a:solidFill>
                            <a:schemeClr val="dk1"/>
                          </a:solidFill>
                          <a:latin typeface="+mn-lt"/>
                          <a:ea typeface="+mn-ea"/>
                          <a:cs typeface="+mn-cs"/>
                        </a:rPr>
                        <a:t>Team Risk</a:t>
                      </a:r>
                    </a:p>
                  </a:txBody>
                  <a:tcPr marL="6350" marR="6350" marT="6350" marB="0"/>
                </a:tc>
                <a:tc>
                  <a:txBody>
                    <a:bodyPr/>
                    <a:lstStyle/>
                    <a:p>
                      <a:pPr marL="0" algn="l" defTabSz="914400" rtl="0" eaLnBrk="1" fontAlgn="b" latinLnBrk="0" hangingPunct="1"/>
                      <a:r>
                        <a:rPr lang="en-US" sz="1800" kern="1200">
                          <a:solidFill>
                            <a:schemeClr val="dk1"/>
                          </a:solidFill>
                          <a:latin typeface="+mn-lt"/>
                          <a:ea typeface="+mn-ea"/>
                          <a:cs typeface="+mn-cs"/>
                        </a:rPr>
                        <a:t>Interview</a:t>
                      </a:r>
                    </a:p>
                  </a:txBody>
                  <a:tcPr marL="6350" marR="6350" marT="6350" marB="0"/>
                </a:tc>
                <a:extLst>
                  <a:ext uri="{0D108BD9-81ED-4DB2-BD59-A6C34878D82A}">
                    <a16:rowId xmlns:a16="http://schemas.microsoft.com/office/drawing/2014/main" xmlns="" val="10004"/>
                  </a:ext>
                </a:extLst>
              </a:tr>
              <a:tr h="442170">
                <a:tc>
                  <a:txBody>
                    <a:bodyPr/>
                    <a:lstStyle/>
                    <a:p>
                      <a:pPr marL="0" algn="l" defTabSz="914400" rtl="0" eaLnBrk="1" fontAlgn="b" latinLnBrk="0" hangingPunct="1"/>
                      <a:r>
                        <a:rPr lang="en-US" sz="1800" kern="1200" dirty="0">
                          <a:solidFill>
                            <a:schemeClr val="dk1"/>
                          </a:solidFill>
                          <a:latin typeface="+mn-lt"/>
                          <a:ea typeface="+mn-ea"/>
                          <a:cs typeface="+mn-cs"/>
                        </a:rPr>
                        <a:t>Regulatory Risk</a:t>
                      </a:r>
                    </a:p>
                  </a:txBody>
                  <a:tcPr marL="6350" marR="6350" marT="6350" marB="0"/>
                </a:tc>
                <a:tc>
                  <a:txBody>
                    <a:bodyPr/>
                    <a:lstStyle/>
                    <a:p>
                      <a:pPr marL="0" algn="l" defTabSz="914400" rtl="0" eaLnBrk="1" fontAlgn="b" latinLnBrk="0" hangingPunct="1"/>
                      <a:r>
                        <a:rPr lang="en-US" sz="1800" kern="1200">
                          <a:solidFill>
                            <a:schemeClr val="dk1"/>
                          </a:solidFill>
                          <a:latin typeface="+mn-lt"/>
                          <a:ea typeface="+mn-ea"/>
                          <a:cs typeface="+mn-cs"/>
                        </a:rPr>
                        <a:t>Interview</a:t>
                      </a:r>
                    </a:p>
                  </a:txBody>
                  <a:tcPr marL="6350" marR="6350" marT="6350" marB="0"/>
                </a:tc>
                <a:extLst>
                  <a:ext uri="{0D108BD9-81ED-4DB2-BD59-A6C34878D82A}">
                    <a16:rowId xmlns:a16="http://schemas.microsoft.com/office/drawing/2014/main" xmlns="" val="10005"/>
                  </a:ext>
                </a:extLst>
              </a:tr>
              <a:tr h="442170">
                <a:tc>
                  <a:txBody>
                    <a:bodyPr/>
                    <a:lstStyle/>
                    <a:p>
                      <a:pPr marL="0" algn="l" defTabSz="914400" rtl="0" eaLnBrk="1" fontAlgn="b" latinLnBrk="0" hangingPunct="1"/>
                      <a:r>
                        <a:rPr lang="en-US" sz="1800" kern="1200" dirty="0">
                          <a:solidFill>
                            <a:schemeClr val="dk1"/>
                          </a:solidFill>
                          <a:latin typeface="+mn-lt"/>
                          <a:ea typeface="+mn-ea"/>
                          <a:cs typeface="+mn-cs"/>
                        </a:rPr>
                        <a:t>Technology Risk</a:t>
                      </a:r>
                    </a:p>
                  </a:txBody>
                  <a:tcPr marL="6350" marR="6350" marT="6350" marB="0"/>
                </a:tc>
                <a:tc>
                  <a:txBody>
                    <a:bodyPr/>
                    <a:lstStyle/>
                    <a:p>
                      <a:pPr marL="0" algn="l" defTabSz="914400" rtl="0" eaLnBrk="1" fontAlgn="b" latinLnBrk="0" hangingPunct="1"/>
                      <a:r>
                        <a:rPr lang="en-US" sz="1800" kern="1200">
                          <a:solidFill>
                            <a:schemeClr val="dk1"/>
                          </a:solidFill>
                          <a:latin typeface="+mn-lt"/>
                          <a:ea typeface="+mn-ea"/>
                          <a:cs typeface="+mn-cs"/>
                        </a:rPr>
                        <a:t>Porter's 5</a:t>
                      </a:r>
                    </a:p>
                  </a:txBody>
                  <a:tcPr marL="6350" marR="6350" marT="6350" marB="0"/>
                </a:tc>
                <a:extLst>
                  <a:ext uri="{0D108BD9-81ED-4DB2-BD59-A6C34878D82A}">
                    <a16:rowId xmlns:a16="http://schemas.microsoft.com/office/drawing/2014/main" xmlns="" val="10006"/>
                  </a:ext>
                </a:extLst>
              </a:tr>
              <a:tr h="442170">
                <a:tc>
                  <a:txBody>
                    <a:bodyPr/>
                    <a:lstStyle/>
                    <a:p>
                      <a:pPr marL="0" algn="l" defTabSz="914400" rtl="0" eaLnBrk="1" fontAlgn="b" latinLnBrk="0" hangingPunct="1"/>
                      <a:r>
                        <a:rPr lang="en-US" sz="1800" kern="1200">
                          <a:solidFill>
                            <a:schemeClr val="dk1"/>
                          </a:solidFill>
                          <a:latin typeface="+mn-lt"/>
                          <a:ea typeface="+mn-ea"/>
                          <a:cs typeface="+mn-cs"/>
                        </a:rPr>
                        <a:t>Market Penetration Risk</a:t>
                      </a:r>
                    </a:p>
                  </a:txBody>
                  <a:tcPr marL="6350" marR="6350" marT="6350" marB="0"/>
                </a:tc>
                <a:tc>
                  <a:txBody>
                    <a:bodyPr/>
                    <a:lstStyle/>
                    <a:p>
                      <a:pPr marL="0" algn="l" defTabSz="914400" rtl="0" eaLnBrk="1" fontAlgn="b" latinLnBrk="0" hangingPunct="1"/>
                      <a:r>
                        <a:rPr lang="en-US" sz="1800" kern="1200">
                          <a:solidFill>
                            <a:schemeClr val="dk1"/>
                          </a:solidFill>
                          <a:latin typeface="+mn-lt"/>
                          <a:ea typeface="+mn-ea"/>
                          <a:cs typeface="+mn-cs"/>
                        </a:rPr>
                        <a:t>Porter's 5</a:t>
                      </a:r>
                    </a:p>
                  </a:txBody>
                  <a:tcPr marL="6350" marR="6350" marT="6350" marB="0"/>
                </a:tc>
                <a:extLst>
                  <a:ext uri="{0D108BD9-81ED-4DB2-BD59-A6C34878D82A}">
                    <a16:rowId xmlns:a16="http://schemas.microsoft.com/office/drawing/2014/main" xmlns="" val="10007"/>
                  </a:ext>
                </a:extLst>
              </a:tr>
              <a:tr h="442170">
                <a:tc>
                  <a:txBody>
                    <a:bodyPr/>
                    <a:lstStyle/>
                    <a:p>
                      <a:pPr marL="0" algn="l" defTabSz="914400" rtl="0" eaLnBrk="1" fontAlgn="b" latinLnBrk="0" hangingPunct="1"/>
                      <a:r>
                        <a:rPr lang="en-US" sz="1800" kern="1200">
                          <a:solidFill>
                            <a:schemeClr val="dk1"/>
                          </a:solidFill>
                          <a:latin typeface="+mn-lt"/>
                          <a:ea typeface="+mn-ea"/>
                          <a:cs typeface="+mn-cs"/>
                        </a:rPr>
                        <a:t>Competitive Risk</a:t>
                      </a:r>
                    </a:p>
                  </a:txBody>
                  <a:tcPr marL="6350" marR="6350" marT="6350" marB="0"/>
                </a:tc>
                <a:tc>
                  <a:txBody>
                    <a:bodyPr/>
                    <a:lstStyle/>
                    <a:p>
                      <a:pPr marL="0" algn="l" defTabSz="914400" rtl="0" eaLnBrk="1" fontAlgn="b" latinLnBrk="0" hangingPunct="1"/>
                      <a:r>
                        <a:rPr lang="en-US" sz="1800" kern="1200">
                          <a:solidFill>
                            <a:schemeClr val="dk1"/>
                          </a:solidFill>
                          <a:latin typeface="+mn-lt"/>
                          <a:ea typeface="+mn-ea"/>
                          <a:cs typeface="+mn-cs"/>
                        </a:rPr>
                        <a:t>Porter's 5</a:t>
                      </a:r>
                    </a:p>
                  </a:txBody>
                  <a:tcPr marL="6350" marR="6350" marT="6350" marB="0"/>
                </a:tc>
                <a:extLst>
                  <a:ext uri="{0D108BD9-81ED-4DB2-BD59-A6C34878D82A}">
                    <a16:rowId xmlns:a16="http://schemas.microsoft.com/office/drawing/2014/main" xmlns="" val="10008"/>
                  </a:ext>
                </a:extLst>
              </a:tr>
              <a:tr h="442170">
                <a:tc>
                  <a:txBody>
                    <a:bodyPr/>
                    <a:lstStyle/>
                    <a:p>
                      <a:pPr marL="0" algn="l" defTabSz="914400" rtl="0" eaLnBrk="1" fontAlgn="b" latinLnBrk="0" hangingPunct="1"/>
                      <a:r>
                        <a:rPr lang="en-US" sz="1800" kern="1200">
                          <a:solidFill>
                            <a:schemeClr val="dk1"/>
                          </a:solidFill>
                          <a:latin typeface="+mn-lt"/>
                          <a:ea typeface="+mn-ea"/>
                          <a:cs typeface="+mn-cs"/>
                        </a:rPr>
                        <a:t>Supply Chain Risk</a:t>
                      </a:r>
                    </a:p>
                  </a:txBody>
                  <a:tcPr marL="6350" marR="6350" marT="6350" marB="0"/>
                </a:tc>
                <a:tc>
                  <a:txBody>
                    <a:bodyPr/>
                    <a:lstStyle/>
                    <a:p>
                      <a:pPr marL="0" algn="l" defTabSz="914400" rtl="0" eaLnBrk="1" fontAlgn="b" latinLnBrk="0" hangingPunct="1"/>
                      <a:r>
                        <a:rPr lang="en-US" sz="1800" kern="1200">
                          <a:solidFill>
                            <a:schemeClr val="dk1"/>
                          </a:solidFill>
                          <a:latin typeface="+mn-lt"/>
                          <a:ea typeface="+mn-ea"/>
                          <a:cs typeface="+mn-cs"/>
                        </a:rPr>
                        <a:t>SWOT</a:t>
                      </a:r>
                    </a:p>
                  </a:txBody>
                  <a:tcPr marL="6350" marR="6350" marT="6350" marB="0"/>
                </a:tc>
                <a:extLst>
                  <a:ext uri="{0D108BD9-81ED-4DB2-BD59-A6C34878D82A}">
                    <a16:rowId xmlns:a16="http://schemas.microsoft.com/office/drawing/2014/main" xmlns="" val="10009"/>
                  </a:ext>
                </a:extLst>
              </a:tr>
              <a:tr h="442170">
                <a:tc>
                  <a:txBody>
                    <a:bodyPr/>
                    <a:lstStyle/>
                    <a:p>
                      <a:pPr marL="0" algn="l" defTabSz="914400" rtl="0" eaLnBrk="1" fontAlgn="b" latinLnBrk="0" hangingPunct="1"/>
                      <a:r>
                        <a:rPr lang="en-US" sz="1800" kern="1200" dirty="0">
                          <a:solidFill>
                            <a:schemeClr val="dk1"/>
                          </a:solidFill>
                          <a:latin typeface="+mn-lt"/>
                          <a:ea typeface="+mn-ea"/>
                          <a:cs typeface="+mn-cs"/>
                        </a:rPr>
                        <a:t>Capital Risk</a:t>
                      </a:r>
                    </a:p>
                  </a:txBody>
                  <a:tcPr marL="6350" marR="6350" marT="6350" marB="0"/>
                </a:tc>
                <a:tc>
                  <a:txBody>
                    <a:bodyPr/>
                    <a:lstStyle/>
                    <a:p>
                      <a:pPr marL="0" algn="l" defTabSz="914400" rtl="0" eaLnBrk="1" fontAlgn="b" latinLnBrk="0" hangingPunct="1"/>
                      <a:r>
                        <a:rPr lang="en-US" sz="1800" kern="1200" dirty="0">
                          <a:solidFill>
                            <a:schemeClr val="dk1"/>
                          </a:solidFill>
                          <a:latin typeface="+mn-lt"/>
                          <a:ea typeface="+mn-ea"/>
                          <a:cs typeface="+mn-cs"/>
                        </a:rPr>
                        <a:t>SWOT</a:t>
                      </a:r>
                    </a:p>
                  </a:txBody>
                  <a:tcPr marL="6350" marR="6350" marT="6350" marB="0"/>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746130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D3C526-72BA-47BF-B7D0-299C40D069CA}"/>
              </a:ext>
            </a:extLst>
          </p:cNvPr>
          <p:cNvSpPr>
            <a:spLocks noGrp="1"/>
          </p:cNvSpPr>
          <p:nvPr>
            <p:ph type="title"/>
          </p:nvPr>
        </p:nvSpPr>
        <p:spPr/>
        <p:txBody>
          <a:bodyPr>
            <a:normAutofit/>
          </a:bodyPr>
          <a:lstStyle/>
          <a:p>
            <a:pPr algn="ctr"/>
            <a:r>
              <a:rPr lang="en-US" sz="4400" dirty="0"/>
              <a:t>Risks Measured</a:t>
            </a:r>
          </a:p>
        </p:txBody>
      </p:sp>
      <p:sp>
        <p:nvSpPr>
          <p:cNvPr id="3" name="Footer Placeholder 2"/>
          <p:cNvSpPr>
            <a:spLocks noGrp="1"/>
          </p:cNvSpPr>
          <p:nvPr>
            <p:ph type="ftr" sz="quarter" idx="11"/>
          </p:nvPr>
        </p:nvSpPr>
        <p:spPr/>
        <p:txBody>
          <a:bodyPr/>
          <a:lstStyle/>
          <a:p>
            <a:r>
              <a:rPr lang="en-US" dirty="0"/>
              <a:t>IST 625 - Enterprise Risk Management | Field Project 4 | SparkCharge</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720560413"/>
              </p:ext>
            </p:extLst>
          </p:nvPr>
        </p:nvGraphicFramePr>
        <p:xfrm>
          <a:off x="4827181" y="440872"/>
          <a:ext cx="6596489" cy="5686339"/>
        </p:xfrm>
        <a:graphic>
          <a:graphicData uri="http://schemas.openxmlformats.org/drawingml/2006/table">
            <a:tbl>
              <a:tblPr firstRow="1" firstCol="1">
                <a:tableStyleId>{5C22544A-7EE6-4342-B048-85BDC9FD1C3A}</a:tableStyleId>
              </a:tblPr>
              <a:tblGrid>
                <a:gridCol w="290017">
                  <a:extLst>
                    <a:ext uri="{9D8B030D-6E8A-4147-A177-3AD203B41FA5}">
                      <a16:colId xmlns:a16="http://schemas.microsoft.com/office/drawing/2014/main" xmlns="" val="20000"/>
                    </a:ext>
                  </a:extLst>
                </a:gridCol>
                <a:gridCol w="1783612">
                  <a:extLst>
                    <a:ext uri="{9D8B030D-6E8A-4147-A177-3AD203B41FA5}">
                      <a16:colId xmlns:a16="http://schemas.microsoft.com/office/drawing/2014/main" xmlns="" val="20001"/>
                    </a:ext>
                  </a:extLst>
                </a:gridCol>
                <a:gridCol w="1741889">
                  <a:extLst>
                    <a:ext uri="{9D8B030D-6E8A-4147-A177-3AD203B41FA5}">
                      <a16:colId xmlns:a16="http://schemas.microsoft.com/office/drawing/2014/main" xmlns="" val="20002"/>
                    </a:ext>
                  </a:extLst>
                </a:gridCol>
                <a:gridCol w="1794042">
                  <a:extLst>
                    <a:ext uri="{9D8B030D-6E8A-4147-A177-3AD203B41FA5}">
                      <a16:colId xmlns:a16="http://schemas.microsoft.com/office/drawing/2014/main" xmlns="" val="20003"/>
                    </a:ext>
                  </a:extLst>
                </a:gridCol>
                <a:gridCol w="986929">
                  <a:extLst>
                    <a:ext uri="{9D8B030D-6E8A-4147-A177-3AD203B41FA5}">
                      <a16:colId xmlns:a16="http://schemas.microsoft.com/office/drawing/2014/main" xmlns="" val="20004"/>
                    </a:ext>
                  </a:extLst>
                </a:gridCol>
              </a:tblGrid>
              <a:tr h="529200">
                <a:tc>
                  <a:txBody>
                    <a:bodyPr/>
                    <a:lstStyle/>
                    <a:p>
                      <a:pPr marL="0" algn="l" defTabSz="914400" rtl="0" eaLnBrk="1" fontAlgn="b" latinLnBrk="0" hangingPunct="1"/>
                      <a:endParaRPr lang="en-US" sz="1800" kern="1200" dirty="0">
                        <a:solidFill>
                          <a:schemeClr val="dk1"/>
                        </a:solidFill>
                        <a:latin typeface="+mn-lt"/>
                        <a:ea typeface="+mn-ea"/>
                        <a:cs typeface="+mn-cs"/>
                      </a:endParaRP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Risk</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Identification Technique</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Likelihood</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Impact</a:t>
                      </a:r>
                    </a:p>
                  </a:txBody>
                  <a:tcPr marL="6102" marR="6102" marT="6102" marB="0" anchor="b"/>
                </a:tc>
                <a:extLst>
                  <a:ext uri="{0D108BD9-81ED-4DB2-BD59-A6C34878D82A}">
                    <a16:rowId xmlns:a16="http://schemas.microsoft.com/office/drawing/2014/main" xmlns="" val="10000"/>
                  </a:ext>
                </a:extLst>
              </a:tr>
              <a:tr h="529200">
                <a:tc>
                  <a:txBody>
                    <a:bodyPr/>
                    <a:lstStyle/>
                    <a:p>
                      <a:pPr marL="0" algn="l" defTabSz="914400" rtl="0" eaLnBrk="1" fontAlgn="b" latinLnBrk="0" hangingPunct="1"/>
                      <a:r>
                        <a:rPr lang="en-US" sz="1800" kern="1200" dirty="0">
                          <a:solidFill>
                            <a:schemeClr val="dk1"/>
                          </a:solidFill>
                          <a:latin typeface="+mn-lt"/>
                          <a:ea typeface="+mn-ea"/>
                          <a:cs typeface="+mn-cs"/>
                        </a:rPr>
                        <a:t>1</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Functional Risk</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Brainstorming</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Low</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Moderate</a:t>
                      </a:r>
                    </a:p>
                  </a:txBody>
                  <a:tcPr marL="6102" marR="6102" marT="6102" marB="0" anchor="b"/>
                </a:tc>
                <a:extLst>
                  <a:ext uri="{0D108BD9-81ED-4DB2-BD59-A6C34878D82A}">
                    <a16:rowId xmlns:a16="http://schemas.microsoft.com/office/drawing/2014/main" xmlns="" val="10001"/>
                  </a:ext>
                </a:extLst>
              </a:tr>
              <a:tr h="416646">
                <a:tc>
                  <a:txBody>
                    <a:bodyPr/>
                    <a:lstStyle/>
                    <a:p>
                      <a:pPr marL="0" algn="l" defTabSz="914400" rtl="0" eaLnBrk="1" fontAlgn="b" latinLnBrk="0" hangingPunct="1"/>
                      <a:r>
                        <a:rPr lang="is-IS" sz="1800" kern="1200">
                          <a:solidFill>
                            <a:schemeClr val="dk1"/>
                          </a:solidFill>
                          <a:latin typeface="+mn-lt"/>
                          <a:ea typeface="+mn-ea"/>
                          <a:cs typeface="+mn-cs"/>
                        </a:rPr>
                        <a:t>2</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Demand Risk</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Brainstorming</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Moderate</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High</a:t>
                      </a:r>
                    </a:p>
                  </a:txBody>
                  <a:tcPr marL="6102" marR="6102" marT="6102" marB="0" anchor="b"/>
                </a:tc>
                <a:extLst>
                  <a:ext uri="{0D108BD9-81ED-4DB2-BD59-A6C34878D82A}">
                    <a16:rowId xmlns:a16="http://schemas.microsoft.com/office/drawing/2014/main" xmlns="" val="10002"/>
                  </a:ext>
                </a:extLst>
              </a:tr>
              <a:tr h="793471">
                <a:tc>
                  <a:txBody>
                    <a:bodyPr/>
                    <a:lstStyle/>
                    <a:p>
                      <a:pPr marL="0" algn="l" defTabSz="914400" rtl="0" eaLnBrk="1" fontAlgn="b" latinLnBrk="0" hangingPunct="1"/>
                      <a:r>
                        <a:rPr lang="en-US" sz="1800" kern="1200">
                          <a:solidFill>
                            <a:schemeClr val="dk1"/>
                          </a:solidFill>
                          <a:latin typeface="+mn-lt"/>
                          <a:ea typeface="+mn-ea"/>
                          <a:cs typeface="+mn-cs"/>
                        </a:rPr>
                        <a:t>3</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Talent Management Risk</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Interview</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Low</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Moderate</a:t>
                      </a:r>
                    </a:p>
                  </a:txBody>
                  <a:tcPr marL="6102" marR="6102" marT="6102" marB="0" anchor="b"/>
                </a:tc>
                <a:extLst>
                  <a:ext uri="{0D108BD9-81ED-4DB2-BD59-A6C34878D82A}">
                    <a16:rowId xmlns:a16="http://schemas.microsoft.com/office/drawing/2014/main" xmlns="" val="10003"/>
                  </a:ext>
                </a:extLst>
              </a:tr>
              <a:tr h="416646">
                <a:tc>
                  <a:txBody>
                    <a:bodyPr/>
                    <a:lstStyle/>
                    <a:p>
                      <a:pPr marL="0" algn="l" defTabSz="914400" rtl="0" eaLnBrk="1" fontAlgn="b" latinLnBrk="0" hangingPunct="1"/>
                      <a:r>
                        <a:rPr lang="en-US" sz="1800" kern="1200">
                          <a:solidFill>
                            <a:schemeClr val="dk1"/>
                          </a:solidFill>
                          <a:latin typeface="+mn-lt"/>
                          <a:ea typeface="+mn-ea"/>
                          <a:cs typeface="+mn-cs"/>
                        </a:rPr>
                        <a:t>4</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Team Risk</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Interview</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Moderate</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High</a:t>
                      </a:r>
                    </a:p>
                  </a:txBody>
                  <a:tcPr marL="6102" marR="6102" marT="6102" marB="0" anchor="b"/>
                </a:tc>
                <a:extLst>
                  <a:ext uri="{0D108BD9-81ED-4DB2-BD59-A6C34878D82A}">
                    <a16:rowId xmlns:a16="http://schemas.microsoft.com/office/drawing/2014/main" xmlns="" val="10004"/>
                  </a:ext>
                </a:extLst>
              </a:tr>
              <a:tr h="529200">
                <a:tc>
                  <a:txBody>
                    <a:bodyPr/>
                    <a:lstStyle/>
                    <a:p>
                      <a:pPr marL="0" algn="l" defTabSz="914400" rtl="0" eaLnBrk="1" fontAlgn="b" latinLnBrk="0" hangingPunct="1"/>
                      <a:r>
                        <a:rPr lang="en-US" sz="1800" kern="1200">
                          <a:solidFill>
                            <a:schemeClr val="dk1"/>
                          </a:solidFill>
                          <a:latin typeface="+mn-lt"/>
                          <a:ea typeface="+mn-ea"/>
                          <a:cs typeface="+mn-cs"/>
                        </a:rPr>
                        <a:t>5</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Regulatory Risk</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Interview</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Low</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Moderate</a:t>
                      </a:r>
                    </a:p>
                  </a:txBody>
                  <a:tcPr marL="6102" marR="6102" marT="6102" marB="0" anchor="b"/>
                </a:tc>
                <a:extLst>
                  <a:ext uri="{0D108BD9-81ED-4DB2-BD59-A6C34878D82A}">
                    <a16:rowId xmlns:a16="http://schemas.microsoft.com/office/drawing/2014/main" xmlns="" val="10005"/>
                  </a:ext>
                </a:extLst>
              </a:tr>
              <a:tr h="416646">
                <a:tc>
                  <a:txBody>
                    <a:bodyPr/>
                    <a:lstStyle/>
                    <a:p>
                      <a:pPr marL="0" algn="l" defTabSz="914400" rtl="0" eaLnBrk="1" fontAlgn="b" latinLnBrk="0" hangingPunct="1"/>
                      <a:r>
                        <a:rPr lang="en-US" sz="1800" kern="1200">
                          <a:solidFill>
                            <a:schemeClr val="dk1"/>
                          </a:solidFill>
                          <a:latin typeface="+mn-lt"/>
                          <a:ea typeface="+mn-ea"/>
                          <a:cs typeface="+mn-cs"/>
                        </a:rPr>
                        <a:t>6</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Technology Risk</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Porter's 5</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High</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High</a:t>
                      </a:r>
                    </a:p>
                  </a:txBody>
                  <a:tcPr marL="6102" marR="6102" marT="6102" marB="0" anchor="b"/>
                </a:tc>
                <a:extLst>
                  <a:ext uri="{0D108BD9-81ED-4DB2-BD59-A6C34878D82A}">
                    <a16:rowId xmlns:a16="http://schemas.microsoft.com/office/drawing/2014/main" xmlns="" val="10006"/>
                  </a:ext>
                </a:extLst>
              </a:tr>
              <a:tr h="529200">
                <a:tc>
                  <a:txBody>
                    <a:bodyPr/>
                    <a:lstStyle/>
                    <a:p>
                      <a:pPr marL="0" algn="l" defTabSz="914400" rtl="0" eaLnBrk="1" fontAlgn="b" latinLnBrk="0" hangingPunct="1"/>
                      <a:r>
                        <a:rPr lang="en-US" sz="1800" kern="1200">
                          <a:solidFill>
                            <a:schemeClr val="dk1"/>
                          </a:solidFill>
                          <a:latin typeface="+mn-lt"/>
                          <a:ea typeface="+mn-ea"/>
                          <a:cs typeface="+mn-cs"/>
                        </a:rPr>
                        <a:t>7</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Market Penetration Risk</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Porter's 5</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Moderate</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High</a:t>
                      </a:r>
                    </a:p>
                  </a:txBody>
                  <a:tcPr marL="6102" marR="6102" marT="6102" marB="0" anchor="b"/>
                </a:tc>
                <a:extLst>
                  <a:ext uri="{0D108BD9-81ED-4DB2-BD59-A6C34878D82A}">
                    <a16:rowId xmlns:a16="http://schemas.microsoft.com/office/drawing/2014/main" xmlns="" val="10007"/>
                  </a:ext>
                </a:extLst>
              </a:tr>
              <a:tr h="529200">
                <a:tc>
                  <a:txBody>
                    <a:bodyPr/>
                    <a:lstStyle/>
                    <a:p>
                      <a:pPr marL="0" algn="l" defTabSz="914400" rtl="0" eaLnBrk="1" fontAlgn="b" latinLnBrk="0" hangingPunct="1"/>
                      <a:r>
                        <a:rPr lang="en-US" sz="1800" kern="1200">
                          <a:solidFill>
                            <a:schemeClr val="dk1"/>
                          </a:solidFill>
                          <a:latin typeface="+mn-lt"/>
                          <a:ea typeface="+mn-ea"/>
                          <a:cs typeface="+mn-cs"/>
                        </a:rPr>
                        <a:t>8</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Competitive Risk</a:t>
                      </a:r>
                    </a:p>
                  </a:txBody>
                  <a:tcPr marL="6102" marR="6102" marT="6102" marB="0" anchor="b"/>
                </a:tc>
                <a:tc>
                  <a:txBody>
                    <a:bodyPr/>
                    <a:lstStyle/>
                    <a:p>
                      <a:pPr marL="0" algn="l" defTabSz="914400" rtl="0" eaLnBrk="1" fontAlgn="b" latinLnBrk="0" hangingPunct="1"/>
                      <a:r>
                        <a:rPr lang="en-US" sz="1800" kern="1200" dirty="0">
                          <a:solidFill>
                            <a:schemeClr val="dk1"/>
                          </a:solidFill>
                          <a:latin typeface="+mn-lt"/>
                          <a:ea typeface="+mn-ea"/>
                          <a:cs typeface="+mn-cs"/>
                        </a:rPr>
                        <a:t>Porter's 5</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Low</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Moderate</a:t>
                      </a:r>
                    </a:p>
                  </a:txBody>
                  <a:tcPr marL="6102" marR="6102" marT="6102" marB="0" anchor="b"/>
                </a:tc>
                <a:extLst>
                  <a:ext uri="{0D108BD9-81ED-4DB2-BD59-A6C34878D82A}">
                    <a16:rowId xmlns:a16="http://schemas.microsoft.com/office/drawing/2014/main" xmlns="" val="10008"/>
                  </a:ext>
                </a:extLst>
              </a:tr>
              <a:tr h="529200">
                <a:tc>
                  <a:txBody>
                    <a:bodyPr/>
                    <a:lstStyle/>
                    <a:p>
                      <a:pPr marL="0" algn="l" defTabSz="914400" rtl="0" eaLnBrk="1" fontAlgn="b" latinLnBrk="0" hangingPunct="1"/>
                      <a:r>
                        <a:rPr lang="en-US" sz="1800" kern="1200">
                          <a:solidFill>
                            <a:schemeClr val="dk1"/>
                          </a:solidFill>
                          <a:latin typeface="+mn-lt"/>
                          <a:ea typeface="+mn-ea"/>
                          <a:cs typeface="+mn-cs"/>
                        </a:rPr>
                        <a:t>9</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Supply Chain Risk</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SWOT</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Low</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Moderate</a:t>
                      </a:r>
                    </a:p>
                  </a:txBody>
                  <a:tcPr marL="6102" marR="6102" marT="6102" marB="0" anchor="b"/>
                </a:tc>
                <a:extLst>
                  <a:ext uri="{0D108BD9-81ED-4DB2-BD59-A6C34878D82A}">
                    <a16:rowId xmlns:a16="http://schemas.microsoft.com/office/drawing/2014/main" xmlns="" val="10009"/>
                  </a:ext>
                </a:extLst>
              </a:tr>
              <a:tr h="416646">
                <a:tc>
                  <a:txBody>
                    <a:bodyPr/>
                    <a:lstStyle/>
                    <a:p>
                      <a:pPr marL="0" algn="l" defTabSz="914400" rtl="0" eaLnBrk="1" fontAlgn="b" latinLnBrk="0" hangingPunct="1"/>
                      <a:r>
                        <a:rPr lang="en-US" sz="1800" kern="1200">
                          <a:solidFill>
                            <a:schemeClr val="dk1"/>
                          </a:solidFill>
                          <a:latin typeface="+mn-lt"/>
                          <a:ea typeface="+mn-ea"/>
                          <a:cs typeface="+mn-cs"/>
                        </a:rPr>
                        <a:t>10</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Capital Risk</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SWOT</a:t>
                      </a:r>
                    </a:p>
                  </a:txBody>
                  <a:tcPr marL="6102" marR="6102" marT="6102" marB="0" anchor="b"/>
                </a:tc>
                <a:tc>
                  <a:txBody>
                    <a:bodyPr/>
                    <a:lstStyle/>
                    <a:p>
                      <a:pPr marL="0" algn="l" defTabSz="914400" rtl="0" eaLnBrk="1" fontAlgn="b" latinLnBrk="0" hangingPunct="1"/>
                      <a:r>
                        <a:rPr lang="en-US" sz="1800" kern="1200">
                          <a:solidFill>
                            <a:schemeClr val="dk1"/>
                          </a:solidFill>
                          <a:latin typeface="+mn-lt"/>
                          <a:ea typeface="+mn-ea"/>
                          <a:cs typeface="+mn-cs"/>
                        </a:rPr>
                        <a:t>High</a:t>
                      </a:r>
                    </a:p>
                  </a:txBody>
                  <a:tcPr marL="6102" marR="6102" marT="6102" marB="0" anchor="b"/>
                </a:tc>
                <a:tc>
                  <a:txBody>
                    <a:bodyPr/>
                    <a:lstStyle/>
                    <a:p>
                      <a:pPr marL="0" algn="l" defTabSz="914400" rtl="0" eaLnBrk="1" fontAlgn="b" latinLnBrk="0" hangingPunct="1"/>
                      <a:r>
                        <a:rPr lang="en-US" sz="1800" kern="1200" dirty="0">
                          <a:solidFill>
                            <a:schemeClr val="dk1"/>
                          </a:solidFill>
                          <a:latin typeface="+mn-lt"/>
                          <a:ea typeface="+mn-ea"/>
                          <a:cs typeface="+mn-cs"/>
                        </a:rPr>
                        <a:t>High</a:t>
                      </a:r>
                    </a:p>
                  </a:txBody>
                  <a:tcPr marL="6102" marR="6102" marT="6102" marB="0" anchor="b"/>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440978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28DF2A-7FA5-457D-B9CD-3E8C76808DC5}"/>
              </a:ext>
            </a:extLst>
          </p:cNvPr>
          <p:cNvSpPr>
            <a:spLocks noGrp="1"/>
          </p:cNvSpPr>
          <p:nvPr>
            <p:ph type="title"/>
          </p:nvPr>
        </p:nvSpPr>
        <p:spPr>
          <a:xfrm>
            <a:off x="742951" y="230069"/>
            <a:ext cx="3833906" cy="4952492"/>
          </a:xfrm>
        </p:spPr>
        <p:txBody>
          <a:bodyPr>
            <a:normAutofit/>
          </a:bodyPr>
          <a:lstStyle/>
          <a:p>
            <a:pPr algn="ctr"/>
            <a:r>
              <a:rPr lang="en-US" sz="4400" dirty="0"/>
              <a:t>Risks Mapped</a:t>
            </a:r>
          </a:p>
        </p:txBody>
      </p:sp>
      <p:sp>
        <p:nvSpPr>
          <p:cNvPr id="3" name="Footer Placeholder 2"/>
          <p:cNvSpPr>
            <a:spLocks noGrp="1"/>
          </p:cNvSpPr>
          <p:nvPr>
            <p:ph type="ftr" sz="quarter" idx="11"/>
          </p:nvPr>
        </p:nvSpPr>
        <p:spPr/>
        <p:txBody>
          <a:bodyPr/>
          <a:lstStyle/>
          <a:p>
            <a:r>
              <a:rPr lang="en-US" dirty="0"/>
              <a:t>IST 625 - Enterprise Risk Management | Field Project 4 | SparkCharge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209" y="978195"/>
            <a:ext cx="9214065" cy="5411972"/>
          </a:xfrm>
        </p:spPr>
      </p:pic>
    </p:spTree>
    <p:extLst>
      <p:ext uri="{BB962C8B-B14F-4D97-AF65-F5344CB8AC3E}">
        <p14:creationId xmlns:p14="http://schemas.microsoft.com/office/powerpoint/2010/main" val="2685396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Top 5 Risks</a:t>
            </a:r>
          </a:p>
        </p:txBody>
      </p:sp>
      <p:sp>
        <p:nvSpPr>
          <p:cNvPr id="6" name="Content Placeholder 5"/>
          <p:cNvSpPr>
            <a:spLocks noGrp="1"/>
          </p:cNvSpPr>
          <p:nvPr>
            <p:ph idx="1"/>
          </p:nvPr>
        </p:nvSpPr>
        <p:spPr/>
        <p:txBody>
          <a:bodyPr/>
          <a:lstStyle/>
          <a:p>
            <a:pPr>
              <a:buFont typeface="Wingdings" charset="2"/>
              <a:buChar char="v"/>
            </a:pPr>
            <a:r>
              <a:rPr lang="en-US" dirty="0"/>
              <a:t>Technology Risk</a:t>
            </a:r>
          </a:p>
          <a:p>
            <a:pPr>
              <a:buFont typeface="Wingdings" charset="2"/>
              <a:buChar char="v"/>
            </a:pPr>
            <a:r>
              <a:rPr lang="en-US" dirty="0"/>
              <a:t>Team Risk</a:t>
            </a:r>
          </a:p>
          <a:p>
            <a:pPr>
              <a:buFont typeface="Wingdings" charset="2"/>
              <a:buChar char="v"/>
            </a:pPr>
            <a:r>
              <a:rPr lang="en-US" dirty="0"/>
              <a:t>Demand Risk</a:t>
            </a:r>
          </a:p>
          <a:p>
            <a:pPr>
              <a:buFont typeface="Wingdings" charset="2"/>
              <a:buChar char="v"/>
            </a:pPr>
            <a:r>
              <a:rPr lang="en-US" dirty="0"/>
              <a:t>Market Penetration Risk</a:t>
            </a:r>
          </a:p>
          <a:p>
            <a:pPr>
              <a:buFont typeface="Wingdings" charset="2"/>
              <a:buChar char="v"/>
            </a:pPr>
            <a:r>
              <a:rPr lang="en-US" dirty="0"/>
              <a:t>Capital Risk</a:t>
            </a:r>
          </a:p>
        </p:txBody>
      </p:sp>
      <p:sp>
        <p:nvSpPr>
          <p:cNvPr id="2" name="Footer Placeholder 1"/>
          <p:cNvSpPr>
            <a:spLocks noGrp="1"/>
          </p:cNvSpPr>
          <p:nvPr>
            <p:ph type="ftr" sz="quarter" idx="11"/>
          </p:nvPr>
        </p:nvSpPr>
        <p:spPr/>
        <p:txBody>
          <a:bodyPr/>
          <a:lstStyle/>
          <a:p>
            <a:r>
              <a:rPr lang="en-US" dirty="0"/>
              <a:t>IST 625 - Enterprise Risk Management | Field Project 4 | SparkCharge</a:t>
            </a:r>
          </a:p>
        </p:txBody>
      </p:sp>
    </p:spTree>
    <p:extLst>
      <p:ext uri="{BB962C8B-B14F-4D97-AF65-F5344CB8AC3E}">
        <p14:creationId xmlns:p14="http://schemas.microsoft.com/office/powerpoint/2010/main" val="593167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CF6951-EA13-4BB5-9AD1-82389F942270}"/>
              </a:ext>
            </a:extLst>
          </p:cNvPr>
          <p:cNvSpPr>
            <a:spLocks noGrp="1"/>
          </p:cNvSpPr>
          <p:nvPr>
            <p:ph type="title"/>
          </p:nvPr>
        </p:nvSpPr>
        <p:spPr>
          <a:xfrm>
            <a:off x="762000" y="559678"/>
            <a:ext cx="3833906" cy="4952492"/>
          </a:xfrm>
        </p:spPr>
        <p:txBody>
          <a:bodyPr/>
          <a:lstStyle/>
          <a:p>
            <a:r>
              <a:rPr lang="en-US" dirty="0"/>
              <a:t>Technology Risk</a:t>
            </a:r>
          </a:p>
        </p:txBody>
      </p:sp>
      <p:sp>
        <p:nvSpPr>
          <p:cNvPr id="3" name="Content Placeholder 2">
            <a:extLst>
              <a:ext uri="{FF2B5EF4-FFF2-40B4-BE49-F238E27FC236}">
                <a16:creationId xmlns:a16="http://schemas.microsoft.com/office/drawing/2014/main" xmlns="" id="{E6CE154E-8AB1-43A0-9313-9BAD742A818B}"/>
              </a:ext>
            </a:extLst>
          </p:cNvPr>
          <p:cNvSpPr>
            <a:spLocks noGrp="1"/>
          </p:cNvSpPr>
          <p:nvPr>
            <p:ph idx="1"/>
          </p:nvPr>
        </p:nvSpPr>
        <p:spPr>
          <a:xfrm>
            <a:off x="5319823" y="559678"/>
            <a:ext cx="6248398" cy="5655156"/>
          </a:xfrm>
        </p:spPr>
        <p:txBody>
          <a:bodyPr>
            <a:normAutofit fontScale="85000" lnSpcReduction="20000"/>
          </a:bodyPr>
          <a:lstStyle/>
          <a:p>
            <a:pPr marL="0" indent="0">
              <a:buNone/>
            </a:pPr>
            <a:r>
              <a:rPr lang="en-US" u="sng" dirty="0"/>
              <a:t>Indicators</a:t>
            </a:r>
          </a:p>
          <a:p>
            <a:pPr>
              <a:buFont typeface="Wingdings" panose="05000000000000000000" pitchFamily="2" charset="2"/>
              <a:buChar char="v"/>
            </a:pPr>
            <a:r>
              <a:rPr lang="en-US" dirty="0"/>
              <a:t>R&amp;D Breakthrough on a New Battery Technology</a:t>
            </a:r>
          </a:p>
          <a:p>
            <a:pPr>
              <a:buFont typeface="Wingdings" panose="05000000000000000000" pitchFamily="2" charset="2"/>
              <a:buChar char="v"/>
            </a:pPr>
            <a:r>
              <a:rPr lang="en-US" dirty="0"/>
              <a:t>Customer reports battery failures</a:t>
            </a:r>
          </a:p>
          <a:p>
            <a:pPr marL="0" indent="0">
              <a:buNone/>
            </a:pPr>
            <a:r>
              <a:rPr lang="en-US" u="sng" dirty="0"/>
              <a:t>Risk Management</a:t>
            </a:r>
          </a:p>
          <a:p>
            <a:pPr>
              <a:buFont typeface="Wingdings" panose="05000000000000000000" pitchFamily="2" charset="2"/>
              <a:buChar char="v"/>
            </a:pPr>
            <a:r>
              <a:rPr lang="en-US" dirty="0"/>
              <a:t>Quality Assurance Team</a:t>
            </a:r>
          </a:p>
          <a:p>
            <a:pPr>
              <a:buFont typeface="Wingdings" panose="05000000000000000000" pitchFamily="2" charset="2"/>
              <a:buChar char="v"/>
            </a:pPr>
            <a:r>
              <a:rPr lang="en-US" dirty="0"/>
              <a:t>Rigorous testing</a:t>
            </a:r>
          </a:p>
          <a:p>
            <a:pPr>
              <a:buFont typeface="Wingdings" panose="05000000000000000000" pitchFamily="2" charset="2"/>
              <a:buChar char="v"/>
            </a:pPr>
            <a:r>
              <a:rPr lang="en-US" dirty="0"/>
              <a:t>Scenario Analysis</a:t>
            </a:r>
          </a:p>
          <a:p>
            <a:pPr>
              <a:buFont typeface="Wingdings" panose="05000000000000000000" pitchFamily="2" charset="2"/>
              <a:buChar char="v"/>
            </a:pPr>
            <a:r>
              <a:rPr lang="en-US" dirty="0"/>
              <a:t>Keep the company aware of trends and R&amp;D in the industry</a:t>
            </a:r>
          </a:p>
          <a:p>
            <a:pPr marL="0" indent="0">
              <a:buNone/>
            </a:pPr>
            <a:r>
              <a:rPr lang="en-US" u="sng" dirty="0"/>
              <a:t>Contingency Plan</a:t>
            </a:r>
          </a:p>
          <a:p>
            <a:pPr>
              <a:buFont typeface="Wingdings" panose="05000000000000000000" pitchFamily="2" charset="2"/>
              <a:buChar char="v"/>
            </a:pPr>
            <a:r>
              <a:rPr lang="en-US" dirty="0"/>
              <a:t>Multiple teams working on the same idea with different approach</a:t>
            </a:r>
          </a:p>
          <a:p>
            <a:pPr>
              <a:buFont typeface="Wingdings" panose="05000000000000000000" pitchFamily="2" charset="2"/>
              <a:buChar char="v"/>
            </a:pPr>
            <a:r>
              <a:rPr lang="en-US" dirty="0"/>
              <a:t>Differentiation strategy change (example: pricing)</a:t>
            </a:r>
          </a:p>
          <a:p>
            <a:pPr>
              <a:buFont typeface="Wingdings" panose="05000000000000000000" pitchFamily="2" charset="2"/>
              <a:buChar char="v"/>
            </a:pPr>
            <a:r>
              <a:rPr lang="en-US" dirty="0"/>
              <a:t>Steal the technology</a:t>
            </a:r>
          </a:p>
          <a:p>
            <a:pPr marL="0" indent="0">
              <a:buNone/>
            </a:pPr>
            <a:r>
              <a:rPr lang="en-US" u="sng" dirty="0"/>
              <a:t>Disaster recovery</a:t>
            </a:r>
          </a:p>
          <a:p>
            <a:pPr>
              <a:buFont typeface="Wingdings" panose="05000000000000000000" pitchFamily="2" charset="2"/>
              <a:buChar char="v"/>
            </a:pPr>
            <a:r>
              <a:rPr lang="en-US" dirty="0"/>
              <a:t>Hiring new engineers based on expert analysis</a:t>
            </a:r>
          </a:p>
          <a:p>
            <a:pPr>
              <a:buFont typeface="Wingdings" panose="05000000000000000000" pitchFamily="2" charset="2"/>
              <a:buChar char="v"/>
            </a:pPr>
            <a:r>
              <a:rPr lang="en-US" dirty="0"/>
              <a:t>Acquiring similar technology</a:t>
            </a:r>
          </a:p>
        </p:txBody>
      </p:sp>
      <p:sp>
        <p:nvSpPr>
          <p:cNvPr id="4" name="Footer Placeholder 3"/>
          <p:cNvSpPr>
            <a:spLocks noGrp="1"/>
          </p:cNvSpPr>
          <p:nvPr>
            <p:ph type="ftr" sz="quarter" idx="11"/>
          </p:nvPr>
        </p:nvSpPr>
        <p:spPr/>
        <p:txBody>
          <a:bodyPr/>
          <a:lstStyle/>
          <a:p>
            <a:r>
              <a:rPr lang="en-US" dirty="0"/>
              <a:t>IST 625 - Enterprise Risk Management | Field Project 4 | SparkCharge</a:t>
            </a:r>
          </a:p>
        </p:txBody>
      </p:sp>
    </p:spTree>
    <p:extLst>
      <p:ext uri="{BB962C8B-B14F-4D97-AF65-F5344CB8AC3E}">
        <p14:creationId xmlns:p14="http://schemas.microsoft.com/office/powerpoint/2010/main" val="3639652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Risk</a:t>
            </a:r>
          </a:p>
        </p:txBody>
      </p:sp>
      <p:sp>
        <p:nvSpPr>
          <p:cNvPr id="3" name="Content Placeholder 2"/>
          <p:cNvSpPr>
            <a:spLocks noGrp="1"/>
          </p:cNvSpPr>
          <p:nvPr>
            <p:ph idx="1"/>
          </p:nvPr>
        </p:nvSpPr>
        <p:spPr/>
        <p:txBody>
          <a:bodyPr/>
          <a:lstStyle/>
          <a:p>
            <a:pPr marL="0" indent="0">
              <a:buNone/>
            </a:pPr>
            <a:r>
              <a:rPr lang="en-US" u="sng" dirty="0"/>
              <a:t>Indicators</a:t>
            </a:r>
          </a:p>
          <a:p>
            <a:pPr>
              <a:buFont typeface="Wingdings" charset="2"/>
              <a:buChar char="v"/>
            </a:pPr>
            <a:r>
              <a:rPr lang="en-US" dirty="0"/>
              <a:t>Strong conceptual disagreements </a:t>
            </a:r>
          </a:p>
          <a:p>
            <a:pPr>
              <a:buFont typeface="Wingdings" charset="2"/>
              <a:buChar char="v"/>
            </a:pPr>
            <a:r>
              <a:rPr lang="en-US" dirty="0"/>
              <a:t>Dip in group performance</a:t>
            </a:r>
          </a:p>
          <a:p>
            <a:pPr marL="0" indent="0">
              <a:buNone/>
            </a:pPr>
            <a:r>
              <a:rPr lang="en-US" u="sng" dirty="0"/>
              <a:t>Risk Management</a:t>
            </a:r>
          </a:p>
          <a:p>
            <a:pPr>
              <a:buFont typeface="Wingdings" charset="2"/>
              <a:buChar char="v"/>
            </a:pPr>
            <a:r>
              <a:rPr lang="en-US" dirty="0"/>
              <a:t>Develop a conflict resolution framework</a:t>
            </a:r>
          </a:p>
          <a:p>
            <a:pPr marL="0" indent="0">
              <a:buNone/>
            </a:pPr>
            <a:r>
              <a:rPr lang="en-US" u="sng" dirty="0"/>
              <a:t>Contingency Plan</a:t>
            </a:r>
          </a:p>
          <a:p>
            <a:pPr>
              <a:buFont typeface="Wingdings" panose="05000000000000000000" pitchFamily="2" charset="2"/>
              <a:buChar char="v"/>
            </a:pPr>
            <a:r>
              <a:rPr lang="en-US" dirty="0"/>
              <a:t>Mediation by an external expert</a:t>
            </a:r>
          </a:p>
          <a:p>
            <a:pPr marL="0" indent="0">
              <a:buNone/>
            </a:pPr>
            <a:r>
              <a:rPr lang="en-US" u="sng" dirty="0"/>
              <a:t>Disaster Recovery Plan</a:t>
            </a:r>
          </a:p>
          <a:p>
            <a:pPr>
              <a:buFont typeface="Wingdings" charset="2"/>
              <a:buChar char="v"/>
            </a:pPr>
            <a:r>
              <a:rPr lang="en-US" dirty="0"/>
              <a:t>Buy-out clauses between partners/co-founders</a:t>
            </a:r>
          </a:p>
          <a:p>
            <a:pPr marL="0" indent="0">
              <a:buNone/>
            </a:pPr>
            <a:endParaRPr lang="en-US" dirty="0"/>
          </a:p>
        </p:txBody>
      </p:sp>
      <p:sp>
        <p:nvSpPr>
          <p:cNvPr id="4" name="Footer Placeholder 3"/>
          <p:cNvSpPr>
            <a:spLocks noGrp="1"/>
          </p:cNvSpPr>
          <p:nvPr>
            <p:ph type="ftr" sz="quarter" idx="11"/>
          </p:nvPr>
        </p:nvSpPr>
        <p:spPr/>
        <p:txBody>
          <a:bodyPr/>
          <a:lstStyle/>
          <a:p>
            <a:r>
              <a:rPr lang="en-US"/>
              <a:t>IST 625 - Enterprise Risk Management | Field Project 4 | SparkCharge</a:t>
            </a:r>
            <a:endParaRPr lang="en-US" dirty="0"/>
          </a:p>
        </p:txBody>
      </p:sp>
    </p:spTree>
    <p:extLst>
      <p:ext uri="{BB962C8B-B14F-4D97-AF65-F5344CB8AC3E}">
        <p14:creationId xmlns:p14="http://schemas.microsoft.com/office/powerpoint/2010/main" val="940089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D5BC6E-7DEB-4C5C-A78D-B49CF5CE91A1}"/>
              </a:ext>
            </a:extLst>
          </p:cNvPr>
          <p:cNvSpPr>
            <a:spLocks noGrp="1"/>
          </p:cNvSpPr>
          <p:nvPr>
            <p:ph type="title"/>
          </p:nvPr>
        </p:nvSpPr>
        <p:spPr/>
        <p:txBody>
          <a:bodyPr/>
          <a:lstStyle/>
          <a:p>
            <a:pPr algn="l"/>
            <a:r>
              <a:rPr lang="en-US" dirty="0"/>
              <a:t>Demand Risk</a:t>
            </a:r>
          </a:p>
        </p:txBody>
      </p:sp>
      <p:sp>
        <p:nvSpPr>
          <p:cNvPr id="3" name="Content Placeholder 2">
            <a:extLst>
              <a:ext uri="{FF2B5EF4-FFF2-40B4-BE49-F238E27FC236}">
                <a16:creationId xmlns:a16="http://schemas.microsoft.com/office/drawing/2014/main" xmlns="" id="{40CD590F-C320-4491-832D-0A6FA8DD809D}"/>
              </a:ext>
            </a:extLst>
          </p:cNvPr>
          <p:cNvSpPr>
            <a:spLocks noGrp="1"/>
          </p:cNvSpPr>
          <p:nvPr>
            <p:ph idx="1"/>
          </p:nvPr>
        </p:nvSpPr>
        <p:spPr/>
        <p:txBody>
          <a:bodyPr/>
          <a:lstStyle/>
          <a:p>
            <a:pPr marL="0" indent="0">
              <a:buNone/>
            </a:pPr>
            <a:r>
              <a:rPr lang="en-US" u="sng" dirty="0"/>
              <a:t>Indicators</a:t>
            </a:r>
          </a:p>
          <a:p>
            <a:pPr>
              <a:buFont typeface="Wingdings" panose="05000000000000000000" pitchFamily="2" charset="2"/>
              <a:buChar char="v"/>
            </a:pPr>
            <a:r>
              <a:rPr lang="en-US" dirty="0"/>
              <a:t>Sales strongly below forecast</a:t>
            </a:r>
          </a:p>
          <a:p>
            <a:pPr marL="0" indent="0">
              <a:buNone/>
            </a:pPr>
            <a:r>
              <a:rPr lang="en-US" u="sng" dirty="0"/>
              <a:t>Risk Management</a:t>
            </a:r>
          </a:p>
          <a:p>
            <a:pPr>
              <a:buFont typeface="Wingdings" panose="05000000000000000000" pitchFamily="2" charset="2"/>
              <a:buChar char="v"/>
            </a:pPr>
            <a:r>
              <a:rPr lang="en-US" dirty="0"/>
              <a:t>Having a thorough market analysis</a:t>
            </a:r>
          </a:p>
          <a:p>
            <a:pPr>
              <a:buFont typeface="Wingdings" panose="05000000000000000000" pitchFamily="2" charset="2"/>
              <a:buChar char="v"/>
            </a:pPr>
            <a:r>
              <a:rPr lang="en-US" dirty="0"/>
              <a:t>Focus groups</a:t>
            </a:r>
          </a:p>
          <a:p>
            <a:pPr marL="0" indent="0">
              <a:buNone/>
            </a:pPr>
            <a:r>
              <a:rPr lang="en-US" u="sng" dirty="0"/>
              <a:t>Contingency Planning</a:t>
            </a:r>
          </a:p>
          <a:p>
            <a:pPr>
              <a:buFont typeface="Wingdings" charset="2"/>
              <a:buChar char="v"/>
            </a:pPr>
            <a:r>
              <a:rPr lang="en-US" dirty="0"/>
              <a:t> Promotional deals with institutions</a:t>
            </a:r>
          </a:p>
          <a:p>
            <a:pPr marL="0" indent="0">
              <a:buNone/>
            </a:pPr>
            <a:r>
              <a:rPr lang="en-US" u="sng" dirty="0"/>
              <a:t>Disaster recovery</a:t>
            </a:r>
          </a:p>
          <a:p>
            <a:pPr>
              <a:buFont typeface="Wingdings" panose="05000000000000000000" pitchFamily="2" charset="2"/>
              <a:buChar char="v"/>
            </a:pPr>
            <a:r>
              <a:rPr lang="en-US" dirty="0"/>
              <a:t>Product pivoting</a:t>
            </a:r>
          </a:p>
          <a:p>
            <a:pPr>
              <a:buFont typeface="Wingdings" panose="05000000000000000000" pitchFamily="2" charset="2"/>
              <a:buChar char="v"/>
            </a:pPr>
            <a:r>
              <a:rPr lang="en-US" dirty="0"/>
              <a:t>Target market change(New research)</a:t>
            </a:r>
          </a:p>
          <a:p>
            <a:pPr>
              <a:buFont typeface="Wingdings" panose="05000000000000000000" pitchFamily="2" charset="2"/>
              <a:buChar char="v"/>
            </a:pPr>
            <a:r>
              <a:rPr lang="en-US" dirty="0"/>
              <a:t>Get yourself acquired</a:t>
            </a:r>
          </a:p>
        </p:txBody>
      </p:sp>
      <p:sp>
        <p:nvSpPr>
          <p:cNvPr id="4" name="Footer Placeholder 3"/>
          <p:cNvSpPr>
            <a:spLocks noGrp="1"/>
          </p:cNvSpPr>
          <p:nvPr>
            <p:ph type="ftr" sz="quarter" idx="11"/>
          </p:nvPr>
        </p:nvSpPr>
        <p:spPr/>
        <p:txBody>
          <a:bodyPr/>
          <a:lstStyle/>
          <a:p>
            <a:r>
              <a:rPr lang="en-US" dirty="0"/>
              <a:t>IST 625 - Enterprise Risk Management | Field Project 4 | SparkCharge</a:t>
            </a:r>
          </a:p>
        </p:txBody>
      </p:sp>
    </p:spTree>
    <p:extLst>
      <p:ext uri="{BB962C8B-B14F-4D97-AF65-F5344CB8AC3E}">
        <p14:creationId xmlns:p14="http://schemas.microsoft.com/office/powerpoint/2010/main" val="3001378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Market Penetration Risk</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lang="en-US" u="sng" dirty="0"/>
              <a:t>Indicators:</a:t>
            </a:r>
          </a:p>
          <a:p>
            <a:pPr>
              <a:lnSpc>
                <a:spcPct val="150000"/>
              </a:lnSpc>
              <a:spcBef>
                <a:spcPts val="0"/>
              </a:spcBef>
              <a:buFont typeface="Wingdings" panose="05000000000000000000" pitchFamily="2" charset="2"/>
              <a:buChar char="v"/>
              <a:defRPr/>
            </a:pPr>
            <a:r>
              <a:rPr lang="en-US" dirty="0"/>
              <a:t>A survey indicating awareness about product not as expected in the group targeted by marketing</a:t>
            </a:r>
          </a:p>
          <a:p>
            <a:pPr marL="0" marR="0" lvl="0" indent="0" defTabSz="914400" eaLnBrk="1" fontAlgn="auto" latinLnBrk="0" hangingPunct="1">
              <a:lnSpc>
                <a:spcPct val="150000"/>
              </a:lnSpc>
              <a:spcBef>
                <a:spcPts val="0"/>
              </a:spcBef>
              <a:spcAft>
                <a:spcPts val="0"/>
              </a:spcAft>
              <a:buClrTx/>
              <a:buSzTx/>
              <a:buFontTx/>
              <a:buNone/>
              <a:tabLst/>
              <a:defRPr/>
            </a:pPr>
            <a:r>
              <a:rPr lang="en-US" u="sng" dirty="0"/>
              <a:t>Risk Management</a:t>
            </a:r>
          </a:p>
          <a:p>
            <a:pPr marR="0" lvl="0"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dirty="0"/>
              <a:t>Viral marketing. Maybe send Elon Musk one and bill him so that he can whine about it on his Instagram</a:t>
            </a:r>
          </a:p>
          <a:p>
            <a:pPr>
              <a:lnSpc>
                <a:spcPct val="150000"/>
              </a:lnSpc>
              <a:spcBef>
                <a:spcPts val="0"/>
              </a:spcBef>
              <a:buFont typeface="Wingdings" panose="05000000000000000000" pitchFamily="2" charset="2"/>
              <a:buChar char="v"/>
              <a:defRPr/>
            </a:pPr>
            <a:r>
              <a:rPr lang="en-US" dirty="0"/>
              <a:t>Partnership (ex. EV dealerships)</a:t>
            </a:r>
          </a:p>
          <a:p>
            <a:pPr marL="0" indent="0">
              <a:lnSpc>
                <a:spcPct val="150000"/>
              </a:lnSpc>
              <a:spcBef>
                <a:spcPts val="0"/>
              </a:spcBef>
              <a:buNone/>
            </a:pPr>
            <a:r>
              <a:rPr lang="en-US" u="sng" dirty="0"/>
              <a:t>Contingency Plan</a:t>
            </a:r>
          </a:p>
          <a:p>
            <a:pPr>
              <a:lnSpc>
                <a:spcPct val="150000"/>
              </a:lnSpc>
              <a:spcBef>
                <a:spcPts val="0"/>
              </a:spcBef>
              <a:buFont typeface="Wingdings" panose="05000000000000000000" pitchFamily="2" charset="2"/>
              <a:buChar char="v"/>
            </a:pPr>
            <a:r>
              <a:rPr lang="en-US" dirty="0"/>
              <a:t>Reassess marketing strategy</a:t>
            </a:r>
          </a:p>
          <a:p>
            <a:pPr>
              <a:lnSpc>
                <a:spcPct val="150000"/>
              </a:lnSpc>
              <a:spcBef>
                <a:spcPts val="0"/>
              </a:spcBef>
              <a:buFont typeface="Wingdings" panose="05000000000000000000" pitchFamily="2" charset="2"/>
              <a:buChar char="v"/>
            </a:pPr>
            <a:r>
              <a:rPr lang="en-US" dirty="0"/>
              <a:t>Outsource marketing </a:t>
            </a:r>
          </a:p>
          <a:p>
            <a:pPr marL="0" indent="0">
              <a:lnSpc>
                <a:spcPct val="150000"/>
              </a:lnSpc>
              <a:spcBef>
                <a:spcPts val="0"/>
              </a:spcBef>
              <a:buNone/>
            </a:pPr>
            <a:r>
              <a:rPr lang="en-US" u="sng" dirty="0"/>
              <a:t>Disaster Recovery</a:t>
            </a:r>
          </a:p>
          <a:p>
            <a:pPr>
              <a:lnSpc>
                <a:spcPct val="150000"/>
              </a:lnSpc>
              <a:spcBef>
                <a:spcPts val="0"/>
              </a:spcBef>
              <a:buFont typeface="Wingdings" panose="05000000000000000000" pitchFamily="2" charset="2"/>
              <a:buChar char="v"/>
            </a:pPr>
            <a:r>
              <a:rPr lang="en-US" dirty="0"/>
              <a:t>Promotions (ex. Discounts)</a:t>
            </a:r>
          </a:p>
          <a:p>
            <a:pPr>
              <a:lnSpc>
                <a:spcPct val="150000"/>
              </a:lnSpc>
              <a:spcBef>
                <a:spcPts val="0"/>
              </a:spcBef>
              <a:buFont typeface="Wingdings" panose="05000000000000000000" pitchFamily="2" charset="2"/>
              <a:buChar char="v"/>
            </a:pPr>
            <a:endParaRPr lang="en-US" u="sng" dirty="0"/>
          </a:p>
          <a:p>
            <a:pPr>
              <a:lnSpc>
                <a:spcPct val="150000"/>
              </a:lnSpc>
              <a:spcBef>
                <a:spcPts val="0"/>
              </a:spcBef>
              <a:buFont typeface="Wingdings" charset="2"/>
              <a:buChar char="v"/>
            </a:pPr>
            <a:endParaRPr lang="en-US" dirty="0"/>
          </a:p>
          <a:p>
            <a:pPr>
              <a:lnSpc>
                <a:spcPct val="150000"/>
              </a:lnSpc>
              <a:spcBef>
                <a:spcPts val="0"/>
              </a:spcBef>
              <a:buFont typeface="Wingdings" charset="2"/>
              <a:buChar char="v"/>
            </a:pPr>
            <a:endParaRPr lang="en-US" dirty="0"/>
          </a:p>
          <a:p>
            <a:pPr>
              <a:lnSpc>
                <a:spcPct val="100000"/>
              </a:lnSpc>
              <a:spcBef>
                <a:spcPts val="0"/>
              </a:spcBef>
              <a:buFont typeface="Wingdings" charset="2"/>
              <a:buChar char="v"/>
            </a:pPr>
            <a:endParaRPr lang="en-US" dirty="0"/>
          </a:p>
        </p:txBody>
      </p:sp>
      <p:sp>
        <p:nvSpPr>
          <p:cNvPr id="4" name="Footer Placeholder 3"/>
          <p:cNvSpPr>
            <a:spLocks noGrp="1"/>
          </p:cNvSpPr>
          <p:nvPr>
            <p:ph type="ftr" sz="quarter" idx="11"/>
          </p:nvPr>
        </p:nvSpPr>
        <p:spPr/>
        <p:txBody>
          <a:bodyPr/>
          <a:lstStyle/>
          <a:p>
            <a:r>
              <a:rPr lang="en-US" dirty="0"/>
              <a:t>IST 625 - Enterprise Risk Management | Field Project 4 | SparkCharge</a:t>
            </a:r>
          </a:p>
        </p:txBody>
      </p:sp>
    </p:spTree>
    <p:extLst>
      <p:ext uri="{BB962C8B-B14F-4D97-AF65-F5344CB8AC3E}">
        <p14:creationId xmlns:p14="http://schemas.microsoft.com/office/powerpoint/2010/main" val="320892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E8F92E-E595-4C69-A703-ED540055246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B6FAE8A5-F127-4D14-B85B-8269DBDC66EF}"/>
              </a:ext>
            </a:extLst>
          </p:cNvPr>
          <p:cNvSpPr>
            <a:spLocks noGrp="1"/>
          </p:cNvSpPr>
          <p:nvPr>
            <p:ph idx="1"/>
          </p:nvPr>
        </p:nvSpPr>
        <p:spPr/>
        <p:txBody>
          <a:bodyPr/>
          <a:lstStyle/>
          <a:p>
            <a:pPr>
              <a:buFont typeface="Wingdings" charset="2"/>
              <a:buChar char="v"/>
            </a:pPr>
            <a:r>
              <a:rPr lang="en-US" dirty="0"/>
              <a:t>Enterprise Risk Management Framework</a:t>
            </a:r>
          </a:p>
          <a:p>
            <a:pPr>
              <a:buFont typeface="Wingdings" charset="2"/>
              <a:buChar char="v"/>
            </a:pPr>
            <a:r>
              <a:rPr lang="en-US" dirty="0"/>
              <a:t>Company Overview</a:t>
            </a:r>
          </a:p>
          <a:p>
            <a:pPr>
              <a:buFont typeface="Wingdings" charset="2"/>
              <a:buChar char="v"/>
            </a:pPr>
            <a:r>
              <a:rPr lang="en-US" dirty="0"/>
              <a:t>Interviews and site visits</a:t>
            </a:r>
          </a:p>
          <a:p>
            <a:pPr>
              <a:buFont typeface="Wingdings" charset="2"/>
              <a:buChar char="v"/>
            </a:pPr>
            <a:r>
              <a:rPr lang="en-US" dirty="0"/>
              <a:t>Organizational Assessment &amp; Risk Culture</a:t>
            </a:r>
          </a:p>
          <a:p>
            <a:pPr>
              <a:buFont typeface="Wingdings" charset="2"/>
              <a:buChar char="v"/>
            </a:pPr>
            <a:r>
              <a:rPr lang="en-US" dirty="0"/>
              <a:t>Risk Identification Methods</a:t>
            </a:r>
          </a:p>
          <a:p>
            <a:pPr>
              <a:buFont typeface="Wingdings" charset="2"/>
              <a:buChar char="v"/>
            </a:pPr>
            <a:r>
              <a:rPr lang="en-US" dirty="0" smtClean="0"/>
              <a:t>Qualitative </a:t>
            </a:r>
            <a:r>
              <a:rPr lang="en-US" dirty="0"/>
              <a:t>Risk Measurement</a:t>
            </a:r>
          </a:p>
          <a:p>
            <a:pPr>
              <a:buFont typeface="Wingdings" charset="2"/>
              <a:buChar char="v"/>
            </a:pPr>
            <a:r>
              <a:rPr lang="en-US" dirty="0"/>
              <a:t>Top </a:t>
            </a:r>
            <a:r>
              <a:rPr lang="en-US" dirty="0"/>
              <a:t>5</a:t>
            </a:r>
            <a:r>
              <a:rPr lang="en-US" dirty="0" smtClean="0"/>
              <a:t> </a:t>
            </a:r>
            <a:r>
              <a:rPr lang="en-US" dirty="0"/>
              <a:t>risks</a:t>
            </a:r>
          </a:p>
          <a:p>
            <a:pPr>
              <a:buFont typeface="Wingdings" charset="2"/>
              <a:buChar char="v"/>
            </a:pPr>
            <a:r>
              <a:rPr lang="en-US" smtClean="0"/>
              <a:t>Risk Indicators, Risk </a:t>
            </a:r>
            <a:r>
              <a:rPr lang="en-US" dirty="0"/>
              <a:t>Management, contingency planning and disaster recovery</a:t>
            </a:r>
          </a:p>
        </p:txBody>
      </p:sp>
      <p:sp>
        <p:nvSpPr>
          <p:cNvPr id="4" name="Footer Placeholder 3"/>
          <p:cNvSpPr>
            <a:spLocks noGrp="1"/>
          </p:cNvSpPr>
          <p:nvPr>
            <p:ph type="ftr" sz="quarter" idx="11"/>
          </p:nvPr>
        </p:nvSpPr>
        <p:spPr/>
        <p:txBody>
          <a:bodyPr/>
          <a:lstStyle/>
          <a:p>
            <a:r>
              <a:rPr lang="en-US" dirty="0"/>
              <a:t>IST 625 - Enterprise Risk Management | Field Project 4 | SparkCharge</a:t>
            </a:r>
          </a:p>
        </p:txBody>
      </p:sp>
    </p:spTree>
    <p:extLst>
      <p:ext uri="{BB962C8B-B14F-4D97-AF65-F5344CB8AC3E}">
        <p14:creationId xmlns:p14="http://schemas.microsoft.com/office/powerpoint/2010/main" val="2521304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Capital Risk</a:t>
            </a:r>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50000"/>
              </a:lnSpc>
              <a:spcBef>
                <a:spcPts val="0"/>
              </a:spcBef>
              <a:spcAft>
                <a:spcPts val="0"/>
              </a:spcAft>
              <a:buClrTx/>
              <a:buSzTx/>
              <a:buFontTx/>
              <a:buNone/>
              <a:tabLst/>
              <a:defRPr/>
            </a:pPr>
            <a:r>
              <a:rPr lang="en-US" u="sng" dirty="0"/>
              <a:t>Indicators:</a:t>
            </a:r>
          </a:p>
          <a:p>
            <a:pPr marR="0" lvl="0"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dirty="0"/>
              <a:t>Missing milestone deadline</a:t>
            </a:r>
          </a:p>
          <a:p>
            <a:pPr marR="0" lvl="0"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dirty="0"/>
              <a:t>Perception of VCs about markets</a:t>
            </a:r>
          </a:p>
          <a:p>
            <a:pPr marR="0" lvl="0"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dirty="0"/>
              <a:t>Overall economy</a:t>
            </a:r>
          </a:p>
          <a:p>
            <a:pPr marL="0" marR="0" lvl="0" indent="0" defTabSz="914400" eaLnBrk="1" fontAlgn="auto" latinLnBrk="0" hangingPunct="1">
              <a:lnSpc>
                <a:spcPct val="150000"/>
              </a:lnSpc>
              <a:spcBef>
                <a:spcPts val="0"/>
              </a:spcBef>
              <a:spcAft>
                <a:spcPts val="0"/>
              </a:spcAft>
              <a:buClrTx/>
              <a:buSzTx/>
              <a:buNone/>
              <a:tabLst/>
              <a:defRPr/>
            </a:pPr>
            <a:r>
              <a:rPr lang="en-US" u="sng" dirty="0"/>
              <a:t>Risk Management</a:t>
            </a:r>
          </a:p>
          <a:p>
            <a:pPr>
              <a:lnSpc>
                <a:spcPct val="150000"/>
              </a:lnSpc>
              <a:spcBef>
                <a:spcPts val="0"/>
              </a:spcBef>
              <a:buFont typeface="Wingdings" charset="2"/>
              <a:buChar char="v"/>
            </a:pPr>
            <a:r>
              <a:rPr lang="en-US" dirty="0"/>
              <a:t>Improve product pricing to increase cost efficiency</a:t>
            </a:r>
          </a:p>
          <a:p>
            <a:pPr>
              <a:lnSpc>
                <a:spcPct val="150000"/>
              </a:lnSpc>
              <a:spcBef>
                <a:spcPts val="0"/>
              </a:spcBef>
              <a:buFont typeface="Wingdings" charset="2"/>
              <a:buChar char="v"/>
            </a:pPr>
            <a:r>
              <a:rPr lang="en-US" dirty="0"/>
              <a:t>Improve company’s access to capital/cash</a:t>
            </a:r>
          </a:p>
          <a:p>
            <a:pPr>
              <a:lnSpc>
                <a:spcPct val="150000"/>
              </a:lnSpc>
              <a:spcBef>
                <a:spcPts val="0"/>
              </a:spcBef>
              <a:buFont typeface="Wingdings" charset="2"/>
              <a:buChar char="v"/>
            </a:pPr>
            <a:r>
              <a:rPr lang="en-US" dirty="0"/>
              <a:t>Improve planning and execution </a:t>
            </a:r>
          </a:p>
          <a:p>
            <a:pPr marL="0" indent="0">
              <a:lnSpc>
                <a:spcPct val="150000"/>
              </a:lnSpc>
              <a:spcBef>
                <a:spcPts val="0"/>
              </a:spcBef>
              <a:buNone/>
            </a:pPr>
            <a:r>
              <a:rPr lang="en-US" u="sng" dirty="0"/>
              <a:t>Contingency Plan</a:t>
            </a:r>
          </a:p>
          <a:p>
            <a:pPr>
              <a:lnSpc>
                <a:spcPct val="150000"/>
              </a:lnSpc>
              <a:spcBef>
                <a:spcPts val="0"/>
              </a:spcBef>
              <a:buFont typeface="Wingdings" charset="2"/>
              <a:buChar char="v"/>
            </a:pPr>
            <a:r>
              <a:rPr lang="en-US" dirty="0"/>
              <a:t>SBA Government loan</a:t>
            </a:r>
          </a:p>
          <a:p>
            <a:pPr marL="0" indent="0">
              <a:lnSpc>
                <a:spcPct val="150000"/>
              </a:lnSpc>
              <a:spcBef>
                <a:spcPts val="0"/>
              </a:spcBef>
              <a:buNone/>
            </a:pPr>
            <a:r>
              <a:rPr lang="en-US" u="sng" dirty="0"/>
              <a:t>Disaster Recovery</a:t>
            </a:r>
          </a:p>
          <a:p>
            <a:pPr>
              <a:lnSpc>
                <a:spcPct val="150000"/>
              </a:lnSpc>
              <a:spcBef>
                <a:spcPts val="0"/>
              </a:spcBef>
              <a:buFont typeface="Wingdings" charset="2"/>
              <a:buChar char="v"/>
            </a:pPr>
            <a:r>
              <a:rPr lang="en-US" dirty="0"/>
              <a:t>Limit market capitalization </a:t>
            </a:r>
          </a:p>
          <a:p>
            <a:pPr>
              <a:lnSpc>
                <a:spcPct val="150000"/>
              </a:lnSpc>
              <a:spcBef>
                <a:spcPts val="0"/>
              </a:spcBef>
              <a:buFont typeface="Wingdings" charset="2"/>
              <a:buChar char="v"/>
            </a:pPr>
            <a:r>
              <a:rPr lang="en-US" dirty="0"/>
              <a:t>Gain confidence of current and new venture capitalists</a:t>
            </a:r>
          </a:p>
          <a:p>
            <a:pPr>
              <a:lnSpc>
                <a:spcPct val="150000"/>
              </a:lnSpc>
              <a:spcBef>
                <a:spcPts val="0"/>
              </a:spcBef>
              <a:buFont typeface="Wingdings" charset="2"/>
              <a:buChar char="v"/>
            </a:pPr>
            <a:endParaRPr lang="en-US" dirty="0"/>
          </a:p>
          <a:p>
            <a:pPr>
              <a:lnSpc>
                <a:spcPct val="150000"/>
              </a:lnSpc>
              <a:spcBef>
                <a:spcPts val="0"/>
              </a:spcBef>
              <a:buFont typeface="Wingdings" charset="2"/>
              <a:buChar char="v"/>
            </a:pPr>
            <a:endParaRPr lang="en-US" dirty="0"/>
          </a:p>
          <a:p>
            <a:pPr>
              <a:lnSpc>
                <a:spcPct val="100000"/>
              </a:lnSpc>
              <a:spcBef>
                <a:spcPts val="0"/>
              </a:spcBef>
              <a:buFont typeface="Wingdings" charset="2"/>
              <a:buChar char="v"/>
            </a:pPr>
            <a:endParaRPr lang="en-US" dirty="0"/>
          </a:p>
        </p:txBody>
      </p:sp>
      <p:sp>
        <p:nvSpPr>
          <p:cNvPr id="4" name="Footer Placeholder 3"/>
          <p:cNvSpPr>
            <a:spLocks noGrp="1"/>
          </p:cNvSpPr>
          <p:nvPr>
            <p:ph type="ftr" sz="quarter" idx="11"/>
          </p:nvPr>
        </p:nvSpPr>
        <p:spPr/>
        <p:txBody>
          <a:bodyPr/>
          <a:lstStyle/>
          <a:p>
            <a:r>
              <a:rPr lang="en-US" dirty="0"/>
              <a:t>IST 625 - Enterprise Risk Management | Field Project 4 | SparkCharge</a:t>
            </a:r>
          </a:p>
        </p:txBody>
      </p:sp>
    </p:spTree>
    <p:extLst>
      <p:ext uri="{BB962C8B-B14F-4D97-AF65-F5344CB8AC3E}">
        <p14:creationId xmlns:p14="http://schemas.microsoft.com/office/powerpoint/2010/main" val="4097864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0000" lnSpcReduction="20000"/>
          </a:bodyPr>
          <a:lstStyle/>
          <a:p>
            <a:pPr>
              <a:buFont typeface="Wingdings" charset="2"/>
              <a:buChar char="v"/>
            </a:pPr>
            <a:r>
              <a:rPr lang="en-US" dirty="0"/>
              <a:t>[1] Jar B, Watson N, Miller A(2016). “Rapid EV Chargers: Implementation of a Charger” EEA Conference &amp; Exhibition 2016, 22 - 24 June, Wellington.</a:t>
            </a:r>
          </a:p>
          <a:p>
            <a:pPr>
              <a:buFont typeface="Wingdings" charset="2"/>
              <a:buChar char="v"/>
            </a:pPr>
            <a:r>
              <a:rPr lang="en-US" dirty="0"/>
              <a:t>[2] Chynoweth, J., Chung, C., </a:t>
            </a:r>
            <a:r>
              <a:rPr lang="en-US" dirty="0" err="1"/>
              <a:t>Qiu</a:t>
            </a:r>
            <a:r>
              <a:rPr lang="en-US" dirty="0"/>
              <a:t>, C., Chu, P., &amp; </a:t>
            </a:r>
            <a:r>
              <a:rPr lang="en-US" dirty="0" err="1"/>
              <a:t>Gadh</a:t>
            </a:r>
            <a:r>
              <a:rPr lang="en-US" dirty="0"/>
              <a:t>, R. (2014). Smart electric vehicle charging infrastructure overview. </a:t>
            </a:r>
            <a:r>
              <a:rPr lang="en-US" dirty="0" err="1"/>
              <a:t>Isgt</a:t>
            </a:r>
            <a:r>
              <a:rPr lang="en-US" dirty="0"/>
              <a:t> 2014. doi:10.1109/isgt.2014.6816440</a:t>
            </a:r>
          </a:p>
          <a:p>
            <a:pPr>
              <a:buFont typeface="Wingdings" charset="2"/>
              <a:buChar char="v"/>
            </a:pPr>
            <a:r>
              <a:rPr lang="en-US" dirty="0"/>
              <a:t>[3]Retrieved from http://</a:t>
            </a:r>
            <a:r>
              <a:rPr lang="en-US" dirty="0" err="1"/>
              <a:t>jes.ecsdl.org</a:t>
            </a:r>
            <a:r>
              <a:rPr lang="en-US" dirty="0"/>
              <a:t>/content/164/1/A5019.full</a:t>
            </a:r>
          </a:p>
          <a:p>
            <a:pPr>
              <a:buFont typeface="Wingdings" charset="2"/>
              <a:buChar char="v"/>
            </a:pPr>
            <a:r>
              <a:rPr lang="en-US" dirty="0"/>
              <a:t>[4]Retrieved from https://</a:t>
            </a:r>
            <a:r>
              <a:rPr lang="en-US" dirty="0" err="1"/>
              <a:t>data.bloomberglp.com</a:t>
            </a:r>
            <a:r>
              <a:rPr lang="en-US" dirty="0"/>
              <a:t>/</a:t>
            </a:r>
            <a:r>
              <a:rPr lang="en-US" dirty="0" err="1"/>
              <a:t>bnef</a:t>
            </a:r>
            <a:r>
              <a:rPr lang="en-US" dirty="0"/>
              <a:t>/sites/14/2017/07/BNEF-Lithium-ion-battery-costs-and-</a:t>
            </a:r>
            <a:r>
              <a:rPr lang="en-US" dirty="0" err="1"/>
              <a:t>market.pdf</a:t>
            </a:r>
            <a:endParaRPr lang="en-US" dirty="0"/>
          </a:p>
          <a:p>
            <a:pPr>
              <a:buFont typeface="Wingdings" charset="2"/>
              <a:buChar char="v"/>
            </a:pPr>
            <a:r>
              <a:rPr lang="en-US" dirty="0"/>
              <a:t>[5]Retrieved from https://</a:t>
            </a:r>
            <a:r>
              <a:rPr lang="en-US" dirty="0" err="1"/>
              <a:t>www.researchandmarkets.com</a:t>
            </a:r>
            <a:r>
              <a:rPr lang="en-US" dirty="0"/>
              <a:t>/research/7d6vwf/19_96_billion?w=4</a:t>
            </a:r>
          </a:p>
          <a:p>
            <a:pPr>
              <a:buFont typeface="Wingdings" charset="2"/>
              <a:buChar char="v"/>
            </a:pPr>
            <a:r>
              <a:rPr lang="en-US" dirty="0"/>
              <a:t>[6]Retrieved from </a:t>
            </a:r>
            <a:r>
              <a:rPr lang="en-US" u="sng" dirty="0">
                <a:hlinkClick r:id="rId2"/>
              </a:rPr>
              <a:t>http://docketpublic.energy.ca.gov/PublicDocuments/17-IEPR-07/TN217132_20170417T164544_Global_EV_trends_and_forecast.pdf</a:t>
            </a:r>
            <a:endParaRPr lang="en-US" dirty="0"/>
          </a:p>
          <a:p>
            <a:pPr>
              <a:buFont typeface="Wingdings" charset="2"/>
              <a:buChar char="v"/>
            </a:pPr>
            <a:r>
              <a:rPr lang="en-US" dirty="0"/>
              <a:t>[7]Retrieved from https://</a:t>
            </a:r>
            <a:r>
              <a:rPr lang="en-US" dirty="0" err="1"/>
              <a:t>www.ntsb.gov</a:t>
            </a:r>
            <a:r>
              <a:rPr lang="en-US" dirty="0"/>
              <a:t>/news/events/Documents/2013_Lithium_Batteries_FRM-Panel2e-Wilson.pdf</a:t>
            </a:r>
          </a:p>
          <a:p>
            <a:pPr>
              <a:buFont typeface="Wingdings" charset="2"/>
              <a:buChar char="v"/>
            </a:pPr>
            <a:r>
              <a:rPr lang="en-US" dirty="0"/>
              <a:t>[8]Retrieved from </a:t>
            </a:r>
            <a:r>
              <a:rPr lang="en-US" u="sng" dirty="0">
                <a:hlinkClick r:id="rId3"/>
              </a:rPr>
              <a:t>https://www.forbes.com/sites/groupthink/2016/12/14/why-patents-should-be-part-of-every-startups-risk-mitigation-strategy/#5b0338701af6</a:t>
            </a:r>
            <a:endParaRPr lang="en-US" dirty="0"/>
          </a:p>
          <a:p>
            <a:pPr>
              <a:buFont typeface="Wingdings" charset="2"/>
              <a:buChar char="v"/>
            </a:pPr>
            <a:r>
              <a:rPr lang="en-US" dirty="0"/>
              <a:t>[9]Retrieved from https://</a:t>
            </a:r>
            <a:r>
              <a:rPr lang="en-US" dirty="0" err="1"/>
              <a:t>spcev.com</a:t>
            </a:r>
            <a:endParaRPr lang="en-US" dirty="0"/>
          </a:p>
          <a:p>
            <a:pPr>
              <a:buFont typeface="Wingdings" charset="2"/>
              <a:buChar char="v"/>
            </a:pPr>
            <a:r>
              <a:rPr lang="en-US" dirty="0"/>
              <a:t>[10] Retrieved from </a:t>
            </a:r>
            <a:r>
              <a:rPr lang="en-US" u="sng" dirty="0">
                <a:hlinkClick r:id="rId4"/>
              </a:rPr>
              <a:t>https://fundingsage.com/14-startup-risks-entrepreneurs-should-consider-2/</a:t>
            </a:r>
            <a:r>
              <a:rPr lang="en-US" dirty="0"/>
              <a:t/>
            </a:r>
            <a:br>
              <a:rPr lang="en-US" dirty="0"/>
            </a:b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dirty="0"/>
              <a:t>IST 625 - Enterprise Risk Management | Field Project 4 | SparkCharge</a:t>
            </a:r>
          </a:p>
        </p:txBody>
      </p:sp>
    </p:spTree>
    <p:extLst>
      <p:ext uri="{BB962C8B-B14F-4D97-AF65-F5344CB8AC3E}">
        <p14:creationId xmlns:p14="http://schemas.microsoft.com/office/powerpoint/2010/main" val="1148665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xmlns="" id="{4EF7519C-53C1-4FE7-B5FA-1BED41B1B117}"/>
              </a:ext>
            </a:extLst>
          </p:cNvPr>
          <p:cNvSpPr>
            <a:spLocks noGrp="1" noChangeArrowheads="1"/>
          </p:cNvSpPr>
          <p:nvPr/>
        </p:nvSpPr>
        <p:spPr>
          <a:xfrm>
            <a:off x="2027483" y="109249"/>
            <a:ext cx="7145149" cy="120813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000" kern="1200" cap="all" spc="100" baseline="0">
                <a:solidFill>
                  <a:schemeClr val="tx1">
                    <a:lumMod val="65000"/>
                    <a:lumOff val="35000"/>
                  </a:schemeClr>
                </a:solidFill>
                <a:latin typeface="Franklin Gothic Demi Cond"/>
                <a:ea typeface="+mj-ea"/>
                <a:cs typeface="Franklin Gothic Demi Cond"/>
              </a:defRPr>
            </a:lvl1pPr>
          </a:lstStyle>
          <a:p>
            <a:pPr eaLnBrk="1" hangingPunct="1"/>
            <a:endParaRPr lang="en-US" altLang="en-US" sz="3200" dirty="0">
              <a:solidFill>
                <a:schemeClr val="tx1"/>
              </a:solidFill>
            </a:endParaRPr>
          </a:p>
        </p:txBody>
      </p:sp>
      <p:grpSp>
        <p:nvGrpSpPr>
          <p:cNvPr id="60" name="Group 59">
            <a:extLst>
              <a:ext uri="{FF2B5EF4-FFF2-40B4-BE49-F238E27FC236}">
                <a16:creationId xmlns:a16="http://schemas.microsoft.com/office/drawing/2014/main" xmlns="" id="{7DD4BED4-B864-4DF3-BED8-7FBF319A86FD}"/>
              </a:ext>
            </a:extLst>
          </p:cNvPr>
          <p:cNvGrpSpPr/>
          <p:nvPr/>
        </p:nvGrpSpPr>
        <p:grpSpPr>
          <a:xfrm>
            <a:off x="1752600" y="1407473"/>
            <a:ext cx="8686800" cy="4799875"/>
            <a:chOff x="381000" y="1447800"/>
            <a:chExt cx="8686800" cy="4799875"/>
          </a:xfrm>
        </p:grpSpPr>
        <p:sp>
          <p:nvSpPr>
            <p:cNvPr id="62" name="Text Box 5">
              <a:extLst>
                <a:ext uri="{FF2B5EF4-FFF2-40B4-BE49-F238E27FC236}">
                  <a16:creationId xmlns:a16="http://schemas.microsoft.com/office/drawing/2014/main" xmlns="" id="{A1BEBA46-BA19-4CAB-B244-3FB610C29187}"/>
                </a:ext>
              </a:extLst>
            </p:cNvPr>
            <p:cNvSpPr txBox="1">
              <a:spLocks noChangeArrowheads="1"/>
            </p:cNvSpPr>
            <p:nvPr/>
          </p:nvSpPr>
          <p:spPr bwMode="auto">
            <a:xfrm>
              <a:off x="609600" y="1447800"/>
              <a:ext cx="2438400" cy="120032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altLang="en-US" sz="2400" b="1" dirty="0">
                  <a:latin typeface="Franklin Gothic Demi" panose="020B0703020102020204" pitchFamily="34" charset="0"/>
                </a:rPr>
                <a:t>Organizational</a:t>
              </a:r>
            </a:p>
            <a:p>
              <a:pPr eaLnBrk="1" hangingPunct="1"/>
              <a:r>
                <a:rPr lang="en-US" altLang="en-US" sz="2400" b="1" dirty="0">
                  <a:latin typeface="Franklin Gothic Demi" panose="020B0703020102020204" pitchFamily="34" charset="0"/>
                </a:rPr>
                <a:t>Assessment &amp; Risk Culture</a:t>
              </a:r>
            </a:p>
          </p:txBody>
        </p:sp>
        <p:sp>
          <p:nvSpPr>
            <p:cNvPr id="63" name="Text Box 6">
              <a:extLst>
                <a:ext uri="{FF2B5EF4-FFF2-40B4-BE49-F238E27FC236}">
                  <a16:creationId xmlns:a16="http://schemas.microsoft.com/office/drawing/2014/main" xmlns="" id="{014DAFB5-F6CB-4096-9BE3-34E76E8B1238}"/>
                </a:ext>
              </a:extLst>
            </p:cNvPr>
            <p:cNvSpPr txBox="1">
              <a:spLocks noChangeArrowheads="1"/>
            </p:cNvSpPr>
            <p:nvPr/>
          </p:nvSpPr>
          <p:spPr bwMode="auto">
            <a:xfrm>
              <a:off x="1465451" y="2641535"/>
              <a:ext cx="2919557" cy="83099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altLang="en-US" sz="2400" b="1" dirty="0">
                  <a:latin typeface="Franklin Gothic Demi" panose="020B0703020102020204" pitchFamily="34" charset="0"/>
                </a:rPr>
                <a:t>Risk Infrastructure/ governance</a:t>
              </a:r>
            </a:p>
          </p:txBody>
        </p:sp>
        <p:sp>
          <p:nvSpPr>
            <p:cNvPr id="64" name="Text Box 7">
              <a:extLst>
                <a:ext uri="{FF2B5EF4-FFF2-40B4-BE49-F238E27FC236}">
                  <a16:creationId xmlns:a16="http://schemas.microsoft.com/office/drawing/2014/main" xmlns="" id="{70A9300C-B7EC-406A-B6D4-6C9E4375EF86}"/>
                </a:ext>
              </a:extLst>
            </p:cNvPr>
            <p:cNvSpPr txBox="1">
              <a:spLocks noChangeArrowheads="1"/>
            </p:cNvSpPr>
            <p:nvPr/>
          </p:nvSpPr>
          <p:spPr bwMode="auto">
            <a:xfrm>
              <a:off x="2265192" y="3504304"/>
              <a:ext cx="2667718" cy="46166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altLang="en-US" sz="2400" b="1" dirty="0">
                  <a:latin typeface="Franklin Gothic Demi" panose="020B0703020102020204" pitchFamily="34" charset="0"/>
                </a:rPr>
                <a:t>Risk Identification</a:t>
              </a:r>
            </a:p>
          </p:txBody>
        </p:sp>
        <p:sp>
          <p:nvSpPr>
            <p:cNvPr id="65" name="Text Box 9">
              <a:extLst>
                <a:ext uri="{FF2B5EF4-FFF2-40B4-BE49-F238E27FC236}">
                  <a16:creationId xmlns:a16="http://schemas.microsoft.com/office/drawing/2014/main" xmlns="" id="{05B8DB7A-F63B-4980-92D3-FAC5DA9EEAE6}"/>
                </a:ext>
              </a:extLst>
            </p:cNvPr>
            <p:cNvSpPr txBox="1">
              <a:spLocks noChangeArrowheads="1"/>
            </p:cNvSpPr>
            <p:nvPr/>
          </p:nvSpPr>
          <p:spPr bwMode="auto">
            <a:xfrm>
              <a:off x="3057421" y="4004272"/>
              <a:ext cx="2811988" cy="83099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altLang="en-US" sz="2400" b="1" dirty="0">
                  <a:latin typeface="Franklin Gothic Demi" panose="020B0703020102020204" pitchFamily="34" charset="0"/>
                </a:rPr>
                <a:t>Risk Measurement </a:t>
              </a:r>
            </a:p>
            <a:p>
              <a:pPr eaLnBrk="1" hangingPunct="1"/>
              <a:r>
                <a:rPr lang="en-US" altLang="en-US" sz="2400" b="1" dirty="0">
                  <a:latin typeface="Franklin Gothic Demi" panose="020B0703020102020204" pitchFamily="34" charset="0"/>
                </a:rPr>
                <a:t>and Indicators</a:t>
              </a:r>
            </a:p>
          </p:txBody>
        </p:sp>
        <p:sp>
          <p:nvSpPr>
            <p:cNvPr id="66" name="Text Box 10">
              <a:extLst>
                <a:ext uri="{FF2B5EF4-FFF2-40B4-BE49-F238E27FC236}">
                  <a16:creationId xmlns:a16="http://schemas.microsoft.com/office/drawing/2014/main" xmlns="" id="{E63EADA3-A310-4E85-9397-3169C7FA3EE8}"/>
                </a:ext>
              </a:extLst>
            </p:cNvPr>
            <p:cNvSpPr txBox="1">
              <a:spLocks noChangeArrowheads="1"/>
            </p:cNvSpPr>
            <p:nvPr/>
          </p:nvSpPr>
          <p:spPr bwMode="auto">
            <a:xfrm>
              <a:off x="3886200" y="4876800"/>
              <a:ext cx="2654894" cy="46166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altLang="en-US" sz="2400" b="1" dirty="0">
                  <a:latin typeface="Franklin Gothic Demi" panose="020B0703020102020204" pitchFamily="34" charset="0"/>
                </a:rPr>
                <a:t>Risk Management</a:t>
              </a:r>
            </a:p>
          </p:txBody>
        </p:sp>
        <p:sp>
          <p:nvSpPr>
            <p:cNvPr id="67" name="Text Box 11">
              <a:extLst>
                <a:ext uri="{FF2B5EF4-FFF2-40B4-BE49-F238E27FC236}">
                  <a16:creationId xmlns:a16="http://schemas.microsoft.com/office/drawing/2014/main" xmlns="" id="{3435DF2A-287C-4528-A1B0-D499F891F629}"/>
                </a:ext>
              </a:extLst>
            </p:cNvPr>
            <p:cNvSpPr txBox="1">
              <a:spLocks noChangeArrowheads="1"/>
            </p:cNvSpPr>
            <p:nvPr/>
          </p:nvSpPr>
          <p:spPr bwMode="auto">
            <a:xfrm>
              <a:off x="4883128" y="5416678"/>
              <a:ext cx="4184672" cy="83099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altLang="en-US" sz="2400" b="1" dirty="0">
                  <a:latin typeface="Franklin Gothic Demi" panose="020B0703020102020204" pitchFamily="34" charset="0"/>
                </a:rPr>
                <a:t>Contingency Planning </a:t>
              </a:r>
            </a:p>
            <a:p>
              <a:pPr eaLnBrk="1" hangingPunct="1"/>
              <a:r>
                <a:rPr lang="en-US" altLang="en-US" sz="2400" b="1" dirty="0">
                  <a:latin typeface="Franklin Gothic Demi" panose="020B0703020102020204" pitchFamily="34" charset="0"/>
                </a:rPr>
                <a:t>&amp; Disaster Recovery Planning</a:t>
              </a:r>
            </a:p>
          </p:txBody>
        </p:sp>
        <p:sp>
          <p:nvSpPr>
            <p:cNvPr id="68" name="Arc 15">
              <a:extLst>
                <a:ext uri="{FF2B5EF4-FFF2-40B4-BE49-F238E27FC236}">
                  <a16:creationId xmlns:a16="http://schemas.microsoft.com/office/drawing/2014/main" xmlns="" id="{E8D8A005-F6F5-4536-8754-F934FA8C30E4}"/>
                </a:ext>
              </a:extLst>
            </p:cNvPr>
            <p:cNvSpPr>
              <a:spLocks/>
            </p:cNvSpPr>
            <p:nvPr/>
          </p:nvSpPr>
          <p:spPr bwMode="auto">
            <a:xfrm flipH="1" flipV="1">
              <a:off x="718498" y="2585324"/>
              <a:ext cx="3851700" cy="3273273"/>
            </a:xfrm>
            <a:custGeom>
              <a:avLst/>
              <a:gdLst>
                <a:gd name="T0" fmla="*/ 0 w 21480"/>
                <a:gd name="T1" fmla="*/ 0 h 21600"/>
                <a:gd name="T2" fmla="*/ 817713166 w 21480"/>
                <a:gd name="T3" fmla="*/ 554235420 h 21600"/>
                <a:gd name="T4" fmla="*/ 0 w 21480"/>
                <a:gd name="T5" fmla="*/ 619353545 h 21600"/>
                <a:gd name="T6" fmla="*/ 0 60000 65536"/>
                <a:gd name="T7" fmla="*/ 0 60000 65536"/>
                <a:gd name="T8" fmla="*/ 0 60000 65536"/>
                <a:gd name="T9" fmla="*/ 0 w 21480"/>
                <a:gd name="T10" fmla="*/ 0 h 21600"/>
                <a:gd name="T11" fmla="*/ 21480 w 21480"/>
                <a:gd name="T12" fmla="*/ 21600 h 21600"/>
              </a:gdLst>
              <a:ahLst/>
              <a:cxnLst>
                <a:cxn ang="T6">
                  <a:pos x="T0" y="T1"/>
                </a:cxn>
                <a:cxn ang="T7">
                  <a:pos x="T2" y="T3"/>
                </a:cxn>
                <a:cxn ang="T8">
                  <a:pos x="T4" y="T5"/>
                </a:cxn>
              </a:cxnLst>
              <a:rect l="T9" t="T10" r="T11" b="T12"/>
              <a:pathLst>
                <a:path w="21480" h="21600" fill="none" extrusionOk="0">
                  <a:moveTo>
                    <a:pt x="-1" y="0"/>
                  </a:moveTo>
                  <a:cubicBezTo>
                    <a:pt x="11050" y="0"/>
                    <a:pt x="20318" y="8340"/>
                    <a:pt x="21480" y="19328"/>
                  </a:cubicBezTo>
                </a:path>
                <a:path w="21480" h="21600" stroke="0" extrusionOk="0">
                  <a:moveTo>
                    <a:pt x="-1" y="0"/>
                  </a:moveTo>
                  <a:cubicBezTo>
                    <a:pt x="11050" y="0"/>
                    <a:pt x="20318" y="8340"/>
                    <a:pt x="21480" y="19328"/>
                  </a:cubicBezTo>
                  <a:lnTo>
                    <a:pt x="0" y="21600"/>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69" name="Line 21">
              <a:extLst>
                <a:ext uri="{FF2B5EF4-FFF2-40B4-BE49-F238E27FC236}">
                  <a16:creationId xmlns:a16="http://schemas.microsoft.com/office/drawing/2014/main" xmlns="" id="{B83F755C-2D22-4F56-AF05-2EE8B6854DB9}"/>
                </a:ext>
              </a:extLst>
            </p:cNvPr>
            <p:cNvSpPr>
              <a:spLocks noChangeShapeType="1"/>
            </p:cNvSpPr>
            <p:nvPr/>
          </p:nvSpPr>
          <p:spPr bwMode="auto">
            <a:xfrm>
              <a:off x="3695058" y="2031551"/>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0" name="Line 22">
              <a:extLst>
                <a:ext uri="{FF2B5EF4-FFF2-40B4-BE49-F238E27FC236}">
                  <a16:creationId xmlns:a16="http://schemas.microsoft.com/office/drawing/2014/main" xmlns="" id="{4CA096AE-2E33-4D95-9E64-26B6DC1B53EF}"/>
                </a:ext>
              </a:extLst>
            </p:cNvPr>
            <p:cNvSpPr>
              <a:spLocks noChangeShapeType="1"/>
            </p:cNvSpPr>
            <p:nvPr/>
          </p:nvSpPr>
          <p:spPr bwMode="auto">
            <a:xfrm flipH="1" flipV="1">
              <a:off x="3771258" y="18791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1" name="Line 23">
              <a:extLst>
                <a:ext uri="{FF2B5EF4-FFF2-40B4-BE49-F238E27FC236}">
                  <a16:creationId xmlns:a16="http://schemas.microsoft.com/office/drawing/2014/main" xmlns="" id="{1EF54E83-EDD8-49B9-9F78-8863DC95666E}"/>
                </a:ext>
              </a:extLst>
            </p:cNvPr>
            <p:cNvSpPr>
              <a:spLocks noChangeShapeType="1"/>
            </p:cNvSpPr>
            <p:nvPr/>
          </p:nvSpPr>
          <p:spPr bwMode="auto">
            <a:xfrm>
              <a:off x="4398509" y="26863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2" name="Line 24">
              <a:extLst>
                <a:ext uri="{FF2B5EF4-FFF2-40B4-BE49-F238E27FC236}">
                  <a16:creationId xmlns:a16="http://schemas.microsoft.com/office/drawing/2014/main" xmlns="" id="{B10C0808-F68E-4982-9AFA-792F3B6EE2FD}"/>
                </a:ext>
              </a:extLst>
            </p:cNvPr>
            <p:cNvSpPr>
              <a:spLocks noChangeShapeType="1"/>
            </p:cNvSpPr>
            <p:nvPr/>
          </p:nvSpPr>
          <p:spPr bwMode="auto">
            <a:xfrm flipH="1" flipV="1">
              <a:off x="4457058" y="24887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3" name="Line 25">
              <a:extLst>
                <a:ext uri="{FF2B5EF4-FFF2-40B4-BE49-F238E27FC236}">
                  <a16:creationId xmlns:a16="http://schemas.microsoft.com/office/drawing/2014/main" xmlns="" id="{8CBD1722-2ADF-4BEB-AEFB-D8045DAA939B}"/>
                </a:ext>
              </a:extLst>
            </p:cNvPr>
            <p:cNvSpPr>
              <a:spLocks noChangeShapeType="1"/>
            </p:cNvSpPr>
            <p:nvPr/>
          </p:nvSpPr>
          <p:spPr bwMode="auto">
            <a:xfrm>
              <a:off x="5160509" y="32959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4" name="Line 26">
              <a:extLst>
                <a:ext uri="{FF2B5EF4-FFF2-40B4-BE49-F238E27FC236}">
                  <a16:creationId xmlns:a16="http://schemas.microsoft.com/office/drawing/2014/main" xmlns="" id="{8D0668D5-EE16-4DB5-8C7E-AC98057BAB27}"/>
                </a:ext>
              </a:extLst>
            </p:cNvPr>
            <p:cNvSpPr>
              <a:spLocks noChangeShapeType="1"/>
            </p:cNvSpPr>
            <p:nvPr/>
          </p:nvSpPr>
          <p:spPr bwMode="auto">
            <a:xfrm flipH="1" flipV="1">
              <a:off x="5219058" y="30983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5" name="Line 27">
              <a:extLst>
                <a:ext uri="{FF2B5EF4-FFF2-40B4-BE49-F238E27FC236}">
                  <a16:creationId xmlns:a16="http://schemas.microsoft.com/office/drawing/2014/main" xmlns="" id="{803D5FEF-D054-4471-911C-0960F3E0015B}"/>
                </a:ext>
              </a:extLst>
            </p:cNvPr>
            <p:cNvSpPr>
              <a:spLocks noChangeShapeType="1"/>
            </p:cNvSpPr>
            <p:nvPr/>
          </p:nvSpPr>
          <p:spPr bwMode="auto">
            <a:xfrm>
              <a:off x="5922509" y="39817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6" name="Line 28">
              <a:extLst>
                <a:ext uri="{FF2B5EF4-FFF2-40B4-BE49-F238E27FC236}">
                  <a16:creationId xmlns:a16="http://schemas.microsoft.com/office/drawing/2014/main" xmlns="" id="{7545E69D-CE1A-4CD6-8198-7ADBF9D56B72}"/>
                </a:ext>
              </a:extLst>
            </p:cNvPr>
            <p:cNvSpPr>
              <a:spLocks noChangeShapeType="1"/>
            </p:cNvSpPr>
            <p:nvPr/>
          </p:nvSpPr>
          <p:spPr bwMode="auto">
            <a:xfrm flipH="1" flipV="1">
              <a:off x="5981058" y="37841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7" name="Line 29">
              <a:extLst>
                <a:ext uri="{FF2B5EF4-FFF2-40B4-BE49-F238E27FC236}">
                  <a16:creationId xmlns:a16="http://schemas.microsoft.com/office/drawing/2014/main" xmlns="" id="{B9B282F3-19C2-4BA9-9AD6-735DE1B3B571}"/>
                </a:ext>
              </a:extLst>
            </p:cNvPr>
            <p:cNvSpPr>
              <a:spLocks noChangeShapeType="1"/>
            </p:cNvSpPr>
            <p:nvPr/>
          </p:nvSpPr>
          <p:spPr bwMode="auto">
            <a:xfrm>
              <a:off x="6684509" y="45913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8" name="Line 30">
              <a:extLst>
                <a:ext uri="{FF2B5EF4-FFF2-40B4-BE49-F238E27FC236}">
                  <a16:creationId xmlns:a16="http://schemas.microsoft.com/office/drawing/2014/main" xmlns="" id="{ECDF11CF-DB8C-4369-8DEA-D517DAFF8904}"/>
                </a:ext>
              </a:extLst>
            </p:cNvPr>
            <p:cNvSpPr>
              <a:spLocks noChangeShapeType="1"/>
            </p:cNvSpPr>
            <p:nvPr/>
          </p:nvSpPr>
          <p:spPr bwMode="auto">
            <a:xfrm flipH="1" flipV="1">
              <a:off x="6743058" y="43937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9" name="Text Box 31">
              <a:extLst>
                <a:ext uri="{FF2B5EF4-FFF2-40B4-BE49-F238E27FC236}">
                  <a16:creationId xmlns:a16="http://schemas.microsoft.com/office/drawing/2014/main" xmlns="" id="{47A64F2F-5E26-4314-9EF3-3E898EE80564}"/>
                </a:ext>
              </a:extLst>
            </p:cNvPr>
            <p:cNvSpPr txBox="1">
              <a:spLocks noChangeArrowheads="1"/>
            </p:cNvSpPr>
            <p:nvPr/>
          </p:nvSpPr>
          <p:spPr bwMode="auto">
            <a:xfrm>
              <a:off x="381000" y="5150308"/>
              <a:ext cx="1905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50000"/>
                </a:spcBef>
              </a:pPr>
              <a:endParaRPr lang="en-US" altLang="en-US" sz="1600" b="1" i="1" dirty="0">
                <a:latin typeface="Franklin Gothic Demi" panose="020B0703020102020204" pitchFamily="34" charset="0"/>
              </a:endParaRPr>
            </a:p>
          </p:txBody>
        </p:sp>
        <p:sp>
          <p:nvSpPr>
            <p:cNvPr id="80" name="Line 34">
              <a:extLst>
                <a:ext uri="{FF2B5EF4-FFF2-40B4-BE49-F238E27FC236}">
                  <a16:creationId xmlns:a16="http://schemas.microsoft.com/office/drawing/2014/main" xmlns="" id="{2E43100B-9603-4BBF-AC81-98E29F78BBCC}"/>
                </a:ext>
              </a:extLst>
            </p:cNvPr>
            <p:cNvSpPr>
              <a:spLocks noChangeShapeType="1"/>
            </p:cNvSpPr>
            <p:nvPr/>
          </p:nvSpPr>
          <p:spPr bwMode="auto">
            <a:xfrm flipV="1">
              <a:off x="932051" y="3315052"/>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81" name="Line 35">
              <a:extLst>
                <a:ext uri="{FF2B5EF4-FFF2-40B4-BE49-F238E27FC236}">
                  <a16:creationId xmlns:a16="http://schemas.microsoft.com/office/drawing/2014/main" xmlns="" id="{C672F932-26A6-4EAE-BD26-047BB625E995}"/>
                </a:ext>
              </a:extLst>
            </p:cNvPr>
            <p:cNvSpPr>
              <a:spLocks noChangeShapeType="1"/>
            </p:cNvSpPr>
            <p:nvPr/>
          </p:nvSpPr>
          <p:spPr bwMode="auto">
            <a:xfrm flipV="1">
              <a:off x="1465451" y="3848452"/>
              <a:ext cx="685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82" name="Line 36">
              <a:extLst>
                <a:ext uri="{FF2B5EF4-FFF2-40B4-BE49-F238E27FC236}">
                  <a16:creationId xmlns:a16="http://schemas.microsoft.com/office/drawing/2014/main" xmlns="" id="{91C0AA94-B374-479A-8A0B-06B269DD872D}"/>
                </a:ext>
              </a:extLst>
            </p:cNvPr>
            <p:cNvSpPr>
              <a:spLocks noChangeShapeType="1"/>
            </p:cNvSpPr>
            <p:nvPr/>
          </p:nvSpPr>
          <p:spPr bwMode="auto">
            <a:xfrm flipV="1">
              <a:off x="2379851" y="4762852"/>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83" name="Line 37">
              <a:extLst>
                <a:ext uri="{FF2B5EF4-FFF2-40B4-BE49-F238E27FC236}">
                  <a16:creationId xmlns:a16="http://schemas.microsoft.com/office/drawing/2014/main" xmlns="" id="{0FAA2FC5-7C50-4A40-BF51-DC135A38A613}"/>
                </a:ext>
              </a:extLst>
            </p:cNvPr>
            <p:cNvSpPr>
              <a:spLocks noChangeShapeType="1"/>
            </p:cNvSpPr>
            <p:nvPr/>
          </p:nvSpPr>
          <p:spPr bwMode="auto">
            <a:xfrm flipV="1">
              <a:off x="3446651" y="5372452"/>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sp>
        <p:nvSpPr>
          <p:cNvPr id="2" name="Footer Placeholder 1"/>
          <p:cNvSpPr>
            <a:spLocks noGrp="1"/>
          </p:cNvSpPr>
          <p:nvPr>
            <p:ph type="ftr" sz="quarter" idx="11"/>
          </p:nvPr>
        </p:nvSpPr>
        <p:spPr/>
        <p:txBody>
          <a:bodyPr/>
          <a:lstStyle/>
          <a:p>
            <a:r>
              <a:rPr lang="en-US" dirty="0"/>
              <a:t>IST 625 - Enterprise Risk Management | Field Project 4 | SparkCharge</a:t>
            </a:r>
          </a:p>
        </p:txBody>
      </p:sp>
      <p:sp>
        <p:nvSpPr>
          <p:cNvPr id="3" name="TextBox 2"/>
          <p:cNvSpPr txBox="1"/>
          <p:nvPr/>
        </p:nvSpPr>
        <p:spPr>
          <a:xfrm>
            <a:off x="1886159" y="498903"/>
            <a:ext cx="7100021" cy="523220"/>
          </a:xfrm>
          <a:prstGeom prst="rect">
            <a:avLst/>
          </a:prstGeom>
          <a:noFill/>
        </p:spPr>
        <p:txBody>
          <a:bodyPr wrap="none" rtlCol="0">
            <a:spAutoFit/>
          </a:bodyPr>
          <a:lstStyle/>
          <a:p>
            <a:r>
              <a:rPr lang="en-US" sz="2800" i="1" dirty="0">
                <a:latin typeface="Century Schoolbook" charset="0"/>
                <a:ea typeface="Century Schoolbook" charset="0"/>
                <a:cs typeface="Century Schoolbook" charset="0"/>
              </a:rPr>
              <a:t>Enterprise Risk Management Framework</a:t>
            </a:r>
            <a:r>
              <a:rPr lang="en-US" sz="2800" dirty="0">
                <a:latin typeface="Century Schoolbook" charset="0"/>
                <a:ea typeface="Century Schoolbook" charset="0"/>
                <a:cs typeface="Century Schoolbook" charset="0"/>
              </a:rPr>
              <a:t> </a:t>
            </a:r>
          </a:p>
        </p:txBody>
      </p:sp>
    </p:spTree>
    <p:extLst>
      <p:ext uri="{BB962C8B-B14F-4D97-AF65-F5344CB8AC3E}">
        <p14:creationId xmlns:p14="http://schemas.microsoft.com/office/powerpoint/2010/main" val="945591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8436FF-2659-442D-9EF3-8B01F12FC0FD}"/>
              </a:ext>
            </a:extLst>
          </p:cNvPr>
          <p:cNvSpPr>
            <a:spLocks noGrp="1"/>
          </p:cNvSpPr>
          <p:nvPr>
            <p:ph type="title"/>
          </p:nvPr>
        </p:nvSpPr>
        <p:spPr/>
        <p:txBody>
          <a:bodyPr/>
          <a:lstStyle/>
          <a:p>
            <a:r>
              <a:rPr lang="en-US" dirty="0"/>
              <a:t>Company Overview</a:t>
            </a:r>
          </a:p>
        </p:txBody>
      </p:sp>
      <p:sp>
        <p:nvSpPr>
          <p:cNvPr id="3" name="Content Placeholder 2">
            <a:extLst>
              <a:ext uri="{FF2B5EF4-FFF2-40B4-BE49-F238E27FC236}">
                <a16:creationId xmlns:a16="http://schemas.microsoft.com/office/drawing/2014/main" xmlns="" id="{97BE3553-5AFA-4BE3-A05E-037EA1D5FEAA}"/>
              </a:ext>
            </a:extLst>
          </p:cNvPr>
          <p:cNvSpPr>
            <a:spLocks noGrp="1"/>
          </p:cNvSpPr>
          <p:nvPr>
            <p:ph idx="1"/>
          </p:nvPr>
        </p:nvSpPr>
        <p:spPr/>
        <p:txBody>
          <a:bodyPr/>
          <a:lstStyle/>
          <a:p>
            <a:pPr fontAlgn="base">
              <a:buFont typeface="Wingdings" charset="2"/>
              <a:buChar char="v"/>
            </a:pPr>
            <a:r>
              <a:rPr lang="en-US" dirty="0"/>
              <a:t>Founded in 2013</a:t>
            </a:r>
          </a:p>
          <a:p>
            <a:pPr fontAlgn="base">
              <a:buFont typeface="Wingdings" charset="2"/>
              <a:buChar char="v"/>
            </a:pPr>
            <a:r>
              <a:rPr lang="en-US" dirty="0"/>
              <a:t>Mission: Ending range anxiety for electric vehicle owners</a:t>
            </a:r>
            <a:endParaRPr lang="en-US" b="1" dirty="0"/>
          </a:p>
          <a:p>
            <a:pPr fontAlgn="base">
              <a:buFont typeface="Wingdings" charset="2"/>
              <a:buChar char="v"/>
            </a:pPr>
            <a:r>
              <a:rPr lang="en-US" dirty="0"/>
              <a:t>The first portable fast modular charging station with Level 3 charging</a:t>
            </a:r>
          </a:p>
          <a:p>
            <a:pPr fontAlgn="base">
              <a:buFont typeface="Wingdings" charset="2"/>
              <a:buChar char="v"/>
            </a:pPr>
            <a:r>
              <a:rPr lang="en-US" dirty="0"/>
              <a:t>Undergoing acceleration program at “</a:t>
            </a:r>
            <a:r>
              <a:rPr lang="en-US" dirty="0" err="1"/>
              <a:t>Techstars</a:t>
            </a:r>
            <a:r>
              <a:rPr lang="en-US" dirty="0"/>
              <a:t>” (Boston), formerly part of Blackstone Launchpad</a:t>
            </a:r>
          </a:p>
          <a:p>
            <a:pPr fontAlgn="base">
              <a:buFont typeface="Wingdings" charset="2"/>
              <a:buChar char="v"/>
            </a:pPr>
            <a:r>
              <a:rPr lang="en-US" dirty="0"/>
              <a:t>Design built on a modular approach</a:t>
            </a:r>
          </a:p>
          <a:p>
            <a:pPr fontAlgn="base">
              <a:buFont typeface="Wingdings" charset="2"/>
              <a:buChar char="v"/>
            </a:pPr>
            <a:r>
              <a:rPr lang="en-US" dirty="0"/>
              <a:t>Releases this December</a:t>
            </a:r>
          </a:p>
        </p:txBody>
      </p:sp>
      <p:sp>
        <p:nvSpPr>
          <p:cNvPr id="4" name="Footer Placeholder 3"/>
          <p:cNvSpPr>
            <a:spLocks noGrp="1"/>
          </p:cNvSpPr>
          <p:nvPr>
            <p:ph type="ftr" sz="quarter" idx="11"/>
          </p:nvPr>
        </p:nvSpPr>
        <p:spPr/>
        <p:txBody>
          <a:bodyPr/>
          <a:lstStyle/>
          <a:p>
            <a:r>
              <a:rPr lang="en-US" dirty="0"/>
              <a:t>IST 625 - Enterprise Risk Management | Field Project 4 | SparkCharge</a:t>
            </a:r>
          </a:p>
        </p:txBody>
      </p:sp>
    </p:spTree>
    <p:extLst>
      <p:ext uri="{BB962C8B-B14F-4D97-AF65-F5344CB8AC3E}">
        <p14:creationId xmlns:p14="http://schemas.microsoft.com/office/powerpoint/2010/main" val="189336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8436FF-2659-442D-9EF3-8B01F12FC0FD}"/>
              </a:ext>
            </a:extLst>
          </p:cNvPr>
          <p:cNvSpPr>
            <a:spLocks noGrp="1"/>
          </p:cNvSpPr>
          <p:nvPr>
            <p:ph type="title"/>
          </p:nvPr>
        </p:nvSpPr>
        <p:spPr/>
        <p:txBody>
          <a:bodyPr/>
          <a:lstStyle/>
          <a:p>
            <a:r>
              <a:rPr lang="en-US" dirty="0"/>
              <a:t>Industry Overview</a:t>
            </a:r>
          </a:p>
        </p:txBody>
      </p:sp>
      <p:sp>
        <p:nvSpPr>
          <p:cNvPr id="3" name="Content Placeholder 2">
            <a:extLst>
              <a:ext uri="{FF2B5EF4-FFF2-40B4-BE49-F238E27FC236}">
                <a16:creationId xmlns:a16="http://schemas.microsoft.com/office/drawing/2014/main" xmlns="" id="{97BE3553-5AFA-4BE3-A05E-037EA1D5FEAA}"/>
              </a:ext>
            </a:extLst>
          </p:cNvPr>
          <p:cNvSpPr>
            <a:spLocks noGrp="1"/>
          </p:cNvSpPr>
          <p:nvPr>
            <p:ph idx="1"/>
          </p:nvPr>
        </p:nvSpPr>
        <p:spPr/>
        <p:txBody>
          <a:bodyPr/>
          <a:lstStyle/>
          <a:p>
            <a:pPr fontAlgn="base">
              <a:buFont typeface="Wingdings" charset="2"/>
              <a:buChar char="v"/>
            </a:pPr>
            <a:r>
              <a:rPr lang="en-US" dirty="0"/>
              <a:t>2.5 million EVs worldwide</a:t>
            </a:r>
          </a:p>
          <a:p>
            <a:pPr fontAlgn="base">
              <a:buFont typeface="Wingdings" charset="2"/>
              <a:buChar char="v"/>
            </a:pPr>
            <a:r>
              <a:rPr lang="en-US" dirty="0"/>
              <a:t>Growth 80% per year</a:t>
            </a:r>
          </a:p>
          <a:p>
            <a:pPr fontAlgn="base">
              <a:buFont typeface="Wingdings" charset="2"/>
              <a:buChar char="v"/>
            </a:pPr>
            <a:r>
              <a:rPr lang="en-US" dirty="0"/>
              <a:t>More than 40% of EVs in US</a:t>
            </a:r>
          </a:p>
          <a:p>
            <a:pPr fontAlgn="base">
              <a:buFont typeface="Wingdings" charset="2"/>
              <a:buChar char="v"/>
            </a:pPr>
            <a:r>
              <a:rPr lang="en-US" dirty="0"/>
              <a:t>Growth facilitated by government policies</a:t>
            </a:r>
          </a:p>
          <a:p>
            <a:pPr fontAlgn="base">
              <a:buFont typeface="Wingdings" charset="2"/>
              <a:buChar char="v"/>
            </a:pPr>
            <a:endParaRPr lang="en-US" dirty="0"/>
          </a:p>
          <a:p>
            <a:pPr fontAlgn="base">
              <a:buFont typeface="Wingdings" charset="2"/>
              <a:buChar char="v"/>
            </a:pPr>
            <a:endParaRPr lang="en-US" dirty="0"/>
          </a:p>
          <a:p>
            <a:pPr fontAlgn="base">
              <a:buFont typeface="Wingdings" charset="2"/>
              <a:buChar char="v"/>
            </a:pPr>
            <a:endParaRPr lang="en-US" dirty="0"/>
          </a:p>
        </p:txBody>
      </p:sp>
      <p:sp>
        <p:nvSpPr>
          <p:cNvPr id="4" name="Footer Placeholder 3"/>
          <p:cNvSpPr>
            <a:spLocks noGrp="1"/>
          </p:cNvSpPr>
          <p:nvPr>
            <p:ph type="ftr" sz="quarter" idx="11"/>
          </p:nvPr>
        </p:nvSpPr>
        <p:spPr/>
        <p:txBody>
          <a:bodyPr/>
          <a:lstStyle/>
          <a:p>
            <a:r>
              <a:rPr lang="en-US" dirty="0"/>
              <a:t>IST 625 - Enterprise Risk Management | Field Project 4 | SparkCharge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581" y="2488361"/>
            <a:ext cx="9494875" cy="36572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697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IST 625 - Enterprise Risk Management | Field Project 4 | SparkCharge</a:t>
            </a:r>
          </a:p>
        </p:txBody>
      </p:sp>
      <p:pic>
        <p:nvPicPr>
          <p:cNvPr id="1030" name="Picture 6" descr="https://lh6.googleusercontent.com/Z5foktgoy5GIdQIN8i_z721MRwioGLI-ctgr7Oa3xQI1gdtdTxDpUPEKMDw--lL9Kfh-286ylN8Indg5tSsusWbh970Pj1Pc8wniiEh9ZyVHYKdl2Khtzbpv1GIAvYf9FQF9a-QlKV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17" y="861236"/>
            <a:ext cx="4090996" cy="3886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4" name="Picture 10" descr="https://lh4.googleusercontent.com/wtmMjKPg2Z07M4ed4BD8RFodZfKZJq3oxiZ3SGcBfzboC_kM_JjgG_IG1yA9nbkzjQIZDrz7zQWMqtUkROHMuUvDhKPV0XgRGo8-r5d3_KS195ZPs6AJlzGApeKqYjarI8X5cC3-Y2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018" y="534839"/>
            <a:ext cx="3476625" cy="4581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6" name="Picture 12" descr="https://lh6.googleusercontent.com/H5BMXz-DXPF1yGEv3-Tlsx-uX0983LUVySIk4F32A3kxrFdCEZDcLG_i8K9aXYdThHRVXNdkhkxaOpbFYg8cnT6BZZCVL23E8rTyy3ivpK5JgpVTKRBtBS35dSdh-vaPJRLPdx_3tw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2148" y="1049188"/>
            <a:ext cx="3181350" cy="3552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TextBox 4"/>
          <p:cNvSpPr txBox="1"/>
          <p:nvPr/>
        </p:nvSpPr>
        <p:spPr>
          <a:xfrm>
            <a:off x="1658679" y="4954772"/>
            <a:ext cx="1520456" cy="369332"/>
          </a:xfrm>
          <a:prstGeom prst="rect">
            <a:avLst/>
          </a:prstGeom>
          <a:noFill/>
        </p:spPr>
        <p:txBody>
          <a:bodyPr wrap="square" rtlCol="0">
            <a:spAutoFit/>
          </a:bodyPr>
          <a:lstStyle/>
          <a:p>
            <a:r>
              <a:rPr lang="en-US" dirty="0"/>
              <a:t>Level 1</a:t>
            </a:r>
          </a:p>
        </p:txBody>
      </p:sp>
      <p:sp>
        <p:nvSpPr>
          <p:cNvPr id="6" name="TextBox 5"/>
          <p:cNvSpPr txBox="1"/>
          <p:nvPr/>
        </p:nvSpPr>
        <p:spPr>
          <a:xfrm>
            <a:off x="6018028" y="5324104"/>
            <a:ext cx="1307805" cy="369332"/>
          </a:xfrm>
          <a:prstGeom prst="rect">
            <a:avLst/>
          </a:prstGeom>
          <a:noFill/>
        </p:spPr>
        <p:txBody>
          <a:bodyPr wrap="square" rtlCol="0">
            <a:spAutoFit/>
          </a:bodyPr>
          <a:lstStyle/>
          <a:p>
            <a:r>
              <a:rPr lang="en-US" dirty="0"/>
              <a:t>Level 2</a:t>
            </a:r>
          </a:p>
        </p:txBody>
      </p:sp>
      <p:sp>
        <p:nvSpPr>
          <p:cNvPr id="7" name="TextBox 6"/>
          <p:cNvSpPr txBox="1"/>
          <p:nvPr/>
        </p:nvSpPr>
        <p:spPr>
          <a:xfrm>
            <a:off x="9207795" y="5139438"/>
            <a:ext cx="1212112" cy="369332"/>
          </a:xfrm>
          <a:prstGeom prst="rect">
            <a:avLst/>
          </a:prstGeom>
          <a:noFill/>
        </p:spPr>
        <p:txBody>
          <a:bodyPr wrap="square" rtlCol="0">
            <a:spAutoFit/>
          </a:bodyPr>
          <a:lstStyle/>
          <a:p>
            <a:r>
              <a:rPr lang="en-US" dirty="0"/>
              <a:t>Level 3</a:t>
            </a:r>
          </a:p>
        </p:txBody>
      </p:sp>
    </p:spTree>
    <p:extLst>
      <p:ext uri="{BB962C8B-B14F-4D97-AF65-F5344CB8AC3E}">
        <p14:creationId xmlns:p14="http://schemas.microsoft.com/office/powerpoint/2010/main" val="970909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Interview and site visits</a:t>
            </a:r>
          </a:p>
        </p:txBody>
      </p:sp>
      <p:sp>
        <p:nvSpPr>
          <p:cNvPr id="4" name="Content Placeholder 3"/>
          <p:cNvSpPr>
            <a:spLocks noGrp="1"/>
          </p:cNvSpPr>
          <p:nvPr>
            <p:ph idx="1"/>
          </p:nvPr>
        </p:nvSpPr>
        <p:spPr/>
        <p:txBody>
          <a:bodyPr/>
          <a:lstStyle/>
          <a:p>
            <a:pPr fontAlgn="base">
              <a:buFont typeface="Wingdings" charset="2"/>
              <a:buChar char="v"/>
            </a:pPr>
            <a:r>
              <a:rPr lang="en-US" dirty="0"/>
              <a:t>February 26th, 2018 - Interview with Blackstone Launchpad Program Manager for industrial risk analysis, general startup risks and risk culture at Sparkcharge ( Braden Croy, Anuj Jain, Haykaz Bagratyan, Aditi Chawla, Edriss Waizi )</a:t>
            </a:r>
          </a:p>
          <a:p>
            <a:pPr fontAlgn="base">
              <a:buFont typeface="Wingdings" charset="2"/>
              <a:buChar char="v"/>
            </a:pPr>
            <a:r>
              <a:rPr lang="en-US" dirty="0"/>
              <a:t>March 31st, 2018 - Interview with the CEO of Sparkcharge for a comprehensive interview regarding the company risk infrastructure, competitor analysis ( Joshua Aviv, Haykaz Bagratyan, Anuj Jain, Aditi Chawla, Edriss Waizi)</a:t>
            </a:r>
          </a:p>
        </p:txBody>
      </p:sp>
      <p:sp>
        <p:nvSpPr>
          <p:cNvPr id="2" name="Footer Placeholder 1"/>
          <p:cNvSpPr>
            <a:spLocks noGrp="1"/>
          </p:cNvSpPr>
          <p:nvPr>
            <p:ph type="ftr" sz="quarter" idx="11"/>
          </p:nvPr>
        </p:nvSpPr>
        <p:spPr/>
        <p:txBody>
          <a:bodyPr/>
          <a:lstStyle/>
          <a:p>
            <a:r>
              <a:rPr lang="en-US" dirty="0"/>
              <a:t>IST 625 - Enterprise Risk Management | Field Project 4 | SparkCharge</a:t>
            </a:r>
          </a:p>
        </p:txBody>
      </p:sp>
    </p:spTree>
    <p:extLst>
      <p:ext uri="{BB962C8B-B14F-4D97-AF65-F5344CB8AC3E}">
        <p14:creationId xmlns:p14="http://schemas.microsoft.com/office/powerpoint/2010/main" val="314668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95E7F-A565-47B5-B387-EECFFCFF4C94}"/>
              </a:ext>
            </a:extLst>
          </p:cNvPr>
          <p:cNvSpPr>
            <a:spLocks noGrp="1"/>
          </p:cNvSpPr>
          <p:nvPr>
            <p:ph type="title"/>
          </p:nvPr>
        </p:nvSpPr>
        <p:spPr/>
        <p:txBody>
          <a:bodyPr>
            <a:normAutofit/>
          </a:bodyPr>
          <a:lstStyle/>
          <a:p>
            <a:r>
              <a:rPr lang="en-US" sz="4000" dirty="0"/>
              <a:t>Organizational Assessment &amp; Risk Culture</a:t>
            </a:r>
          </a:p>
        </p:txBody>
      </p:sp>
      <p:sp>
        <p:nvSpPr>
          <p:cNvPr id="3" name="Content Placeholder 2">
            <a:extLst>
              <a:ext uri="{FF2B5EF4-FFF2-40B4-BE49-F238E27FC236}">
                <a16:creationId xmlns:a16="http://schemas.microsoft.com/office/drawing/2014/main" xmlns="" id="{8036B10B-F8DC-4DB1-8251-04C97F39B9E4}"/>
              </a:ext>
            </a:extLst>
          </p:cNvPr>
          <p:cNvSpPr>
            <a:spLocks noGrp="1"/>
          </p:cNvSpPr>
          <p:nvPr>
            <p:ph idx="1"/>
          </p:nvPr>
        </p:nvSpPr>
        <p:spPr/>
        <p:txBody>
          <a:bodyPr>
            <a:normAutofit/>
          </a:bodyPr>
          <a:lstStyle/>
          <a:p>
            <a:pPr>
              <a:buFont typeface="Wingdings" charset="2"/>
              <a:buChar char="v"/>
            </a:pPr>
            <a:r>
              <a:rPr lang="en-US" dirty="0"/>
              <a:t>No Enterprise Risk Management Framework </a:t>
            </a:r>
          </a:p>
          <a:p>
            <a:pPr>
              <a:buFont typeface="Wingdings" charset="2"/>
              <a:buChar char="v"/>
            </a:pPr>
            <a:r>
              <a:rPr lang="en-US" dirty="0"/>
              <a:t>Approach to risk management: Fragmented, Ad hoc</a:t>
            </a:r>
          </a:p>
          <a:p>
            <a:pPr>
              <a:buFont typeface="Wingdings" charset="2"/>
              <a:buChar char="v"/>
            </a:pPr>
            <a:r>
              <a:rPr lang="en-US" dirty="0"/>
              <a:t>Risk Appetite: High risk appetite due hi-tech nature of the business</a:t>
            </a:r>
          </a:p>
          <a:p>
            <a:pPr>
              <a:buFont typeface="Wingdings" charset="2"/>
              <a:buChar char="v"/>
            </a:pPr>
            <a:r>
              <a:rPr lang="en-US" dirty="0"/>
              <a:t>Each of the personnel is held accountable for the risks of their respective areas</a:t>
            </a:r>
          </a:p>
          <a:p>
            <a:pPr>
              <a:buFont typeface="Wingdings" charset="2"/>
              <a:buChar char="v"/>
            </a:pPr>
            <a:r>
              <a:rPr lang="en-US" dirty="0"/>
              <a:t>Requirements: A continuous and integrated ERM paradigm</a:t>
            </a:r>
          </a:p>
        </p:txBody>
      </p:sp>
      <p:sp>
        <p:nvSpPr>
          <p:cNvPr id="4" name="Footer Placeholder 3"/>
          <p:cNvSpPr>
            <a:spLocks noGrp="1"/>
          </p:cNvSpPr>
          <p:nvPr>
            <p:ph type="ftr" sz="quarter" idx="11"/>
          </p:nvPr>
        </p:nvSpPr>
        <p:spPr/>
        <p:txBody>
          <a:bodyPr/>
          <a:lstStyle/>
          <a:p>
            <a:r>
              <a:rPr lang="en-US" dirty="0"/>
              <a:t>IST 625 - Enterprise Risk Management | Field Project 4 | SparkCharge</a:t>
            </a:r>
          </a:p>
        </p:txBody>
      </p:sp>
    </p:spTree>
    <p:extLst>
      <p:ext uri="{BB962C8B-B14F-4D97-AF65-F5344CB8AC3E}">
        <p14:creationId xmlns:p14="http://schemas.microsoft.com/office/powerpoint/2010/main" val="2852230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72E3A5-5CF5-4556-8651-C2E637D97ADD}"/>
              </a:ext>
            </a:extLst>
          </p:cNvPr>
          <p:cNvSpPr>
            <a:spLocks noGrp="1"/>
          </p:cNvSpPr>
          <p:nvPr>
            <p:ph type="title"/>
          </p:nvPr>
        </p:nvSpPr>
        <p:spPr/>
        <p:txBody>
          <a:bodyPr>
            <a:normAutofit/>
          </a:bodyPr>
          <a:lstStyle/>
          <a:p>
            <a:pPr algn="ctr"/>
            <a:r>
              <a:rPr lang="en-US" sz="4400" dirty="0"/>
              <a:t>Risk Identification Methods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89541980"/>
              </p:ext>
            </p:extLst>
          </p:nvPr>
        </p:nvGraphicFramePr>
        <p:xfrm>
          <a:off x="3145501" y="669851"/>
          <a:ext cx="8794862" cy="5380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ooter Placeholder 8"/>
          <p:cNvSpPr>
            <a:spLocks noGrp="1"/>
          </p:cNvSpPr>
          <p:nvPr>
            <p:ph type="ftr" sz="quarter" idx="11"/>
          </p:nvPr>
        </p:nvSpPr>
        <p:spPr/>
        <p:txBody>
          <a:bodyPr/>
          <a:lstStyle/>
          <a:p>
            <a:r>
              <a:rPr lang="en-US" dirty="0"/>
              <a:t>IST 625 - Enterprise Risk Management | Field Project 4 | SparkCharge</a:t>
            </a:r>
          </a:p>
        </p:txBody>
      </p:sp>
    </p:spTree>
    <p:extLst>
      <p:ext uri="{BB962C8B-B14F-4D97-AF65-F5344CB8AC3E}">
        <p14:creationId xmlns:p14="http://schemas.microsoft.com/office/powerpoint/2010/main" val="35705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07151B"/>
      </a:dk2>
      <a:lt2>
        <a:srgbClr val="F2F3F3"/>
      </a:lt2>
      <a:accent1>
        <a:srgbClr val="1C546B"/>
      </a:accent1>
      <a:accent2>
        <a:srgbClr val="606968"/>
      </a:accent2>
      <a:accent3>
        <a:srgbClr val="8D8D35"/>
      </a:accent3>
      <a:accent4>
        <a:srgbClr val="D9A142"/>
      </a:accent4>
      <a:accent5>
        <a:srgbClr val="C47023"/>
      </a:accent5>
      <a:accent6>
        <a:srgbClr val="754D64"/>
      </a:accent6>
      <a:hlink>
        <a:srgbClr val="417E93"/>
      </a:hlink>
      <a:folHlink>
        <a:srgbClr val="A76D89"/>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12434FFF-CE4A-40FC-99FF-CA1400F2E6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2118</TotalTime>
  <Words>1357</Words>
  <Application>Microsoft Macintosh PowerPoint</Application>
  <PresentationFormat>Widescreen</PresentationFormat>
  <Paragraphs>283</Paragraphs>
  <Slides>21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Calibri</vt:lpstr>
      <vt:lpstr>Century Schoolbook</vt:lpstr>
      <vt:lpstr>Corbel</vt:lpstr>
      <vt:lpstr>Franklin Gothic Demi</vt:lpstr>
      <vt:lpstr>Franklin Gothic Demi Cond</vt:lpstr>
      <vt:lpstr>Mangal</vt:lpstr>
      <vt:lpstr>Wingdings</vt:lpstr>
      <vt:lpstr>Arial</vt:lpstr>
      <vt:lpstr>Headlines</vt:lpstr>
      <vt:lpstr>IST 625 – Enterprise Risk management SPARKCHARGE</vt:lpstr>
      <vt:lpstr>Agenda</vt:lpstr>
      <vt:lpstr>PowerPoint Presentation</vt:lpstr>
      <vt:lpstr>Company Overview</vt:lpstr>
      <vt:lpstr>Industry Overview</vt:lpstr>
      <vt:lpstr>PowerPoint Presentation</vt:lpstr>
      <vt:lpstr>Interview and site visits</vt:lpstr>
      <vt:lpstr>Organizational Assessment &amp; Risk Culture</vt:lpstr>
      <vt:lpstr>Risk Identification Methods</vt:lpstr>
      <vt:lpstr>SWOT Analysis</vt:lpstr>
      <vt:lpstr>Porter’s Five Forces</vt:lpstr>
      <vt:lpstr>Risk Identified</vt:lpstr>
      <vt:lpstr>Risks Measured</vt:lpstr>
      <vt:lpstr>Risks Mapped</vt:lpstr>
      <vt:lpstr>Top 5 Risks</vt:lpstr>
      <vt:lpstr>Technology Risk</vt:lpstr>
      <vt:lpstr>Team Risk</vt:lpstr>
      <vt:lpstr>Demand Risk</vt:lpstr>
      <vt:lpstr>Market Penetration Risk</vt:lpstr>
      <vt:lpstr>Capital Risk</vt:lpstr>
      <vt:lpstr>References</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CHARGE</dc:title>
  <dc:creator>aditi chawla</dc:creator>
  <cp:lastModifiedBy>Anuj Jain</cp:lastModifiedBy>
  <cp:revision>174</cp:revision>
  <dcterms:created xsi:type="dcterms:W3CDTF">2018-04-10T01:23:37Z</dcterms:created>
  <dcterms:modified xsi:type="dcterms:W3CDTF">2018-04-18T19:57:14Z</dcterms:modified>
</cp:coreProperties>
</file>