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52" r:id="rId1"/>
  </p:sldMasterIdLst>
  <p:notesMasterIdLst>
    <p:notesMasterId r:id="rId12"/>
  </p:notes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13BD9-1A73-A64D-8E0C-7D2AF98798BA}" type="doc">
      <dgm:prSet loTypeId="urn:microsoft.com/office/officeart/2005/8/layout/radial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05F6-0C3E-C24F-92FF-84AE9A7B7C44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7AE8A4F5-D61E-AD46-8574-EC1EF929B253}" type="parTrans" cxnId="{B826969E-92F3-E444-87DC-434301778117}">
      <dgm:prSet/>
      <dgm:spPr/>
      <dgm:t>
        <a:bodyPr/>
        <a:lstStyle/>
        <a:p>
          <a:endParaRPr lang="en-US"/>
        </a:p>
      </dgm:t>
    </dgm:pt>
    <dgm:pt modelId="{A3293BD7-AAFF-7A44-990E-D4ECCEE8786F}" type="sibTrans" cxnId="{B826969E-92F3-E444-87DC-434301778117}">
      <dgm:prSet/>
      <dgm:spPr/>
      <dgm:t>
        <a:bodyPr/>
        <a:lstStyle/>
        <a:p>
          <a:endParaRPr lang="en-US"/>
        </a:p>
      </dgm:t>
    </dgm:pt>
    <dgm:pt modelId="{CDBD616A-4740-194C-889C-727FCAA555A8}">
      <dgm:prSet phldrT="[Text]"/>
      <dgm:spPr/>
      <dgm:t>
        <a:bodyPr/>
        <a:lstStyle/>
        <a:p>
          <a:r>
            <a:rPr lang="en-US" dirty="0" smtClean="0"/>
            <a:t>Reinforcement Learning</a:t>
          </a:r>
          <a:endParaRPr lang="en-US" dirty="0"/>
        </a:p>
      </dgm:t>
    </dgm:pt>
    <dgm:pt modelId="{2DACA0A5-644D-C44E-AE52-D042F231D9AB}" type="parTrans" cxnId="{7142DA2B-523C-DF4B-9974-C82AE0AE6C80}">
      <dgm:prSet/>
      <dgm:spPr/>
      <dgm:t>
        <a:bodyPr/>
        <a:lstStyle/>
        <a:p>
          <a:endParaRPr lang="en-US"/>
        </a:p>
      </dgm:t>
    </dgm:pt>
    <dgm:pt modelId="{F15A5BA6-0BC4-4348-BD3F-1E6014A32A1D}" type="sibTrans" cxnId="{7142DA2B-523C-DF4B-9974-C82AE0AE6C80}">
      <dgm:prSet/>
      <dgm:spPr/>
      <dgm:t>
        <a:bodyPr/>
        <a:lstStyle/>
        <a:p>
          <a:endParaRPr lang="en-US"/>
        </a:p>
      </dgm:t>
    </dgm:pt>
    <dgm:pt modelId="{B4696680-BBD2-4544-B95F-B3DD10F138B8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5BDBECDE-EBC2-F44D-84EF-B838A68EB810}" type="parTrans" cxnId="{2DFB5C1E-3C5D-D348-9A22-8568F42D8ECE}">
      <dgm:prSet/>
      <dgm:spPr/>
      <dgm:t>
        <a:bodyPr/>
        <a:lstStyle/>
        <a:p>
          <a:endParaRPr lang="en-US"/>
        </a:p>
      </dgm:t>
    </dgm:pt>
    <dgm:pt modelId="{D9387859-7063-0C45-886F-5B07A7A12806}" type="sibTrans" cxnId="{2DFB5C1E-3C5D-D348-9A22-8568F42D8ECE}">
      <dgm:prSet/>
      <dgm:spPr/>
      <dgm:t>
        <a:bodyPr/>
        <a:lstStyle/>
        <a:p>
          <a:endParaRPr lang="en-US"/>
        </a:p>
      </dgm:t>
    </dgm:pt>
    <dgm:pt modelId="{9BB188B3-0F3C-0844-B6EB-8B3FCE2A35CA}">
      <dgm:prSet phldrT="[Text]"/>
      <dgm:spPr/>
      <dgm:t>
        <a:bodyPr/>
        <a:lstStyle/>
        <a:p>
          <a:r>
            <a:rPr lang="en-US" dirty="0" smtClean="0"/>
            <a:t>Unsupervised Learning</a:t>
          </a:r>
          <a:endParaRPr lang="en-US" dirty="0"/>
        </a:p>
      </dgm:t>
    </dgm:pt>
    <dgm:pt modelId="{20FF3A98-A501-0A47-A7FB-B0EC1F036F0D}" type="parTrans" cxnId="{64CC3E8F-FC56-9D4E-B8BA-B71708793328}">
      <dgm:prSet/>
      <dgm:spPr/>
      <dgm:t>
        <a:bodyPr/>
        <a:lstStyle/>
        <a:p>
          <a:endParaRPr lang="en-US"/>
        </a:p>
      </dgm:t>
    </dgm:pt>
    <dgm:pt modelId="{D0A85076-731B-0B4C-A514-E6B11938FC97}" type="sibTrans" cxnId="{64CC3E8F-FC56-9D4E-B8BA-B71708793328}">
      <dgm:prSet/>
      <dgm:spPr/>
      <dgm:t>
        <a:bodyPr/>
        <a:lstStyle/>
        <a:p>
          <a:endParaRPr lang="en-US"/>
        </a:p>
      </dgm:t>
    </dgm:pt>
    <dgm:pt modelId="{EFDFF4EB-A0CC-A44C-A292-4F34AFC9868F}" type="pres">
      <dgm:prSet presAssocID="{6FB13BD9-1A73-A64D-8E0C-7D2AF98798B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F53456-9DDE-394C-BC75-874CDE8F75D2}" type="pres">
      <dgm:prSet presAssocID="{1CE105F6-0C3E-C24F-92FF-84AE9A7B7C44}" presName="centerShape" presStyleLbl="node0" presStyleIdx="0" presStyleCnt="1"/>
      <dgm:spPr/>
      <dgm:t>
        <a:bodyPr/>
        <a:lstStyle/>
        <a:p>
          <a:endParaRPr lang="en-US"/>
        </a:p>
      </dgm:t>
    </dgm:pt>
    <dgm:pt modelId="{03765EE1-F966-D942-BD41-A6C56CDD91CC}" type="pres">
      <dgm:prSet presAssocID="{2DACA0A5-644D-C44E-AE52-D042F231D9AB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7B2CECE9-1877-784A-A0FE-CE8F423C7815}" type="pres">
      <dgm:prSet presAssocID="{CDBD616A-4740-194C-889C-727FCAA555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E25EC-3DDF-C041-A20E-C6FE4E780156}" type="pres">
      <dgm:prSet presAssocID="{5BDBECDE-EBC2-F44D-84EF-B838A68EB810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A63A4D3A-7023-6343-BE07-C2778E07F8CC}" type="pres">
      <dgm:prSet presAssocID="{B4696680-BBD2-4544-B95F-B3DD10F138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9F6A3-2BB6-BE45-A4DB-05A6F7D07DA4}" type="pres">
      <dgm:prSet presAssocID="{20FF3A98-A501-0A47-A7FB-B0EC1F036F0D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3C4DEDBA-9E6E-0A40-A44A-81203BBA9990}" type="pres">
      <dgm:prSet presAssocID="{9BB188B3-0F3C-0844-B6EB-8B3FCE2A35C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26969E-92F3-E444-87DC-434301778117}" srcId="{6FB13BD9-1A73-A64D-8E0C-7D2AF98798BA}" destId="{1CE105F6-0C3E-C24F-92FF-84AE9A7B7C44}" srcOrd="0" destOrd="0" parTransId="{7AE8A4F5-D61E-AD46-8574-EC1EF929B253}" sibTransId="{A3293BD7-AAFF-7A44-990E-D4ECCEE8786F}"/>
    <dgm:cxn modelId="{EA9CA5CD-A016-954F-9E7F-E34557E22156}" type="presOf" srcId="{CDBD616A-4740-194C-889C-727FCAA555A8}" destId="{7B2CECE9-1877-784A-A0FE-CE8F423C7815}" srcOrd="0" destOrd="0" presId="urn:microsoft.com/office/officeart/2005/8/layout/radial4"/>
    <dgm:cxn modelId="{9CDF2DEC-9525-9340-ABF2-E49B22E110DC}" type="presOf" srcId="{20FF3A98-A501-0A47-A7FB-B0EC1F036F0D}" destId="{E1E9F6A3-2BB6-BE45-A4DB-05A6F7D07DA4}" srcOrd="0" destOrd="0" presId="urn:microsoft.com/office/officeart/2005/8/layout/radial4"/>
    <dgm:cxn modelId="{2A99FA11-5723-B64A-A3CB-96DAE7153A74}" type="presOf" srcId="{1CE105F6-0C3E-C24F-92FF-84AE9A7B7C44}" destId="{C2F53456-9DDE-394C-BC75-874CDE8F75D2}" srcOrd="0" destOrd="0" presId="urn:microsoft.com/office/officeart/2005/8/layout/radial4"/>
    <dgm:cxn modelId="{64607C79-98DE-6747-9A21-0EFE1AFF2852}" type="presOf" srcId="{6FB13BD9-1A73-A64D-8E0C-7D2AF98798BA}" destId="{EFDFF4EB-A0CC-A44C-A292-4F34AFC9868F}" srcOrd="0" destOrd="0" presId="urn:microsoft.com/office/officeart/2005/8/layout/radial4"/>
    <dgm:cxn modelId="{2DFB5C1E-3C5D-D348-9A22-8568F42D8ECE}" srcId="{1CE105F6-0C3E-C24F-92FF-84AE9A7B7C44}" destId="{B4696680-BBD2-4544-B95F-B3DD10F138B8}" srcOrd="1" destOrd="0" parTransId="{5BDBECDE-EBC2-F44D-84EF-B838A68EB810}" sibTransId="{D9387859-7063-0C45-886F-5B07A7A12806}"/>
    <dgm:cxn modelId="{05CD7149-867B-A345-8074-ADE1B6B7FFA8}" type="presOf" srcId="{9BB188B3-0F3C-0844-B6EB-8B3FCE2A35CA}" destId="{3C4DEDBA-9E6E-0A40-A44A-81203BBA9990}" srcOrd="0" destOrd="0" presId="urn:microsoft.com/office/officeart/2005/8/layout/radial4"/>
    <dgm:cxn modelId="{0CDD5106-2115-8A4B-B060-01F4585D03BF}" type="presOf" srcId="{B4696680-BBD2-4544-B95F-B3DD10F138B8}" destId="{A63A4D3A-7023-6343-BE07-C2778E07F8CC}" srcOrd="0" destOrd="0" presId="urn:microsoft.com/office/officeart/2005/8/layout/radial4"/>
    <dgm:cxn modelId="{0943E1CA-0521-5740-9AF6-EAA306833331}" type="presOf" srcId="{5BDBECDE-EBC2-F44D-84EF-B838A68EB810}" destId="{277E25EC-3DDF-C041-A20E-C6FE4E780156}" srcOrd="0" destOrd="0" presId="urn:microsoft.com/office/officeart/2005/8/layout/radial4"/>
    <dgm:cxn modelId="{64CC3E8F-FC56-9D4E-B8BA-B71708793328}" srcId="{1CE105F6-0C3E-C24F-92FF-84AE9A7B7C44}" destId="{9BB188B3-0F3C-0844-B6EB-8B3FCE2A35CA}" srcOrd="2" destOrd="0" parTransId="{20FF3A98-A501-0A47-A7FB-B0EC1F036F0D}" sibTransId="{D0A85076-731B-0B4C-A514-E6B11938FC97}"/>
    <dgm:cxn modelId="{CE227975-12E8-074B-982E-1167835BC1F1}" type="presOf" srcId="{2DACA0A5-644D-C44E-AE52-D042F231D9AB}" destId="{03765EE1-F966-D942-BD41-A6C56CDD91CC}" srcOrd="0" destOrd="0" presId="urn:microsoft.com/office/officeart/2005/8/layout/radial4"/>
    <dgm:cxn modelId="{7142DA2B-523C-DF4B-9974-C82AE0AE6C80}" srcId="{1CE105F6-0C3E-C24F-92FF-84AE9A7B7C44}" destId="{CDBD616A-4740-194C-889C-727FCAA555A8}" srcOrd="0" destOrd="0" parTransId="{2DACA0A5-644D-C44E-AE52-D042F231D9AB}" sibTransId="{F15A5BA6-0BC4-4348-BD3F-1E6014A32A1D}"/>
    <dgm:cxn modelId="{288726C6-AD15-574B-AC06-4D40EABBD949}" type="presParOf" srcId="{EFDFF4EB-A0CC-A44C-A292-4F34AFC9868F}" destId="{C2F53456-9DDE-394C-BC75-874CDE8F75D2}" srcOrd="0" destOrd="0" presId="urn:microsoft.com/office/officeart/2005/8/layout/radial4"/>
    <dgm:cxn modelId="{9F0A372C-FD2A-AA4A-8BD3-87B041705C0D}" type="presParOf" srcId="{EFDFF4EB-A0CC-A44C-A292-4F34AFC9868F}" destId="{03765EE1-F966-D942-BD41-A6C56CDD91CC}" srcOrd="1" destOrd="0" presId="urn:microsoft.com/office/officeart/2005/8/layout/radial4"/>
    <dgm:cxn modelId="{A6DBB3FF-71B3-6C46-86C6-D8BDE98CFEA3}" type="presParOf" srcId="{EFDFF4EB-A0CC-A44C-A292-4F34AFC9868F}" destId="{7B2CECE9-1877-784A-A0FE-CE8F423C7815}" srcOrd="2" destOrd="0" presId="urn:microsoft.com/office/officeart/2005/8/layout/radial4"/>
    <dgm:cxn modelId="{29FB5D9E-1499-D34E-AC47-F4284793FA04}" type="presParOf" srcId="{EFDFF4EB-A0CC-A44C-A292-4F34AFC9868F}" destId="{277E25EC-3DDF-C041-A20E-C6FE4E780156}" srcOrd="3" destOrd="0" presId="urn:microsoft.com/office/officeart/2005/8/layout/radial4"/>
    <dgm:cxn modelId="{15D688C2-B866-B846-A52E-789CEE83D3BC}" type="presParOf" srcId="{EFDFF4EB-A0CC-A44C-A292-4F34AFC9868F}" destId="{A63A4D3A-7023-6343-BE07-C2778E07F8CC}" srcOrd="4" destOrd="0" presId="urn:microsoft.com/office/officeart/2005/8/layout/radial4"/>
    <dgm:cxn modelId="{2CF69249-A2F3-E84A-B8BC-AEB00D48BEAA}" type="presParOf" srcId="{EFDFF4EB-A0CC-A44C-A292-4F34AFC9868F}" destId="{E1E9F6A3-2BB6-BE45-A4DB-05A6F7D07DA4}" srcOrd="5" destOrd="0" presId="urn:microsoft.com/office/officeart/2005/8/layout/radial4"/>
    <dgm:cxn modelId="{EF84B0C1-799E-9A46-8C72-5780F453767B}" type="presParOf" srcId="{EFDFF4EB-A0CC-A44C-A292-4F34AFC9868F}" destId="{3C4DEDBA-9E6E-0A40-A44A-81203BBA999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1A75A0-1F69-F247-A3CB-C8BDBE55D486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8760C-6207-6E42-9CB1-50DFFDE1EBE2}">
      <dgm:prSet phldrT="[Text]" custT="1"/>
      <dgm:spPr/>
      <dgm:t>
        <a:bodyPr/>
        <a:lstStyle/>
        <a:p>
          <a:r>
            <a:rPr lang="en-US" sz="2800" dirty="0" smtClean="0"/>
            <a:t>Linear Regression</a:t>
          </a:r>
          <a:endParaRPr lang="en-US" sz="2800" dirty="0"/>
        </a:p>
      </dgm:t>
    </dgm:pt>
    <dgm:pt modelId="{AAE917A4-2A75-0544-9262-3ABC839CFA27}" type="parTrans" cxnId="{B847E96E-F73F-F24E-B631-636675494F75}">
      <dgm:prSet/>
      <dgm:spPr/>
      <dgm:t>
        <a:bodyPr/>
        <a:lstStyle/>
        <a:p>
          <a:endParaRPr lang="en-US"/>
        </a:p>
      </dgm:t>
    </dgm:pt>
    <dgm:pt modelId="{5B8428E3-F61A-944A-A7B1-3D669A28E30A}" type="sibTrans" cxnId="{B847E96E-F73F-F24E-B631-636675494F75}">
      <dgm:prSet/>
      <dgm:spPr/>
      <dgm:t>
        <a:bodyPr/>
        <a:lstStyle/>
        <a:p>
          <a:endParaRPr lang="en-US"/>
        </a:p>
      </dgm:t>
    </dgm:pt>
    <dgm:pt modelId="{3C2AC289-57BC-2A42-B853-C239A76E79AF}">
      <dgm:prSet phldrT="[Text]" custT="1"/>
      <dgm:spPr/>
      <dgm:t>
        <a:bodyPr/>
        <a:lstStyle/>
        <a:p>
          <a:r>
            <a:rPr lang="en-US" sz="2800" dirty="0" smtClean="0"/>
            <a:t>Logistic Regression</a:t>
          </a:r>
          <a:endParaRPr lang="en-US" sz="2800" dirty="0"/>
        </a:p>
      </dgm:t>
    </dgm:pt>
    <dgm:pt modelId="{C386B2D3-03AA-5942-A22E-BB1D8D94D6DA}" type="parTrans" cxnId="{1EE947E7-2600-3749-8539-49228FD6B354}">
      <dgm:prSet/>
      <dgm:spPr/>
      <dgm:t>
        <a:bodyPr/>
        <a:lstStyle/>
        <a:p>
          <a:endParaRPr lang="en-US"/>
        </a:p>
      </dgm:t>
    </dgm:pt>
    <dgm:pt modelId="{04934BDA-80C7-254E-A34E-63578266308C}" type="sibTrans" cxnId="{1EE947E7-2600-3749-8539-49228FD6B354}">
      <dgm:prSet/>
      <dgm:spPr/>
      <dgm:t>
        <a:bodyPr/>
        <a:lstStyle/>
        <a:p>
          <a:endParaRPr lang="en-US"/>
        </a:p>
      </dgm:t>
    </dgm:pt>
    <dgm:pt modelId="{1FAE6919-FC73-AE45-90ED-6AA22DEBD99F}">
      <dgm:prSet phldrT="[Text]" custT="1"/>
      <dgm:spPr/>
      <dgm:t>
        <a:bodyPr/>
        <a:lstStyle/>
        <a:p>
          <a:r>
            <a:rPr lang="en-US" sz="2800" dirty="0" smtClean="0"/>
            <a:t>Time series modelling</a:t>
          </a:r>
          <a:endParaRPr lang="en-US" sz="2800" dirty="0"/>
        </a:p>
      </dgm:t>
    </dgm:pt>
    <dgm:pt modelId="{436FB208-47B6-684B-8894-6B0872C4E2B4}" type="parTrans" cxnId="{7CD996A4-9796-ED44-A8AF-451714F863AC}">
      <dgm:prSet/>
      <dgm:spPr/>
      <dgm:t>
        <a:bodyPr/>
        <a:lstStyle/>
        <a:p>
          <a:endParaRPr lang="en-US"/>
        </a:p>
      </dgm:t>
    </dgm:pt>
    <dgm:pt modelId="{7B08553D-60F7-554D-90E3-EE12796BCB9A}" type="sibTrans" cxnId="{7CD996A4-9796-ED44-A8AF-451714F863AC}">
      <dgm:prSet/>
      <dgm:spPr/>
      <dgm:t>
        <a:bodyPr/>
        <a:lstStyle/>
        <a:p>
          <a:endParaRPr lang="en-US"/>
        </a:p>
      </dgm:t>
    </dgm:pt>
    <dgm:pt modelId="{2E6E1C6C-E710-0A42-801F-6915624A5C8B}" type="pres">
      <dgm:prSet presAssocID="{A81A75A0-1F69-F247-A3CB-C8BDBE55D48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F8913FF-B85D-E54D-BDE4-0CF383231E17}" type="pres">
      <dgm:prSet presAssocID="{A458760C-6207-6E42-9CB1-50DFFDE1EBE2}" presName="Accent1" presStyleCnt="0"/>
      <dgm:spPr/>
    </dgm:pt>
    <dgm:pt modelId="{6558955B-FFDC-C840-905B-0B593DF3747A}" type="pres">
      <dgm:prSet presAssocID="{A458760C-6207-6E42-9CB1-50DFFDE1EBE2}" presName="Accent" presStyleLbl="node1" presStyleIdx="0" presStyleCnt="3"/>
      <dgm:spPr/>
    </dgm:pt>
    <dgm:pt modelId="{F3455C91-362B-0449-9AE7-A277168FE214}" type="pres">
      <dgm:prSet presAssocID="{A458760C-6207-6E42-9CB1-50DFFDE1EBE2}" presName="Parent1" presStyleLbl="revTx" presStyleIdx="0" presStyleCnt="3" custScaleX="136074" custScaleY="186107" custLinFactNeighborY="-2176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E52E2-4FBD-A14F-876F-7FC22A5BFB45}" type="pres">
      <dgm:prSet presAssocID="{3C2AC289-57BC-2A42-B853-C239A76E79AF}" presName="Accent2" presStyleCnt="0"/>
      <dgm:spPr/>
    </dgm:pt>
    <dgm:pt modelId="{F9BEC06E-FF36-F44C-8923-AA3B1B4ECE81}" type="pres">
      <dgm:prSet presAssocID="{3C2AC289-57BC-2A42-B853-C239A76E79AF}" presName="Accent" presStyleLbl="node1" presStyleIdx="1" presStyleCnt="3"/>
      <dgm:spPr/>
    </dgm:pt>
    <dgm:pt modelId="{2B514B37-A63A-924D-9B74-EAB82C258588}" type="pres">
      <dgm:prSet presAssocID="{3C2AC289-57BC-2A42-B853-C239A76E79AF}" presName="Parent2" presStyleLbl="revTx" presStyleIdx="1" presStyleCnt="3" custScaleX="170367" custScaleY="178643" custLinFactNeighborX="2176" custLinFactNeighborY="-1409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F1C61-1730-1D48-9C4A-761942188759}" type="pres">
      <dgm:prSet presAssocID="{1FAE6919-FC73-AE45-90ED-6AA22DEBD99F}" presName="Accent3" presStyleCnt="0"/>
      <dgm:spPr/>
    </dgm:pt>
    <dgm:pt modelId="{C744326C-92DE-C346-83AB-0385156E9914}" type="pres">
      <dgm:prSet presAssocID="{1FAE6919-FC73-AE45-90ED-6AA22DEBD99F}" presName="Accent" presStyleLbl="node1" presStyleIdx="2" presStyleCnt="3"/>
      <dgm:spPr/>
    </dgm:pt>
    <dgm:pt modelId="{4B5A31DB-7391-8147-93A7-121866D463EF}" type="pres">
      <dgm:prSet presAssocID="{1FAE6919-FC73-AE45-90ED-6AA22DEBD99F}" presName="Parent3" presStyleLbl="revTx" presStyleIdx="2" presStyleCnt="3" custScaleX="196518" custScaleY="2153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F8601-A2BF-3C44-9EE8-BB04BF40239A}" type="presOf" srcId="{A81A75A0-1F69-F247-A3CB-C8BDBE55D486}" destId="{2E6E1C6C-E710-0A42-801F-6915624A5C8B}" srcOrd="0" destOrd="0" presId="urn:microsoft.com/office/officeart/2009/layout/CircleArrowProcess"/>
    <dgm:cxn modelId="{8DBD8415-ED3A-DA46-BB4A-819612323106}" type="presOf" srcId="{3C2AC289-57BC-2A42-B853-C239A76E79AF}" destId="{2B514B37-A63A-924D-9B74-EAB82C258588}" srcOrd="0" destOrd="0" presId="urn:microsoft.com/office/officeart/2009/layout/CircleArrowProcess"/>
    <dgm:cxn modelId="{1EE947E7-2600-3749-8539-49228FD6B354}" srcId="{A81A75A0-1F69-F247-A3CB-C8BDBE55D486}" destId="{3C2AC289-57BC-2A42-B853-C239A76E79AF}" srcOrd="1" destOrd="0" parTransId="{C386B2D3-03AA-5942-A22E-BB1D8D94D6DA}" sibTransId="{04934BDA-80C7-254E-A34E-63578266308C}"/>
    <dgm:cxn modelId="{7CD996A4-9796-ED44-A8AF-451714F863AC}" srcId="{A81A75A0-1F69-F247-A3CB-C8BDBE55D486}" destId="{1FAE6919-FC73-AE45-90ED-6AA22DEBD99F}" srcOrd="2" destOrd="0" parTransId="{436FB208-47B6-684B-8894-6B0872C4E2B4}" sibTransId="{7B08553D-60F7-554D-90E3-EE12796BCB9A}"/>
    <dgm:cxn modelId="{B847E96E-F73F-F24E-B631-636675494F75}" srcId="{A81A75A0-1F69-F247-A3CB-C8BDBE55D486}" destId="{A458760C-6207-6E42-9CB1-50DFFDE1EBE2}" srcOrd="0" destOrd="0" parTransId="{AAE917A4-2A75-0544-9262-3ABC839CFA27}" sibTransId="{5B8428E3-F61A-944A-A7B1-3D669A28E30A}"/>
    <dgm:cxn modelId="{B0B3AED0-67C4-874C-BC77-9499816A444A}" type="presOf" srcId="{A458760C-6207-6E42-9CB1-50DFFDE1EBE2}" destId="{F3455C91-362B-0449-9AE7-A277168FE214}" srcOrd="0" destOrd="0" presId="urn:microsoft.com/office/officeart/2009/layout/CircleArrowProcess"/>
    <dgm:cxn modelId="{85EAB6C8-08BE-0848-A2B9-6A312A3EA6BF}" type="presOf" srcId="{1FAE6919-FC73-AE45-90ED-6AA22DEBD99F}" destId="{4B5A31DB-7391-8147-93A7-121866D463EF}" srcOrd="0" destOrd="0" presId="urn:microsoft.com/office/officeart/2009/layout/CircleArrowProcess"/>
    <dgm:cxn modelId="{B6154400-3645-774F-8F0C-9570DDDA281C}" type="presParOf" srcId="{2E6E1C6C-E710-0A42-801F-6915624A5C8B}" destId="{EF8913FF-B85D-E54D-BDE4-0CF383231E17}" srcOrd="0" destOrd="0" presId="urn:microsoft.com/office/officeart/2009/layout/CircleArrowProcess"/>
    <dgm:cxn modelId="{5F8D0A8D-ADE9-104D-93F9-7D662CBF7DE6}" type="presParOf" srcId="{EF8913FF-B85D-E54D-BDE4-0CF383231E17}" destId="{6558955B-FFDC-C840-905B-0B593DF3747A}" srcOrd="0" destOrd="0" presId="urn:microsoft.com/office/officeart/2009/layout/CircleArrowProcess"/>
    <dgm:cxn modelId="{78662D78-6AB0-B342-8551-3FCAAF0B5DCA}" type="presParOf" srcId="{2E6E1C6C-E710-0A42-801F-6915624A5C8B}" destId="{F3455C91-362B-0449-9AE7-A277168FE214}" srcOrd="1" destOrd="0" presId="urn:microsoft.com/office/officeart/2009/layout/CircleArrowProcess"/>
    <dgm:cxn modelId="{EFFB112B-C651-494D-826E-70B21BD8675E}" type="presParOf" srcId="{2E6E1C6C-E710-0A42-801F-6915624A5C8B}" destId="{3C1E52E2-4FBD-A14F-876F-7FC22A5BFB45}" srcOrd="2" destOrd="0" presId="urn:microsoft.com/office/officeart/2009/layout/CircleArrowProcess"/>
    <dgm:cxn modelId="{DC1A5DBD-9D6F-CA4B-851F-3F4E4F38E6CF}" type="presParOf" srcId="{3C1E52E2-4FBD-A14F-876F-7FC22A5BFB45}" destId="{F9BEC06E-FF36-F44C-8923-AA3B1B4ECE81}" srcOrd="0" destOrd="0" presId="urn:microsoft.com/office/officeart/2009/layout/CircleArrowProcess"/>
    <dgm:cxn modelId="{F2BC0920-9DE7-8048-8139-36525A7E1C16}" type="presParOf" srcId="{2E6E1C6C-E710-0A42-801F-6915624A5C8B}" destId="{2B514B37-A63A-924D-9B74-EAB82C258588}" srcOrd="3" destOrd="0" presId="urn:microsoft.com/office/officeart/2009/layout/CircleArrowProcess"/>
    <dgm:cxn modelId="{89908D69-FAB5-6448-ADD9-BCA9E1722665}" type="presParOf" srcId="{2E6E1C6C-E710-0A42-801F-6915624A5C8B}" destId="{858F1C61-1730-1D48-9C4A-761942188759}" srcOrd="4" destOrd="0" presId="urn:microsoft.com/office/officeart/2009/layout/CircleArrowProcess"/>
    <dgm:cxn modelId="{F20210D2-9E96-7841-A44F-E0D109C3ADE2}" type="presParOf" srcId="{858F1C61-1730-1D48-9C4A-761942188759}" destId="{C744326C-92DE-C346-83AB-0385156E9914}" srcOrd="0" destOrd="0" presId="urn:microsoft.com/office/officeart/2009/layout/CircleArrowProcess"/>
    <dgm:cxn modelId="{26CA6B0B-29EB-6C44-902D-6EFD21F50269}" type="presParOf" srcId="{2E6E1C6C-E710-0A42-801F-6915624A5C8B}" destId="{4B5A31DB-7391-8147-93A7-121866D463EF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53456-9DDE-394C-BC75-874CDE8F75D2}">
      <dsp:nvSpPr>
        <dsp:cNvPr id="0" name=""/>
        <dsp:cNvSpPr/>
      </dsp:nvSpPr>
      <dsp:spPr>
        <a:xfrm>
          <a:off x="1908986" y="2117588"/>
          <a:ext cx="1580840" cy="15808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Machine Learning</a:t>
          </a:r>
          <a:endParaRPr lang="en-US" sz="2300" kern="1200" dirty="0"/>
        </a:p>
      </dsp:txBody>
      <dsp:txXfrm>
        <a:off x="2140495" y="2349097"/>
        <a:ext cx="1117822" cy="1117822"/>
      </dsp:txXfrm>
    </dsp:sp>
    <dsp:sp modelId="{03765EE1-F966-D942-BD41-A6C56CDD91CC}">
      <dsp:nvSpPr>
        <dsp:cNvPr id="0" name=""/>
        <dsp:cNvSpPr/>
      </dsp:nvSpPr>
      <dsp:spPr>
        <a:xfrm rot="12900000">
          <a:off x="681128" y="1770881"/>
          <a:ext cx="1432020" cy="4505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ECE9-1877-784A-A0FE-CE8F423C7815}">
      <dsp:nvSpPr>
        <dsp:cNvPr id="0" name=""/>
        <dsp:cNvSpPr/>
      </dsp:nvSpPr>
      <dsp:spPr>
        <a:xfrm>
          <a:off x="59718" y="984745"/>
          <a:ext cx="1501798" cy="1201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Reinforcement Learning</a:t>
          </a:r>
          <a:endParaRPr lang="en-US" sz="1700" kern="1200" dirty="0"/>
        </a:p>
      </dsp:txBody>
      <dsp:txXfrm>
        <a:off x="94907" y="1019934"/>
        <a:ext cx="1431420" cy="1131060"/>
      </dsp:txXfrm>
    </dsp:sp>
    <dsp:sp modelId="{277E25EC-3DDF-C041-A20E-C6FE4E780156}">
      <dsp:nvSpPr>
        <dsp:cNvPr id="0" name=""/>
        <dsp:cNvSpPr/>
      </dsp:nvSpPr>
      <dsp:spPr>
        <a:xfrm rot="16200000">
          <a:off x="1983396" y="1092963"/>
          <a:ext cx="1432020" cy="4505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A4D3A-7023-6343-BE07-C2778E07F8CC}">
      <dsp:nvSpPr>
        <dsp:cNvPr id="0" name=""/>
        <dsp:cNvSpPr/>
      </dsp:nvSpPr>
      <dsp:spPr>
        <a:xfrm>
          <a:off x="1948507" y="1503"/>
          <a:ext cx="1501798" cy="1201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Supervised Learning</a:t>
          </a:r>
          <a:endParaRPr lang="en-US" sz="1700" kern="1200" dirty="0"/>
        </a:p>
      </dsp:txBody>
      <dsp:txXfrm>
        <a:off x="1983696" y="36692"/>
        <a:ext cx="1431420" cy="1131060"/>
      </dsp:txXfrm>
    </dsp:sp>
    <dsp:sp modelId="{E1E9F6A3-2BB6-BE45-A4DB-05A6F7D07DA4}">
      <dsp:nvSpPr>
        <dsp:cNvPr id="0" name=""/>
        <dsp:cNvSpPr/>
      </dsp:nvSpPr>
      <dsp:spPr>
        <a:xfrm rot="19500000">
          <a:off x="3285664" y="1770881"/>
          <a:ext cx="1432020" cy="45053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DEDBA-9E6E-0A40-A44A-81203BBA9990}">
      <dsp:nvSpPr>
        <dsp:cNvPr id="0" name=""/>
        <dsp:cNvSpPr/>
      </dsp:nvSpPr>
      <dsp:spPr>
        <a:xfrm>
          <a:off x="3837297" y="984745"/>
          <a:ext cx="1501798" cy="12014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Unsupervised Learning</a:t>
          </a:r>
          <a:endParaRPr lang="en-US" sz="1700" kern="1200" dirty="0"/>
        </a:p>
      </dsp:txBody>
      <dsp:txXfrm>
        <a:off x="3872486" y="1019934"/>
        <a:ext cx="1431420" cy="1131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8955B-FFDC-C840-905B-0B593DF3747A}">
      <dsp:nvSpPr>
        <dsp:cNvPr id="0" name=""/>
        <dsp:cNvSpPr/>
      </dsp:nvSpPr>
      <dsp:spPr>
        <a:xfrm>
          <a:off x="3061886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455C91-362B-0449-9AE7-A277168FE214}">
      <dsp:nvSpPr>
        <dsp:cNvPr id="0" name=""/>
        <dsp:cNvSpPr/>
      </dsp:nvSpPr>
      <dsp:spPr>
        <a:xfrm>
          <a:off x="3376963" y="472198"/>
          <a:ext cx="1972118" cy="134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Linear Regression</a:t>
          </a:r>
          <a:endParaRPr lang="en-US" sz="2800" kern="1200" dirty="0"/>
        </a:p>
      </dsp:txBody>
      <dsp:txXfrm>
        <a:off x="3376963" y="472198"/>
        <a:ext cx="1972118" cy="1348300"/>
      </dsp:txXfrm>
    </dsp:sp>
    <dsp:sp modelId="{F9BEC06E-FF36-F44C-8923-AA3B1B4ECE81}">
      <dsp:nvSpPr>
        <dsp:cNvPr id="0" name=""/>
        <dsp:cNvSpPr/>
      </dsp:nvSpPr>
      <dsp:spPr>
        <a:xfrm>
          <a:off x="2337482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514B37-A63A-924D-9B74-EAB82C258588}">
      <dsp:nvSpPr>
        <dsp:cNvPr id="0" name=""/>
        <dsp:cNvSpPr/>
      </dsp:nvSpPr>
      <dsp:spPr>
        <a:xfrm>
          <a:off x="2438530" y="2062218"/>
          <a:ext cx="2469126" cy="1294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Logistic Regression</a:t>
          </a:r>
          <a:endParaRPr lang="en-US" sz="2800" kern="1200" dirty="0"/>
        </a:p>
      </dsp:txBody>
      <dsp:txXfrm>
        <a:off x="2438530" y="2062218"/>
        <a:ext cx="2469126" cy="1294225"/>
      </dsp:txXfrm>
    </dsp:sp>
    <dsp:sp modelId="{C744326C-92DE-C346-83AB-0385156E9914}">
      <dsp:nvSpPr>
        <dsp:cNvPr id="0" name=""/>
        <dsp:cNvSpPr/>
      </dsp:nvSpPr>
      <dsp:spPr>
        <a:xfrm>
          <a:off x="3247518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5A31DB-7391-8147-93A7-121866D463EF}">
      <dsp:nvSpPr>
        <dsp:cNvPr id="0" name=""/>
        <dsp:cNvSpPr/>
      </dsp:nvSpPr>
      <dsp:spPr>
        <a:xfrm>
          <a:off x="2942385" y="3541217"/>
          <a:ext cx="2848132" cy="155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Time series modelling</a:t>
          </a:r>
          <a:endParaRPr lang="en-US" sz="2800" kern="1200" dirty="0"/>
        </a:p>
      </dsp:txBody>
      <dsp:txXfrm>
        <a:off x="2942385" y="3541217"/>
        <a:ext cx="2848132" cy="155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E5E90-437F-0E4C-B47F-A8885F6AB76B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3776C-07F7-FB41-9CF2-F5117ED3F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3776C-07F7-FB41-9CF2-F5117ED3F1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Estimating the</a:t>
            </a:r>
            <a:r>
              <a:rPr lang="en-US" baseline="0" dirty="0" smtClean="0"/>
              <a:t> percentage of votes that the democratic party will win? The measure of good or bad estimation is the mean squared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Estimating returns on the stock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3776C-07F7-FB41-9CF2-F5117ED3F1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Estimating</a:t>
            </a:r>
            <a:r>
              <a:rPr lang="en-US" baseline="0" dirty="0" smtClean="0"/>
              <a:t> the sale price of an apartment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3776C-07F7-FB41-9CF2-F5117ED3F1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815F833-37DE-BC40-B4E4-EEF024929549}" type="datetime1">
              <a:rPr lang="en-IN" smtClean="0"/>
              <a:t>11/04/18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IST 659 | Anuj Jain | Machine Learning in HFT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A4E-6024-FA4E-937C-79D39934ACEA}" type="datetime1">
              <a:rPr lang="en-IN" smtClean="0"/>
              <a:t>11/04/18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43F310CF-FE70-5A44-B0B4-43301BBCD64C}" type="datetime1">
              <a:rPr lang="en-IN" smtClean="0"/>
              <a:t>11/04/18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93A7-A16E-FB47-ACDD-ACCE09E9FBEF}" type="datetime1">
              <a:rPr lang="en-IN" smtClean="0"/>
              <a:t>11/04/18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4CED4A43-3757-DC44-9F30-A3AF9AAFC9D5}" type="datetime1">
              <a:rPr lang="en-IN" smtClean="0"/>
              <a:t>11/04/18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IST 659 | Anuj Jain | Machine Learning in HFT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2F5D-3775-214E-AF74-8E045EACCD1B}" type="datetime1">
              <a:rPr lang="en-IN" smtClean="0"/>
              <a:t>11/04/18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31BF-80E6-0143-8D67-85A8FEE4C53D}" type="datetime1">
              <a:rPr lang="en-IN" smtClean="0"/>
              <a:t>11/04/18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27DE-1868-7F42-B934-DD56D1C1D72E}" type="datetime1">
              <a:rPr lang="en-IN" smtClean="0"/>
              <a:t>11/04/18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BD1F-70CF-FC44-90A3-BC1ECDED2B31}" type="datetime1">
              <a:rPr lang="en-IN" smtClean="0"/>
              <a:t>11/04/18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E05E-1989-FD41-A06E-12E290C6315C}" type="datetime1">
              <a:rPr lang="en-IN" smtClean="0"/>
              <a:t>11/04/18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7A9D-74ED-5344-A60C-49B1F401B1EE}" type="datetime1">
              <a:rPr lang="en-IN" smtClean="0"/>
              <a:t>11/04/18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 659 | Anuj Jain | Machine Learning in HFT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223C4A18-EEA1-6F40-BF49-AB8F4C16CDF5}" type="datetime1">
              <a:rPr lang="en-IN" smtClean="0"/>
              <a:t>11/04/18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IST 659 | Anuj Jain | Machine Learning in HFT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7A0ADF1-8FB1-044E-AEF7-BD5D83FC43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sk/answers/09/high-frequency-trading.asp" TargetMode="External"/><Relationship Id="rId4" Type="http://schemas.openxmlformats.org/officeDocument/2006/relationships/hyperlink" Target="https://www.investopedia.com/terms/h/high-frequency-trading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qplum.co/documents/aifinte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9978480" cy="4268965"/>
          </a:xfrm>
        </p:spPr>
        <p:txBody>
          <a:bodyPr>
            <a:noAutofit/>
          </a:bodyPr>
          <a:lstStyle/>
          <a:p>
            <a:r>
              <a:rPr lang="en-US" sz="4000" dirty="0" smtClean="0"/>
              <a:t>IST 659 - Machine Learning in High frequency trading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3078504"/>
            <a:ext cx="7034362" cy="70635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- Anuj Jain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9474" y="6219847"/>
            <a:ext cx="6952706" cy="365125"/>
          </a:xfrm>
        </p:spPr>
        <p:txBody>
          <a:bodyPr/>
          <a:lstStyle/>
          <a:p>
            <a:r>
              <a:rPr lang="en-US" sz="1400" dirty="0" smtClean="0"/>
              <a:t>IST 659 | Anuj Jain | Machine Learning in HFT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5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[1]Retrieved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www.qplum.co/documents/aifintech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[2]Retrieved from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www.investopedia.com/ask/answers/09/high-frequency-trading.asp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[3]Retrieved </a:t>
            </a:r>
            <a:r>
              <a:rPr lang="en-US" dirty="0" smtClean="0"/>
              <a:t>from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err="1" smtClean="0">
                <a:hlinkClick r:id="rId4"/>
              </a:rPr>
              <a:t>www.investopedia.com</a:t>
            </a:r>
            <a:r>
              <a:rPr lang="en-US" dirty="0" smtClean="0">
                <a:hlinkClick r:id="rId4"/>
              </a:rPr>
              <a:t>/terms/h/high-frequency-</a:t>
            </a:r>
            <a:r>
              <a:rPr lang="en-US" dirty="0" err="1" smtClean="0">
                <a:hlinkClick r:id="rId4"/>
              </a:rPr>
              <a:t>trading.asp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54" y="569066"/>
            <a:ext cx="4419600" cy="495249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What is Machine Learning?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2268727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Artificial </a:t>
            </a:r>
            <a:r>
              <a:rPr lang="en-US" dirty="0"/>
              <a:t>I</a:t>
            </a:r>
            <a:r>
              <a:rPr lang="en-US" dirty="0" smtClean="0"/>
              <a:t>ntelligence technique that provides computers the ability to learn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There is no need for explicit programming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Use of statistical techniques such as linear regression, logistic regression for learning</a:t>
            </a:r>
          </a:p>
          <a:p>
            <a:pPr>
              <a:buFont typeface="Wingdings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2454" y="6303929"/>
            <a:ext cx="4114799" cy="365125"/>
          </a:xfrm>
        </p:spPr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712110802"/>
              </p:ext>
            </p:extLst>
          </p:nvPr>
        </p:nvGraphicFramePr>
        <p:xfrm>
          <a:off x="5028803" y="2701158"/>
          <a:ext cx="5398814" cy="369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is HFT?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069" y="559678"/>
            <a:ext cx="6248398" cy="4984001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/>
              <a:t>Automated trading platform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/>
              <a:t>Allows traders to execute millions of orders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/>
              <a:t>Helps in maintaining competitive advantage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/>
              <a:t>Based on machine learning algorithms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/>
              <a:t>Increase in HFT due to incentives </a:t>
            </a:r>
            <a:r>
              <a:rPr lang="mr-IN" dirty="0" smtClean="0"/>
              <a:t>–</a:t>
            </a:r>
            <a:r>
              <a:rPr lang="en-US" dirty="0" smtClean="0"/>
              <a:t> added liquidity to the market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dirty="0" smtClean="0"/>
              <a:t>Unfair advantage to large institutions 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14440"/>
            <a:ext cx="4576857" cy="365125"/>
          </a:xfrm>
        </p:spPr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8" y="559678"/>
            <a:ext cx="5053012" cy="495249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Types of problems in trading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dirty="0" smtClean="0"/>
              <a:t>What is a regression problem?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Estimating a value of something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dirty="0" smtClean="0"/>
              <a:t>Measuring good or bad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Distance from the correct answer</a:t>
            </a:r>
            <a:endParaRPr lang="en-US" dirty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r>
              <a:rPr lang="en-US" dirty="0" smtClean="0"/>
              <a:t>What is a classification problem?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Trying to put data into a bucket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dirty="0" smtClean="0"/>
              <a:t>Measuring good or bad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Binary decision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dirty="0" smtClean="0"/>
              <a:t>Regression is used in most HFT firms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charset="2"/>
              <a:buChar char="v"/>
            </a:pPr>
            <a:r>
              <a:rPr lang="en-US" dirty="0" smtClean="0"/>
              <a:t>Classification is used by long term trading firms</a:t>
            </a:r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v"/>
              <a:tabLst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711" y="6324950"/>
            <a:ext cx="4009696" cy="365125"/>
          </a:xfrm>
        </p:spPr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ML Algorithms used in HFT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2638" y="6345971"/>
            <a:ext cx="4083268" cy="365125"/>
          </a:xfrm>
        </p:spPr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43725155"/>
              </p:ext>
            </p:extLst>
          </p:nvPr>
        </p:nvGraphicFramePr>
        <p:xfrm>
          <a:off x="3030482" y="3265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0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76" y="768220"/>
            <a:ext cx="4981903" cy="495249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Linear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681" y="768220"/>
            <a:ext cx="6237888" cy="4052086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All factors and features are into account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These factors are given weights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 value is estimated by calculated the weighted sum of all the features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It is the core of statistical arbitrage</a:t>
            </a:r>
          </a:p>
          <a:p>
            <a:pPr>
              <a:buFont typeface="Wingdings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0262" y="6335462"/>
            <a:ext cx="3999185" cy="365125"/>
          </a:xfrm>
        </p:spPr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621" y="483356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888029"/>
            <a:ext cx="4724400" cy="4952492"/>
          </a:xfrm>
        </p:spPr>
        <p:txBody>
          <a:bodyPr>
            <a:normAutofit/>
          </a:bodyPr>
          <a:lstStyle/>
          <a:p>
            <a:pPr algn="l"/>
            <a:r>
              <a:rPr lang="en-US" sz="4000" smtClean="0"/>
              <a:t>Logistic Regression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75" y="888029"/>
            <a:ext cx="6248398" cy="4496920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It </a:t>
            </a:r>
            <a:r>
              <a:rPr lang="en-US" dirty="0"/>
              <a:t>is the go-to method for binary classification </a:t>
            </a:r>
            <a:r>
              <a:rPr lang="en-US" dirty="0" smtClean="0"/>
              <a:t>problems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Estimating the weighted sum of all the features/factors involved, same like linear regression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The outputs are put into buckets based on conviction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A feature may overpower the others</a:t>
            </a:r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>
              <a:buFont typeface="Wingdings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24951"/>
            <a:ext cx="4009696" cy="365125"/>
          </a:xfrm>
        </p:spPr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  <p:pic>
        <p:nvPicPr>
          <p:cNvPr id="1026" name="Picture 2" descr="ogistic-regression-example A Short Introduction -  Logistic Regression Algorithm algorithms introduction 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022341"/>
            <a:ext cx="4686300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0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743" y="1084073"/>
            <a:ext cx="4576857" cy="4952492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Time series analysis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084073"/>
            <a:ext cx="6248398" cy="5074989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A time series is a collection of data points in a particular time frame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Time series analysis is getting insights and extracting information using charts, plots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Time series forecasting is basically predicting values of features based on historical data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Core of this analysis is regression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Estimating weather conditions, heights of ocean tides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4743" y="6324950"/>
            <a:ext cx="4041227" cy="365125"/>
          </a:xfrm>
        </p:spPr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46938" y="1263871"/>
            <a:ext cx="3833906" cy="4952492"/>
          </a:xfrm>
        </p:spPr>
        <p:txBody>
          <a:bodyPr/>
          <a:lstStyle/>
          <a:p>
            <a:pPr algn="l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753" y="6303929"/>
            <a:ext cx="4030716" cy="365125"/>
          </a:xfrm>
        </p:spPr>
        <p:txBody>
          <a:bodyPr/>
          <a:lstStyle/>
          <a:p>
            <a:r>
              <a:rPr lang="en-US" smtClean="0"/>
              <a:t>IST 659 | Anuj Jain | Machine Learning in HFT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332</TotalTime>
  <Words>460</Words>
  <Application>Microsoft Macintosh PowerPoint</Application>
  <PresentationFormat>Widescreen</PresentationFormat>
  <Paragraphs>70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Schoolbook</vt:lpstr>
      <vt:lpstr>Corbel</vt:lpstr>
      <vt:lpstr>Wingdings</vt:lpstr>
      <vt:lpstr>Arial</vt:lpstr>
      <vt:lpstr>Headlines</vt:lpstr>
      <vt:lpstr>IST 659 - Machine Learning in High frequency trading</vt:lpstr>
      <vt:lpstr>What is Machine Learning?</vt:lpstr>
      <vt:lpstr>What is HFT?</vt:lpstr>
      <vt:lpstr>Types of problems in trading</vt:lpstr>
      <vt:lpstr>ML Algorithms used in HFT  </vt:lpstr>
      <vt:lpstr>Linear Regression</vt:lpstr>
      <vt:lpstr>Logistic Regression</vt:lpstr>
      <vt:lpstr>Time series analysis</vt:lpstr>
      <vt:lpstr>Thank You!</vt:lpstr>
      <vt:lpstr>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Jain</dc:creator>
  <cp:lastModifiedBy>Anuj Jain</cp:lastModifiedBy>
  <cp:revision>64</cp:revision>
  <dcterms:created xsi:type="dcterms:W3CDTF">2018-04-11T00:59:15Z</dcterms:created>
  <dcterms:modified xsi:type="dcterms:W3CDTF">2018-04-11T12:05:25Z</dcterms:modified>
</cp:coreProperties>
</file>