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8"/>
  </p:notesMasterIdLst>
  <p:sldIdLst>
    <p:sldId id="256" r:id="rId2"/>
    <p:sldId id="259" r:id="rId3"/>
    <p:sldId id="257" r:id="rId4"/>
    <p:sldId id="258" r:id="rId5"/>
    <p:sldId id="262" r:id="rId6"/>
    <p:sldId id="260" r:id="rId7"/>
    <p:sldId id="261" r:id="rId8"/>
    <p:sldId id="296" r:id="rId9"/>
    <p:sldId id="263" r:id="rId10"/>
    <p:sldId id="297" r:id="rId11"/>
    <p:sldId id="298" r:id="rId12"/>
    <p:sldId id="299" r:id="rId13"/>
    <p:sldId id="300" r:id="rId14"/>
    <p:sldId id="301" r:id="rId15"/>
    <p:sldId id="264" r:id="rId16"/>
    <p:sldId id="302" r:id="rId17"/>
  </p:sldIdLst>
  <p:sldSz cx="9144000" cy="5143500" type="screen16x9"/>
  <p:notesSz cx="6858000" cy="9144000"/>
  <p:embeddedFontLst>
    <p:embeddedFont>
      <p:font typeface="Anaheim" panose="02000503000000000000" pitchFamily="2" charset="77"/>
      <p:regular r:id="rId19"/>
    </p:embeddedFont>
    <p:embeddedFont>
      <p:font typeface="Inter Medium" panose="02000503000000020004" pitchFamily="2" charset="0"/>
      <p:regular r:id="rId20"/>
      <p:bold r:id="rId21"/>
    </p:embeddedFont>
    <p:embeddedFont>
      <p:font typeface="JetBrains Mono" panose="02000009000000000000" pitchFamily="49" charset="0"/>
      <p:regular r:id="rId22"/>
      <p:bold r:id="rId23"/>
      <p:italic r:id="rId24"/>
      <p:boldItalic r:id="rId25"/>
    </p:embeddedFont>
    <p:embeddedFont>
      <p:font typeface="Nunito Light" panose="020F0302020204030204" pitchFamily="34" charset="0"/>
      <p:regular r:id="rId26"/>
      <p: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802AC54-63FA-4C82-BAD5-50FDB433E80C}">
  <a:tblStyle styleId="{D802AC54-63FA-4C82-BAD5-50FDB433E80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1E9B117-025F-46C0-88EB-05CC3FCBB9F1}"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60"/>
    <p:restoredTop sz="94719"/>
  </p:normalViewPr>
  <p:slideViewPr>
    <p:cSldViewPr snapToGrid="0">
      <p:cViewPr>
        <p:scale>
          <a:sx n="183" d="100"/>
          <a:sy n="183" d="100"/>
        </p:scale>
        <p:origin x="656" y="4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5171066b3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5171066b3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00951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4710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29390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54942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26565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2294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35865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392300"/>
            <a:ext cx="5494500" cy="16101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165125"/>
            <a:ext cx="5494500" cy="351300"/>
          </a:xfrm>
          <a:prstGeom prst="rect">
            <a:avLst/>
          </a:prstGeom>
          <a:solidFill>
            <a:schemeClr val="dk2"/>
          </a:solidFill>
        </p:spPr>
        <p:txBody>
          <a:bodyPr spcFirstLastPara="1" wrap="square" lIns="91425" tIns="91425" rIns="91425" bIns="91425" anchor="ctr" anchorCtr="0">
            <a:noAutofit/>
          </a:bodyPr>
          <a:lstStyle>
            <a:lvl1pPr lvl="0">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
        <p:nvSpPr>
          <p:cNvPr id="11" name="Google Shape;11;p2"/>
          <p:cNvSpPr/>
          <p:nvPr/>
        </p:nvSpPr>
        <p:spPr>
          <a:xfrm flipH="1">
            <a:off x="-72484" y="-9375"/>
            <a:ext cx="2620800" cy="351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flipH="1">
            <a:off x="1016942" y="92425"/>
            <a:ext cx="1531341" cy="147700"/>
            <a:chOff x="715650" y="4605350"/>
            <a:chExt cx="2809800" cy="147700"/>
          </a:xfrm>
        </p:grpSpPr>
        <p:sp>
          <p:nvSpPr>
            <p:cNvPr id="13" name="Google Shape;13;p2"/>
            <p:cNvSpPr/>
            <p:nvPr/>
          </p:nvSpPr>
          <p:spPr>
            <a:xfrm>
              <a:off x="715650" y="4605350"/>
              <a:ext cx="2809800" cy="47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15650" y="4705350"/>
              <a:ext cx="2809800" cy="47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3"/>
        </a:solidFill>
        <a:effectLst/>
      </p:bgPr>
    </p:bg>
    <p:spTree>
      <p:nvGrpSpPr>
        <p:cNvPr id="1" name="Shape 65"/>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66"/>
        <p:cNvGrpSpPr/>
        <p:nvPr/>
      </p:nvGrpSpPr>
      <p:grpSpPr>
        <a:xfrm>
          <a:off x="0" y="0"/>
          <a:ext cx="0" cy="0"/>
          <a:chOff x="0" y="0"/>
          <a:chExt cx="0" cy="0"/>
        </a:xfrm>
      </p:grpSpPr>
      <p:sp>
        <p:nvSpPr>
          <p:cNvPr id="67" name="Google Shape;67;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8" name="Google Shape;68;p13"/>
          <p:cNvSpPr txBox="1">
            <a:spLocks noGrp="1"/>
          </p:cNvSpPr>
          <p:nvPr>
            <p:ph type="title" idx="2" hasCustomPrompt="1"/>
          </p:nvPr>
        </p:nvSpPr>
        <p:spPr>
          <a:xfrm>
            <a:off x="716613" y="1480883"/>
            <a:ext cx="734700" cy="447600"/>
          </a:xfrm>
          <a:prstGeom prst="rect">
            <a:avLst/>
          </a:prstGeom>
          <a:solidFill>
            <a:schemeClr val="accent3"/>
          </a:solidFill>
        </p:spPr>
        <p:txBody>
          <a:bodyPr spcFirstLastPara="1" wrap="square" lIns="91425" tIns="91425" rIns="91425" bIns="91425" anchor="ctr" anchorCtr="0">
            <a:noAutofit/>
          </a:bodyPr>
          <a:lstStyle>
            <a:lvl1pPr lvl="0" rtl="0">
              <a:spcBef>
                <a:spcPts val="0"/>
              </a:spcBef>
              <a:spcAft>
                <a:spcPts val="0"/>
              </a:spcAft>
              <a:buClr>
                <a:schemeClr val="lt2"/>
              </a:buClr>
              <a:buSzPts val="3000"/>
              <a:buNone/>
              <a:defRPr sz="3000"/>
            </a:lvl1pPr>
            <a:lvl2pPr lvl="1" rtl="0">
              <a:spcBef>
                <a:spcPts val="0"/>
              </a:spcBef>
              <a:spcAft>
                <a:spcPts val="0"/>
              </a:spcAft>
              <a:buClr>
                <a:schemeClr val="lt2"/>
              </a:buClr>
              <a:buSzPts val="3000"/>
              <a:buNone/>
              <a:defRPr sz="3000">
                <a:solidFill>
                  <a:schemeClr val="lt2"/>
                </a:solidFill>
              </a:defRPr>
            </a:lvl2pPr>
            <a:lvl3pPr lvl="2" rtl="0">
              <a:spcBef>
                <a:spcPts val="0"/>
              </a:spcBef>
              <a:spcAft>
                <a:spcPts val="0"/>
              </a:spcAft>
              <a:buClr>
                <a:schemeClr val="lt2"/>
              </a:buClr>
              <a:buSzPts val="3000"/>
              <a:buNone/>
              <a:defRPr sz="3000">
                <a:solidFill>
                  <a:schemeClr val="lt2"/>
                </a:solidFill>
              </a:defRPr>
            </a:lvl3pPr>
            <a:lvl4pPr lvl="3" rtl="0">
              <a:spcBef>
                <a:spcPts val="0"/>
              </a:spcBef>
              <a:spcAft>
                <a:spcPts val="0"/>
              </a:spcAft>
              <a:buClr>
                <a:schemeClr val="lt2"/>
              </a:buClr>
              <a:buSzPts val="3000"/>
              <a:buNone/>
              <a:defRPr sz="3000">
                <a:solidFill>
                  <a:schemeClr val="lt2"/>
                </a:solidFill>
              </a:defRPr>
            </a:lvl4pPr>
            <a:lvl5pPr lvl="4" rtl="0">
              <a:spcBef>
                <a:spcPts val="0"/>
              </a:spcBef>
              <a:spcAft>
                <a:spcPts val="0"/>
              </a:spcAft>
              <a:buClr>
                <a:schemeClr val="lt2"/>
              </a:buClr>
              <a:buSzPts val="3000"/>
              <a:buNone/>
              <a:defRPr sz="3000">
                <a:solidFill>
                  <a:schemeClr val="lt2"/>
                </a:solidFill>
              </a:defRPr>
            </a:lvl5pPr>
            <a:lvl6pPr lvl="5" rtl="0">
              <a:spcBef>
                <a:spcPts val="0"/>
              </a:spcBef>
              <a:spcAft>
                <a:spcPts val="0"/>
              </a:spcAft>
              <a:buClr>
                <a:schemeClr val="lt2"/>
              </a:buClr>
              <a:buSzPts val="3000"/>
              <a:buNone/>
              <a:defRPr sz="3000">
                <a:solidFill>
                  <a:schemeClr val="lt2"/>
                </a:solidFill>
              </a:defRPr>
            </a:lvl6pPr>
            <a:lvl7pPr lvl="6" rtl="0">
              <a:spcBef>
                <a:spcPts val="0"/>
              </a:spcBef>
              <a:spcAft>
                <a:spcPts val="0"/>
              </a:spcAft>
              <a:buClr>
                <a:schemeClr val="lt2"/>
              </a:buClr>
              <a:buSzPts val="3000"/>
              <a:buNone/>
              <a:defRPr sz="3000">
                <a:solidFill>
                  <a:schemeClr val="lt2"/>
                </a:solidFill>
              </a:defRPr>
            </a:lvl7pPr>
            <a:lvl8pPr lvl="7" rtl="0">
              <a:spcBef>
                <a:spcPts val="0"/>
              </a:spcBef>
              <a:spcAft>
                <a:spcPts val="0"/>
              </a:spcAft>
              <a:buClr>
                <a:schemeClr val="lt2"/>
              </a:buClr>
              <a:buSzPts val="3000"/>
              <a:buNone/>
              <a:defRPr sz="3000">
                <a:solidFill>
                  <a:schemeClr val="lt2"/>
                </a:solidFill>
              </a:defRPr>
            </a:lvl8pPr>
            <a:lvl9pPr lvl="8" rtl="0">
              <a:spcBef>
                <a:spcPts val="0"/>
              </a:spcBef>
              <a:spcAft>
                <a:spcPts val="0"/>
              </a:spcAft>
              <a:buClr>
                <a:schemeClr val="lt2"/>
              </a:buClr>
              <a:buSzPts val="3000"/>
              <a:buNone/>
              <a:defRPr sz="3000">
                <a:solidFill>
                  <a:schemeClr val="lt2"/>
                </a:solidFill>
              </a:defRPr>
            </a:lvl9pPr>
          </a:lstStyle>
          <a:p>
            <a:r>
              <a:t>xx%</a:t>
            </a:r>
          </a:p>
        </p:txBody>
      </p:sp>
      <p:sp>
        <p:nvSpPr>
          <p:cNvPr id="69" name="Google Shape;69;p13"/>
          <p:cNvSpPr txBox="1">
            <a:spLocks noGrp="1"/>
          </p:cNvSpPr>
          <p:nvPr>
            <p:ph type="title" idx="3" hasCustomPrompt="1"/>
          </p:nvPr>
        </p:nvSpPr>
        <p:spPr>
          <a:xfrm>
            <a:off x="716613" y="3066691"/>
            <a:ext cx="734700" cy="447600"/>
          </a:xfrm>
          <a:prstGeom prst="rect">
            <a:avLst/>
          </a:prstGeom>
          <a:solidFill>
            <a:schemeClr val="accent3"/>
          </a:solidFill>
        </p:spPr>
        <p:txBody>
          <a:bodyPr spcFirstLastPara="1" wrap="square" lIns="91425" tIns="91425" rIns="91425" bIns="91425" anchor="ctr" anchorCtr="0">
            <a:noAutofit/>
          </a:bodyPr>
          <a:lstStyle>
            <a:lvl1pPr lvl="0" rtl="0">
              <a:spcBef>
                <a:spcPts val="0"/>
              </a:spcBef>
              <a:spcAft>
                <a:spcPts val="0"/>
              </a:spcAft>
              <a:buClr>
                <a:schemeClr val="lt2"/>
              </a:buClr>
              <a:buSzPts val="3000"/>
              <a:buNone/>
              <a:defRPr sz="3000"/>
            </a:lvl1pPr>
            <a:lvl2pPr lvl="1" rtl="0">
              <a:spcBef>
                <a:spcPts val="0"/>
              </a:spcBef>
              <a:spcAft>
                <a:spcPts val="0"/>
              </a:spcAft>
              <a:buClr>
                <a:schemeClr val="lt2"/>
              </a:buClr>
              <a:buSzPts val="3000"/>
              <a:buNone/>
              <a:defRPr sz="3000">
                <a:solidFill>
                  <a:schemeClr val="lt2"/>
                </a:solidFill>
              </a:defRPr>
            </a:lvl2pPr>
            <a:lvl3pPr lvl="2" rtl="0">
              <a:spcBef>
                <a:spcPts val="0"/>
              </a:spcBef>
              <a:spcAft>
                <a:spcPts val="0"/>
              </a:spcAft>
              <a:buClr>
                <a:schemeClr val="lt2"/>
              </a:buClr>
              <a:buSzPts val="3000"/>
              <a:buNone/>
              <a:defRPr sz="3000">
                <a:solidFill>
                  <a:schemeClr val="lt2"/>
                </a:solidFill>
              </a:defRPr>
            </a:lvl3pPr>
            <a:lvl4pPr lvl="3" rtl="0">
              <a:spcBef>
                <a:spcPts val="0"/>
              </a:spcBef>
              <a:spcAft>
                <a:spcPts val="0"/>
              </a:spcAft>
              <a:buClr>
                <a:schemeClr val="lt2"/>
              </a:buClr>
              <a:buSzPts val="3000"/>
              <a:buNone/>
              <a:defRPr sz="3000">
                <a:solidFill>
                  <a:schemeClr val="lt2"/>
                </a:solidFill>
              </a:defRPr>
            </a:lvl4pPr>
            <a:lvl5pPr lvl="4" rtl="0">
              <a:spcBef>
                <a:spcPts val="0"/>
              </a:spcBef>
              <a:spcAft>
                <a:spcPts val="0"/>
              </a:spcAft>
              <a:buClr>
                <a:schemeClr val="lt2"/>
              </a:buClr>
              <a:buSzPts val="3000"/>
              <a:buNone/>
              <a:defRPr sz="3000">
                <a:solidFill>
                  <a:schemeClr val="lt2"/>
                </a:solidFill>
              </a:defRPr>
            </a:lvl5pPr>
            <a:lvl6pPr lvl="5" rtl="0">
              <a:spcBef>
                <a:spcPts val="0"/>
              </a:spcBef>
              <a:spcAft>
                <a:spcPts val="0"/>
              </a:spcAft>
              <a:buClr>
                <a:schemeClr val="lt2"/>
              </a:buClr>
              <a:buSzPts val="3000"/>
              <a:buNone/>
              <a:defRPr sz="3000">
                <a:solidFill>
                  <a:schemeClr val="lt2"/>
                </a:solidFill>
              </a:defRPr>
            </a:lvl6pPr>
            <a:lvl7pPr lvl="6" rtl="0">
              <a:spcBef>
                <a:spcPts val="0"/>
              </a:spcBef>
              <a:spcAft>
                <a:spcPts val="0"/>
              </a:spcAft>
              <a:buClr>
                <a:schemeClr val="lt2"/>
              </a:buClr>
              <a:buSzPts val="3000"/>
              <a:buNone/>
              <a:defRPr sz="3000">
                <a:solidFill>
                  <a:schemeClr val="lt2"/>
                </a:solidFill>
              </a:defRPr>
            </a:lvl7pPr>
            <a:lvl8pPr lvl="7" rtl="0">
              <a:spcBef>
                <a:spcPts val="0"/>
              </a:spcBef>
              <a:spcAft>
                <a:spcPts val="0"/>
              </a:spcAft>
              <a:buClr>
                <a:schemeClr val="lt2"/>
              </a:buClr>
              <a:buSzPts val="3000"/>
              <a:buNone/>
              <a:defRPr sz="3000">
                <a:solidFill>
                  <a:schemeClr val="lt2"/>
                </a:solidFill>
              </a:defRPr>
            </a:lvl8pPr>
            <a:lvl9pPr lvl="8" rtl="0">
              <a:spcBef>
                <a:spcPts val="0"/>
              </a:spcBef>
              <a:spcAft>
                <a:spcPts val="0"/>
              </a:spcAft>
              <a:buClr>
                <a:schemeClr val="lt2"/>
              </a:buClr>
              <a:buSzPts val="3000"/>
              <a:buNone/>
              <a:defRPr sz="3000">
                <a:solidFill>
                  <a:schemeClr val="lt2"/>
                </a:solidFill>
              </a:defRPr>
            </a:lvl9pPr>
          </a:lstStyle>
          <a:p>
            <a:r>
              <a:t>xx%</a:t>
            </a:r>
          </a:p>
        </p:txBody>
      </p:sp>
      <p:sp>
        <p:nvSpPr>
          <p:cNvPr id="70" name="Google Shape;70;p13"/>
          <p:cNvSpPr txBox="1">
            <a:spLocks noGrp="1"/>
          </p:cNvSpPr>
          <p:nvPr>
            <p:ph type="title" idx="4" hasCustomPrompt="1"/>
          </p:nvPr>
        </p:nvSpPr>
        <p:spPr>
          <a:xfrm>
            <a:off x="3294000" y="1480875"/>
            <a:ext cx="734700" cy="447600"/>
          </a:xfrm>
          <a:prstGeom prst="rect">
            <a:avLst/>
          </a:prstGeom>
          <a:solidFill>
            <a:schemeClr val="accent3"/>
          </a:solidFill>
        </p:spPr>
        <p:txBody>
          <a:bodyPr spcFirstLastPara="1" wrap="square" lIns="91425" tIns="91425" rIns="91425" bIns="91425" anchor="ctr" anchorCtr="0">
            <a:noAutofit/>
          </a:bodyPr>
          <a:lstStyle>
            <a:lvl1pPr lvl="0" rtl="0">
              <a:spcBef>
                <a:spcPts val="0"/>
              </a:spcBef>
              <a:spcAft>
                <a:spcPts val="0"/>
              </a:spcAft>
              <a:buClr>
                <a:schemeClr val="lt2"/>
              </a:buClr>
              <a:buSzPts val="3000"/>
              <a:buNone/>
              <a:defRPr sz="3000"/>
            </a:lvl1pPr>
            <a:lvl2pPr lvl="1" rtl="0">
              <a:spcBef>
                <a:spcPts val="0"/>
              </a:spcBef>
              <a:spcAft>
                <a:spcPts val="0"/>
              </a:spcAft>
              <a:buClr>
                <a:schemeClr val="lt2"/>
              </a:buClr>
              <a:buSzPts val="3000"/>
              <a:buNone/>
              <a:defRPr sz="3000">
                <a:solidFill>
                  <a:schemeClr val="lt2"/>
                </a:solidFill>
              </a:defRPr>
            </a:lvl2pPr>
            <a:lvl3pPr lvl="2" rtl="0">
              <a:spcBef>
                <a:spcPts val="0"/>
              </a:spcBef>
              <a:spcAft>
                <a:spcPts val="0"/>
              </a:spcAft>
              <a:buClr>
                <a:schemeClr val="lt2"/>
              </a:buClr>
              <a:buSzPts val="3000"/>
              <a:buNone/>
              <a:defRPr sz="3000">
                <a:solidFill>
                  <a:schemeClr val="lt2"/>
                </a:solidFill>
              </a:defRPr>
            </a:lvl3pPr>
            <a:lvl4pPr lvl="3" rtl="0">
              <a:spcBef>
                <a:spcPts val="0"/>
              </a:spcBef>
              <a:spcAft>
                <a:spcPts val="0"/>
              </a:spcAft>
              <a:buClr>
                <a:schemeClr val="lt2"/>
              </a:buClr>
              <a:buSzPts val="3000"/>
              <a:buNone/>
              <a:defRPr sz="3000">
                <a:solidFill>
                  <a:schemeClr val="lt2"/>
                </a:solidFill>
              </a:defRPr>
            </a:lvl4pPr>
            <a:lvl5pPr lvl="4" rtl="0">
              <a:spcBef>
                <a:spcPts val="0"/>
              </a:spcBef>
              <a:spcAft>
                <a:spcPts val="0"/>
              </a:spcAft>
              <a:buClr>
                <a:schemeClr val="lt2"/>
              </a:buClr>
              <a:buSzPts val="3000"/>
              <a:buNone/>
              <a:defRPr sz="3000">
                <a:solidFill>
                  <a:schemeClr val="lt2"/>
                </a:solidFill>
              </a:defRPr>
            </a:lvl5pPr>
            <a:lvl6pPr lvl="5" rtl="0">
              <a:spcBef>
                <a:spcPts val="0"/>
              </a:spcBef>
              <a:spcAft>
                <a:spcPts val="0"/>
              </a:spcAft>
              <a:buClr>
                <a:schemeClr val="lt2"/>
              </a:buClr>
              <a:buSzPts val="3000"/>
              <a:buNone/>
              <a:defRPr sz="3000">
                <a:solidFill>
                  <a:schemeClr val="lt2"/>
                </a:solidFill>
              </a:defRPr>
            </a:lvl6pPr>
            <a:lvl7pPr lvl="6" rtl="0">
              <a:spcBef>
                <a:spcPts val="0"/>
              </a:spcBef>
              <a:spcAft>
                <a:spcPts val="0"/>
              </a:spcAft>
              <a:buClr>
                <a:schemeClr val="lt2"/>
              </a:buClr>
              <a:buSzPts val="3000"/>
              <a:buNone/>
              <a:defRPr sz="3000">
                <a:solidFill>
                  <a:schemeClr val="lt2"/>
                </a:solidFill>
              </a:defRPr>
            </a:lvl7pPr>
            <a:lvl8pPr lvl="7" rtl="0">
              <a:spcBef>
                <a:spcPts val="0"/>
              </a:spcBef>
              <a:spcAft>
                <a:spcPts val="0"/>
              </a:spcAft>
              <a:buClr>
                <a:schemeClr val="lt2"/>
              </a:buClr>
              <a:buSzPts val="3000"/>
              <a:buNone/>
              <a:defRPr sz="3000">
                <a:solidFill>
                  <a:schemeClr val="lt2"/>
                </a:solidFill>
              </a:defRPr>
            </a:lvl8pPr>
            <a:lvl9pPr lvl="8" rtl="0">
              <a:spcBef>
                <a:spcPts val="0"/>
              </a:spcBef>
              <a:spcAft>
                <a:spcPts val="0"/>
              </a:spcAft>
              <a:buClr>
                <a:schemeClr val="lt2"/>
              </a:buClr>
              <a:buSzPts val="3000"/>
              <a:buNone/>
              <a:defRPr sz="3000">
                <a:solidFill>
                  <a:schemeClr val="lt2"/>
                </a:solidFill>
              </a:defRPr>
            </a:lvl9pPr>
          </a:lstStyle>
          <a:p>
            <a:r>
              <a:t>xx%</a:t>
            </a:r>
          </a:p>
        </p:txBody>
      </p:sp>
      <p:sp>
        <p:nvSpPr>
          <p:cNvPr id="71" name="Google Shape;71;p13"/>
          <p:cNvSpPr txBox="1">
            <a:spLocks noGrp="1"/>
          </p:cNvSpPr>
          <p:nvPr>
            <p:ph type="title" idx="5" hasCustomPrompt="1"/>
          </p:nvPr>
        </p:nvSpPr>
        <p:spPr>
          <a:xfrm>
            <a:off x="3294000" y="3066697"/>
            <a:ext cx="734700" cy="447600"/>
          </a:xfrm>
          <a:prstGeom prst="rect">
            <a:avLst/>
          </a:prstGeom>
          <a:solidFill>
            <a:schemeClr val="accent3"/>
          </a:solidFill>
        </p:spPr>
        <p:txBody>
          <a:bodyPr spcFirstLastPara="1" wrap="square" lIns="91425" tIns="91425" rIns="91425" bIns="91425" anchor="ctr" anchorCtr="0">
            <a:noAutofit/>
          </a:bodyPr>
          <a:lstStyle>
            <a:lvl1pPr lvl="0" rtl="0">
              <a:spcBef>
                <a:spcPts val="0"/>
              </a:spcBef>
              <a:spcAft>
                <a:spcPts val="0"/>
              </a:spcAft>
              <a:buClr>
                <a:schemeClr val="lt2"/>
              </a:buClr>
              <a:buSzPts val="3000"/>
              <a:buNone/>
              <a:defRPr sz="3000"/>
            </a:lvl1pPr>
            <a:lvl2pPr lvl="1" rtl="0">
              <a:spcBef>
                <a:spcPts val="0"/>
              </a:spcBef>
              <a:spcAft>
                <a:spcPts val="0"/>
              </a:spcAft>
              <a:buClr>
                <a:schemeClr val="lt2"/>
              </a:buClr>
              <a:buSzPts val="3000"/>
              <a:buNone/>
              <a:defRPr sz="3000">
                <a:solidFill>
                  <a:schemeClr val="lt2"/>
                </a:solidFill>
              </a:defRPr>
            </a:lvl2pPr>
            <a:lvl3pPr lvl="2" rtl="0">
              <a:spcBef>
                <a:spcPts val="0"/>
              </a:spcBef>
              <a:spcAft>
                <a:spcPts val="0"/>
              </a:spcAft>
              <a:buClr>
                <a:schemeClr val="lt2"/>
              </a:buClr>
              <a:buSzPts val="3000"/>
              <a:buNone/>
              <a:defRPr sz="3000">
                <a:solidFill>
                  <a:schemeClr val="lt2"/>
                </a:solidFill>
              </a:defRPr>
            </a:lvl3pPr>
            <a:lvl4pPr lvl="3" rtl="0">
              <a:spcBef>
                <a:spcPts val="0"/>
              </a:spcBef>
              <a:spcAft>
                <a:spcPts val="0"/>
              </a:spcAft>
              <a:buClr>
                <a:schemeClr val="lt2"/>
              </a:buClr>
              <a:buSzPts val="3000"/>
              <a:buNone/>
              <a:defRPr sz="3000">
                <a:solidFill>
                  <a:schemeClr val="lt2"/>
                </a:solidFill>
              </a:defRPr>
            </a:lvl4pPr>
            <a:lvl5pPr lvl="4" rtl="0">
              <a:spcBef>
                <a:spcPts val="0"/>
              </a:spcBef>
              <a:spcAft>
                <a:spcPts val="0"/>
              </a:spcAft>
              <a:buClr>
                <a:schemeClr val="lt2"/>
              </a:buClr>
              <a:buSzPts val="3000"/>
              <a:buNone/>
              <a:defRPr sz="3000">
                <a:solidFill>
                  <a:schemeClr val="lt2"/>
                </a:solidFill>
              </a:defRPr>
            </a:lvl5pPr>
            <a:lvl6pPr lvl="5" rtl="0">
              <a:spcBef>
                <a:spcPts val="0"/>
              </a:spcBef>
              <a:spcAft>
                <a:spcPts val="0"/>
              </a:spcAft>
              <a:buClr>
                <a:schemeClr val="lt2"/>
              </a:buClr>
              <a:buSzPts val="3000"/>
              <a:buNone/>
              <a:defRPr sz="3000">
                <a:solidFill>
                  <a:schemeClr val="lt2"/>
                </a:solidFill>
              </a:defRPr>
            </a:lvl6pPr>
            <a:lvl7pPr lvl="6" rtl="0">
              <a:spcBef>
                <a:spcPts val="0"/>
              </a:spcBef>
              <a:spcAft>
                <a:spcPts val="0"/>
              </a:spcAft>
              <a:buClr>
                <a:schemeClr val="lt2"/>
              </a:buClr>
              <a:buSzPts val="3000"/>
              <a:buNone/>
              <a:defRPr sz="3000">
                <a:solidFill>
                  <a:schemeClr val="lt2"/>
                </a:solidFill>
              </a:defRPr>
            </a:lvl7pPr>
            <a:lvl8pPr lvl="7" rtl="0">
              <a:spcBef>
                <a:spcPts val="0"/>
              </a:spcBef>
              <a:spcAft>
                <a:spcPts val="0"/>
              </a:spcAft>
              <a:buClr>
                <a:schemeClr val="lt2"/>
              </a:buClr>
              <a:buSzPts val="3000"/>
              <a:buNone/>
              <a:defRPr sz="3000">
                <a:solidFill>
                  <a:schemeClr val="lt2"/>
                </a:solidFill>
              </a:defRPr>
            </a:lvl8pPr>
            <a:lvl9pPr lvl="8" rtl="0">
              <a:spcBef>
                <a:spcPts val="0"/>
              </a:spcBef>
              <a:spcAft>
                <a:spcPts val="0"/>
              </a:spcAft>
              <a:buClr>
                <a:schemeClr val="lt2"/>
              </a:buClr>
              <a:buSzPts val="3000"/>
              <a:buNone/>
              <a:defRPr sz="3000">
                <a:solidFill>
                  <a:schemeClr val="lt2"/>
                </a:solidFill>
              </a:defRPr>
            </a:lvl9pPr>
          </a:lstStyle>
          <a:p>
            <a:r>
              <a:t>xx%</a:t>
            </a:r>
          </a:p>
        </p:txBody>
      </p:sp>
      <p:sp>
        <p:nvSpPr>
          <p:cNvPr id="72" name="Google Shape;72;p13"/>
          <p:cNvSpPr txBox="1">
            <a:spLocks noGrp="1"/>
          </p:cNvSpPr>
          <p:nvPr>
            <p:ph type="title" idx="6" hasCustomPrompt="1"/>
          </p:nvPr>
        </p:nvSpPr>
        <p:spPr>
          <a:xfrm>
            <a:off x="5871388" y="1480883"/>
            <a:ext cx="734700" cy="447600"/>
          </a:xfrm>
          <a:prstGeom prst="rect">
            <a:avLst/>
          </a:prstGeom>
          <a:solidFill>
            <a:schemeClr val="accent3"/>
          </a:solidFill>
        </p:spPr>
        <p:txBody>
          <a:bodyPr spcFirstLastPara="1" wrap="square" lIns="91425" tIns="91425" rIns="91425" bIns="91425" anchor="ctr" anchorCtr="0">
            <a:noAutofit/>
          </a:bodyPr>
          <a:lstStyle>
            <a:lvl1pPr lvl="0" rtl="0">
              <a:spcBef>
                <a:spcPts val="0"/>
              </a:spcBef>
              <a:spcAft>
                <a:spcPts val="0"/>
              </a:spcAft>
              <a:buClr>
                <a:schemeClr val="lt2"/>
              </a:buClr>
              <a:buSzPts val="3000"/>
              <a:buNone/>
              <a:defRPr sz="3000"/>
            </a:lvl1pPr>
            <a:lvl2pPr lvl="1" rtl="0">
              <a:spcBef>
                <a:spcPts val="0"/>
              </a:spcBef>
              <a:spcAft>
                <a:spcPts val="0"/>
              </a:spcAft>
              <a:buClr>
                <a:schemeClr val="lt2"/>
              </a:buClr>
              <a:buSzPts val="3000"/>
              <a:buNone/>
              <a:defRPr sz="3000">
                <a:solidFill>
                  <a:schemeClr val="lt2"/>
                </a:solidFill>
              </a:defRPr>
            </a:lvl2pPr>
            <a:lvl3pPr lvl="2" rtl="0">
              <a:spcBef>
                <a:spcPts val="0"/>
              </a:spcBef>
              <a:spcAft>
                <a:spcPts val="0"/>
              </a:spcAft>
              <a:buClr>
                <a:schemeClr val="lt2"/>
              </a:buClr>
              <a:buSzPts val="3000"/>
              <a:buNone/>
              <a:defRPr sz="3000">
                <a:solidFill>
                  <a:schemeClr val="lt2"/>
                </a:solidFill>
              </a:defRPr>
            </a:lvl3pPr>
            <a:lvl4pPr lvl="3" rtl="0">
              <a:spcBef>
                <a:spcPts val="0"/>
              </a:spcBef>
              <a:spcAft>
                <a:spcPts val="0"/>
              </a:spcAft>
              <a:buClr>
                <a:schemeClr val="lt2"/>
              </a:buClr>
              <a:buSzPts val="3000"/>
              <a:buNone/>
              <a:defRPr sz="3000">
                <a:solidFill>
                  <a:schemeClr val="lt2"/>
                </a:solidFill>
              </a:defRPr>
            </a:lvl4pPr>
            <a:lvl5pPr lvl="4" rtl="0">
              <a:spcBef>
                <a:spcPts val="0"/>
              </a:spcBef>
              <a:spcAft>
                <a:spcPts val="0"/>
              </a:spcAft>
              <a:buClr>
                <a:schemeClr val="lt2"/>
              </a:buClr>
              <a:buSzPts val="3000"/>
              <a:buNone/>
              <a:defRPr sz="3000">
                <a:solidFill>
                  <a:schemeClr val="lt2"/>
                </a:solidFill>
              </a:defRPr>
            </a:lvl5pPr>
            <a:lvl6pPr lvl="5" rtl="0">
              <a:spcBef>
                <a:spcPts val="0"/>
              </a:spcBef>
              <a:spcAft>
                <a:spcPts val="0"/>
              </a:spcAft>
              <a:buClr>
                <a:schemeClr val="lt2"/>
              </a:buClr>
              <a:buSzPts val="3000"/>
              <a:buNone/>
              <a:defRPr sz="3000">
                <a:solidFill>
                  <a:schemeClr val="lt2"/>
                </a:solidFill>
              </a:defRPr>
            </a:lvl6pPr>
            <a:lvl7pPr lvl="6" rtl="0">
              <a:spcBef>
                <a:spcPts val="0"/>
              </a:spcBef>
              <a:spcAft>
                <a:spcPts val="0"/>
              </a:spcAft>
              <a:buClr>
                <a:schemeClr val="lt2"/>
              </a:buClr>
              <a:buSzPts val="3000"/>
              <a:buNone/>
              <a:defRPr sz="3000">
                <a:solidFill>
                  <a:schemeClr val="lt2"/>
                </a:solidFill>
              </a:defRPr>
            </a:lvl7pPr>
            <a:lvl8pPr lvl="7" rtl="0">
              <a:spcBef>
                <a:spcPts val="0"/>
              </a:spcBef>
              <a:spcAft>
                <a:spcPts val="0"/>
              </a:spcAft>
              <a:buClr>
                <a:schemeClr val="lt2"/>
              </a:buClr>
              <a:buSzPts val="3000"/>
              <a:buNone/>
              <a:defRPr sz="3000">
                <a:solidFill>
                  <a:schemeClr val="lt2"/>
                </a:solidFill>
              </a:defRPr>
            </a:lvl8pPr>
            <a:lvl9pPr lvl="8" rtl="0">
              <a:spcBef>
                <a:spcPts val="0"/>
              </a:spcBef>
              <a:spcAft>
                <a:spcPts val="0"/>
              </a:spcAft>
              <a:buClr>
                <a:schemeClr val="lt2"/>
              </a:buClr>
              <a:buSzPts val="3000"/>
              <a:buNone/>
              <a:defRPr sz="3000">
                <a:solidFill>
                  <a:schemeClr val="lt2"/>
                </a:solidFill>
              </a:defRPr>
            </a:lvl9pPr>
          </a:lstStyle>
          <a:p>
            <a:r>
              <a:t>xx%</a:t>
            </a:r>
          </a:p>
        </p:txBody>
      </p:sp>
      <p:sp>
        <p:nvSpPr>
          <p:cNvPr id="73" name="Google Shape;73;p13"/>
          <p:cNvSpPr txBox="1">
            <a:spLocks noGrp="1"/>
          </p:cNvSpPr>
          <p:nvPr>
            <p:ph type="title" idx="7" hasCustomPrompt="1"/>
          </p:nvPr>
        </p:nvSpPr>
        <p:spPr>
          <a:xfrm>
            <a:off x="5871388" y="3066691"/>
            <a:ext cx="734700" cy="447600"/>
          </a:xfrm>
          <a:prstGeom prst="rect">
            <a:avLst/>
          </a:prstGeom>
          <a:solidFill>
            <a:schemeClr val="accent3"/>
          </a:solidFill>
        </p:spPr>
        <p:txBody>
          <a:bodyPr spcFirstLastPara="1" wrap="square" lIns="91425" tIns="91425" rIns="91425" bIns="91425" anchor="ctr" anchorCtr="0">
            <a:noAutofit/>
          </a:bodyPr>
          <a:lstStyle>
            <a:lvl1pPr lvl="0" rtl="0">
              <a:spcBef>
                <a:spcPts val="0"/>
              </a:spcBef>
              <a:spcAft>
                <a:spcPts val="0"/>
              </a:spcAft>
              <a:buClr>
                <a:schemeClr val="lt2"/>
              </a:buClr>
              <a:buSzPts val="3000"/>
              <a:buNone/>
              <a:defRPr sz="3000"/>
            </a:lvl1pPr>
            <a:lvl2pPr lvl="1" rtl="0">
              <a:spcBef>
                <a:spcPts val="0"/>
              </a:spcBef>
              <a:spcAft>
                <a:spcPts val="0"/>
              </a:spcAft>
              <a:buClr>
                <a:schemeClr val="lt2"/>
              </a:buClr>
              <a:buSzPts val="3000"/>
              <a:buNone/>
              <a:defRPr sz="3000">
                <a:solidFill>
                  <a:schemeClr val="lt2"/>
                </a:solidFill>
              </a:defRPr>
            </a:lvl2pPr>
            <a:lvl3pPr lvl="2" rtl="0">
              <a:spcBef>
                <a:spcPts val="0"/>
              </a:spcBef>
              <a:spcAft>
                <a:spcPts val="0"/>
              </a:spcAft>
              <a:buClr>
                <a:schemeClr val="lt2"/>
              </a:buClr>
              <a:buSzPts val="3000"/>
              <a:buNone/>
              <a:defRPr sz="3000">
                <a:solidFill>
                  <a:schemeClr val="lt2"/>
                </a:solidFill>
              </a:defRPr>
            </a:lvl3pPr>
            <a:lvl4pPr lvl="3" rtl="0">
              <a:spcBef>
                <a:spcPts val="0"/>
              </a:spcBef>
              <a:spcAft>
                <a:spcPts val="0"/>
              </a:spcAft>
              <a:buClr>
                <a:schemeClr val="lt2"/>
              </a:buClr>
              <a:buSzPts val="3000"/>
              <a:buNone/>
              <a:defRPr sz="3000">
                <a:solidFill>
                  <a:schemeClr val="lt2"/>
                </a:solidFill>
              </a:defRPr>
            </a:lvl4pPr>
            <a:lvl5pPr lvl="4" rtl="0">
              <a:spcBef>
                <a:spcPts val="0"/>
              </a:spcBef>
              <a:spcAft>
                <a:spcPts val="0"/>
              </a:spcAft>
              <a:buClr>
                <a:schemeClr val="lt2"/>
              </a:buClr>
              <a:buSzPts val="3000"/>
              <a:buNone/>
              <a:defRPr sz="3000">
                <a:solidFill>
                  <a:schemeClr val="lt2"/>
                </a:solidFill>
              </a:defRPr>
            </a:lvl5pPr>
            <a:lvl6pPr lvl="5" rtl="0">
              <a:spcBef>
                <a:spcPts val="0"/>
              </a:spcBef>
              <a:spcAft>
                <a:spcPts val="0"/>
              </a:spcAft>
              <a:buClr>
                <a:schemeClr val="lt2"/>
              </a:buClr>
              <a:buSzPts val="3000"/>
              <a:buNone/>
              <a:defRPr sz="3000">
                <a:solidFill>
                  <a:schemeClr val="lt2"/>
                </a:solidFill>
              </a:defRPr>
            </a:lvl6pPr>
            <a:lvl7pPr lvl="6" rtl="0">
              <a:spcBef>
                <a:spcPts val="0"/>
              </a:spcBef>
              <a:spcAft>
                <a:spcPts val="0"/>
              </a:spcAft>
              <a:buClr>
                <a:schemeClr val="lt2"/>
              </a:buClr>
              <a:buSzPts val="3000"/>
              <a:buNone/>
              <a:defRPr sz="3000">
                <a:solidFill>
                  <a:schemeClr val="lt2"/>
                </a:solidFill>
              </a:defRPr>
            </a:lvl7pPr>
            <a:lvl8pPr lvl="7" rtl="0">
              <a:spcBef>
                <a:spcPts val="0"/>
              </a:spcBef>
              <a:spcAft>
                <a:spcPts val="0"/>
              </a:spcAft>
              <a:buClr>
                <a:schemeClr val="lt2"/>
              </a:buClr>
              <a:buSzPts val="3000"/>
              <a:buNone/>
              <a:defRPr sz="3000">
                <a:solidFill>
                  <a:schemeClr val="lt2"/>
                </a:solidFill>
              </a:defRPr>
            </a:lvl8pPr>
            <a:lvl9pPr lvl="8" rtl="0">
              <a:spcBef>
                <a:spcPts val="0"/>
              </a:spcBef>
              <a:spcAft>
                <a:spcPts val="0"/>
              </a:spcAft>
              <a:buClr>
                <a:schemeClr val="lt2"/>
              </a:buClr>
              <a:buSzPts val="3000"/>
              <a:buNone/>
              <a:defRPr sz="3000">
                <a:solidFill>
                  <a:schemeClr val="lt2"/>
                </a:solidFill>
              </a:defRPr>
            </a:lvl9pPr>
          </a:lstStyle>
          <a:p>
            <a:r>
              <a:t>xx%</a:t>
            </a:r>
          </a:p>
        </p:txBody>
      </p:sp>
      <p:sp>
        <p:nvSpPr>
          <p:cNvPr id="74" name="Google Shape;74;p13"/>
          <p:cNvSpPr txBox="1">
            <a:spLocks noGrp="1"/>
          </p:cNvSpPr>
          <p:nvPr>
            <p:ph type="subTitle" idx="1"/>
          </p:nvPr>
        </p:nvSpPr>
        <p:spPr>
          <a:xfrm>
            <a:off x="716611" y="2041075"/>
            <a:ext cx="2315400" cy="394200"/>
          </a:xfrm>
          <a:prstGeom prst="rect">
            <a:avLst/>
          </a:prstGeom>
          <a:solidFill>
            <a:schemeClr val="dk2"/>
          </a:solidFill>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JetBrains Mono"/>
              <a:buNone/>
              <a:defRPr sz="1600">
                <a:solidFill>
                  <a:schemeClr val="dk1"/>
                </a:solidFill>
              </a:defRPr>
            </a:lvl1pPr>
            <a:lvl2pPr lvl="1"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2pPr>
            <a:lvl3pPr lvl="2"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3pPr>
            <a:lvl4pPr lvl="3"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4pPr>
            <a:lvl5pPr lvl="4"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5pPr>
            <a:lvl6pPr lvl="5"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6pPr>
            <a:lvl7pPr lvl="6"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7pPr>
            <a:lvl8pPr lvl="7"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8pPr>
            <a:lvl9pPr lvl="8"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9pPr>
          </a:lstStyle>
          <a:p>
            <a:endParaRPr/>
          </a:p>
        </p:txBody>
      </p:sp>
      <p:sp>
        <p:nvSpPr>
          <p:cNvPr id="75" name="Google Shape;75;p13"/>
          <p:cNvSpPr txBox="1">
            <a:spLocks noGrp="1"/>
          </p:cNvSpPr>
          <p:nvPr>
            <p:ph type="subTitle" idx="8"/>
          </p:nvPr>
        </p:nvSpPr>
        <p:spPr>
          <a:xfrm>
            <a:off x="3293999" y="2041075"/>
            <a:ext cx="2315400" cy="394200"/>
          </a:xfrm>
          <a:prstGeom prst="rect">
            <a:avLst/>
          </a:prstGeom>
          <a:solidFill>
            <a:schemeClr val="dk2"/>
          </a:solidFill>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JetBrains Mono"/>
              <a:buNone/>
              <a:defRPr sz="1600">
                <a:solidFill>
                  <a:schemeClr val="dk1"/>
                </a:solidFill>
              </a:defRPr>
            </a:lvl1pPr>
            <a:lvl2pPr lvl="1"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2pPr>
            <a:lvl3pPr lvl="2"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3pPr>
            <a:lvl4pPr lvl="3"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4pPr>
            <a:lvl5pPr lvl="4"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5pPr>
            <a:lvl6pPr lvl="5"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6pPr>
            <a:lvl7pPr lvl="6"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7pPr>
            <a:lvl8pPr lvl="7"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8pPr>
            <a:lvl9pPr lvl="8"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9pPr>
          </a:lstStyle>
          <a:p>
            <a:endParaRPr/>
          </a:p>
        </p:txBody>
      </p:sp>
      <p:sp>
        <p:nvSpPr>
          <p:cNvPr id="76" name="Google Shape;76;p13"/>
          <p:cNvSpPr txBox="1">
            <a:spLocks noGrp="1"/>
          </p:cNvSpPr>
          <p:nvPr>
            <p:ph type="subTitle" idx="9"/>
          </p:nvPr>
        </p:nvSpPr>
        <p:spPr>
          <a:xfrm>
            <a:off x="5871375" y="2041075"/>
            <a:ext cx="2315400" cy="394200"/>
          </a:xfrm>
          <a:prstGeom prst="rect">
            <a:avLst/>
          </a:prstGeom>
          <a:solidFill>
            <a:schemeClr val="dk2"/>
          </a:solidFill>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JetBrains Mono"/>
              <a:buNone/>
              <a:defRPr sz="1600">
                <a:solidFill>
                  <a:schemeClr val="dk1"/>
                </a:solidFill>
              </a:defRPr>
            </a:lvl1pPr>
            <a:lvl2pPr lvl="1"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2pPr>
            <a:lvl3pPr lvl="2"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3pPr>
            <a:lvl4pPr lvl="3"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4pPr>
            <a:lvl5pPr lvl="4"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5pPr>
            <a:lvl6pPr lvl="5"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6pPr>
            <a:lvl7pPr lvl="6"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7pPr>
            <a:lvl8pPr lvl="7"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8pPr>
            <a:lvl9pPr lvl="8"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9pPr>
          </a:lstStyle>
          <a:p>
            <a:endParaRPr/>
          </a:p>
        </p:txBody>
      </p:sp>
      <p:sp>
        <p:nvSpPr>
          <p:cNvPr id="77" name="Google Shape;77;p13"/>
          <p:cNvSpPr txBox="1">
            <a:spLocks noGrp="1"/>
          </p:cNvSpPr>
          <p:nvPr>
            <p:ph type="subTitle" idx="13"/>
          </p:nvPr>
        </p:nvSpPr>
        <p:spPr>
          <a:xfrm>
            <a:off x="716624" y="3612650"/>
            <a:ext cx="2315400" cy="447600"/>
          </a:xfrm>
          <a:prstGeom prst="rect">
            <a:avLst/>
          </a:prstGeom>
          <a:solidFill>
            <a:schemeClr val="dk2"/>
          </a:solidFill>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JetBrains Mono"/>
              <a:buNone/>
              <a:defRPr sz="1600">
                <a:solidFill>
                  <a:schemeClr val="dk1"/>
                </a:solidFill>
              </a:defRPr>
            </a:lvl1pPr>
            <a:lvl2pPr lvl="1"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2pPr>
            <a:lvl3pPr lvl="2"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3pPr>
            <a:lvl4pPr lvl="3"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4pPr>
            <a:lvl5pPr lvl="4"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5pPr>
            <a:lvl6pPr lvl="5"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6pPr>
            <a:lvl7pPr lvl="6"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7pPr>
            <a:lvl8pPr lvl="7"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8pPr>
            <a:lvl9pPr lvl="8"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9pPr>
          </a:lstStyle>
          <a:p>
            <a:endParaRPr/>
          </a:p>
        </p:txBody>
      </p:sp>
      <p:sp>
        <p:nvSpPr>
          <p:cNvPr id="78" name="Google Shape;78;p13"/>
          <p:cNvSpPr txBox="1">
            <a:spLocks noGrp="1"/>
          </p:cNvSpPr>
          <p:nvPr>
            <p:ph type="subTitle" idx="14"/>
          </p:nvPr>
        </p:nvSpPr>
        <p:spPr>
          <a:xfrm>
            <a:off x="3294010" y="3612650"/>
            <a:ext cx="2315400" cy="447600"/>
          </a:xfrm>
          <a:prstGeom prst="rect">
            <a:avLst/>
          </a:prstGeom>
          <a:solidFill>
            <a:schemeClr val="dk2"/>
          </a:solidFill>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JetBrains Mono"/>
              <a:buNone/>
              <a:defRPr sz="1600">
                <a:solidFill>
                  <a:schemeClr val="dk1"/>
                </a:solidFill>
              </a:defRPr>
            </a:lvl1pPr>
            <a:lvl2pPr lvl="1"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2pPr>
            <a:lvl3pPr lvl="2"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3pPr>
            <a:lvl4pPr lvl="3"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4pPr>
            <a:lvl5pPr lvl="4"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5pPr>
            <a:lvl6pPr lvl="5"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6pPr>
            <a:lvl7pPr lvl="6"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7pPr>
            <a:lvl8pPr lvl="7"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8pPr>
            <a:lvl9pPr lvl="8"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9pPr>
          </a:lstStyle>
          <a:p>
            <a:endParaRPr/>
          </a:p>
        </p:txBody>
      </p:sp>
      <p:sp>
        <p:nvSpPr>
          <p:cNvPr id="79" name="Google Shape;79;p13"/>
          <p:cNvSpPr txBox="1">
            <a:spLocks noGrp="1"/>
          </p:cNvSpPr>
          <p:nvPr>
            <p:ph type="subTitle" idx="15"/>
          </p:nvPr>
        </p:nvSpPr>
        <p:spPr>
          <a:xfrm>
            <a:off x="5871375" y="3612650"/>
            <a:ext cx="2315400" cy="447600"/>
          </a:xfrm>
          <a:prstGeom prst="rect">
            <a:avLst/>
          </a:prstGeom>
          <a:solidFill>
            <a:schemeClr val="dk2"/>
          </a:solidFill>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JetBrains Mono"/>
              <a:buNone/>
              <a:defRPr sz="1600">
                <a:solidFill>
                  <a:schemeClr val="dk1"/>
                </a:solidFill>
              </a:defRPr>
            </a:lvl1pPr>
            <a:lvl2pPr lvl="1"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2pPr>
            <a:lvl3pPr lvl="2"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3pPr>
            <a:lvl4pPr lvl="3"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4pPr>
            <a:lvl5pPr lvl="4"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5pPr>
            <a:lvl6pPr lvl="5"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6pPr>
            <a:lvl7pPr lvl="6"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7pPr>
            <a:lvl8pPr lvl="7"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8pPr>
            <a:lvl9pPr lvl="8"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9pPr>
          </a:lstStyle>
          <a:p>
            <a:endParaRPr/>
          </a:p>
        </p:txBody>
      </p:sp>
      <p:sp>
        <p:nvSpPr>
          <p:cNvPr id="80" name="Google Shape;80;p13"/>
          <p:cNvSpPr/>
          <p:nvPr/>
        </p:nvSpPr>
        <p:spPr>
          <a:xfrm rot="-5400000" flipH="1">
            <a:off x="8225925" y="4362447"/>
            <a:ext cx="1210800" cy="351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 name="Google Shape;81;p13"/>
          <p:cNvGrpSpPr/>
          <p:nvPr/>
        </p:nvGrpSpPr>
        <p:grpSpPr>
          <a:xfrm rot="-5400000" flipH="1">
            <a:off x="8478555" y="4213434"/>
            <a:ext cx="705541" cy="147700"/>
            <a:chOff x="715650" y="4605350"/>
            <a:chExt cx="2809800" cy="147700"/>
          </a:xfrm>
        </p:grpSpPr>
        <p:sp>
          <p:nvSpPr>
            <p:cNvPr id="82" name="Google Shape;82;p13"/>
            <p:cNvSpPr/>
            <p:nvPr/>
          </p:nvSpPr>
          <p:spPr>
            <a:xfrm>
              <a:off x="715650" y="4605350"/>
              <a:ext cx="2809800" cy="47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3"/>
            <p:cNvSpPr/>
            <p:nvPr/>
          </p:nvSpPr>
          <p:spPr>
            <a:xfrm>
              <a:off x="715650" y="4705350"/>
              <a:ext cx="2809800" cy="47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84"/>
        <p:cNvGrpSpPr/>
        <p:nvPr/>
      </p:nvGrpSpPr>
      <p:grpSpPr>
        <a:xfrm>
          <a:off x="0" y="0"/>
          <a:ext cx="0" cy="0"/>
          <a:chOff x="0" y="0"/>
          <a:chExt cx="0" cy="0"/>
        </a:xfrm>
      </p:grpSpPr>
      <p:sp>
        <p:nvSpPr>
          <p:cNvPr id="85" name="Google Shape;85;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6" name="Google Shape;86;p14"/>
          <p:cNvSpPr txBox="1">
            <a:spLocks noGrp="1"/>
          </p:cNvSpPr>
          <p:nvPr>
            <p:ph type="subTitle" idx="1"/>
          </p:nvPr>
        </p:nvSpPr>
        <p:spPr>
          <a:xfrm>
            <a:off x="729275" y="2240550"/>
            <a:ext cx="2359200" cy="151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7" name="Google Shape;87;p14"/>
          <p:cNvSpPr txBox="1">
            <a:spLocks noGrp="1"/>
          </p:cNvSpPr>
          <p:nvPr>
            <p:ph type="subTitle" idx="2"/>
          </p:nvPr>
        </p:nvSpPr>
        <p:spPr>
          <a:xfrm>
            <a:off x="3392400" y="2240550"/>
            <a:ext cx="2359200" cy="151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8" name="Google Shape;88;p14"/>
          <p:cNvSpPr txBox="1">
            <a:spLocks noGrp="1"/>
          </p:cNvSpPr>
          <p:nvPr>
            <p:ph type="subTitle" idx="3"/>
          </p:nvPr>
        </p:nvSpPr>
        <p:spPr>
          <a:xfrm>
            <a:off x="6055525" y="2240550"/>
            <a:ext cx="2359200" cy="151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9" name="Google Shape;89;p14"/>
          <p:cNvSpPr txBox="1">
            <a:spLocks noGrp="1"/>
          </p:cNvSpPr>
          <p:nvPr>
            <p:ph type="subTitle" idx="4"/>
          </p:nvPr>
        </p:nvSpPr>
        <p:spPr>
          <a:xfrm>
            <a:off x="729275" y="1728725"/>
            <a:ext cx="2359200" cy="456900"/>
          </a:xfrm>
          <a:prstGeom prst="rect">
            <a:avLst/>
          </a:prstGeom>
          <a:solidFill>
            <a:schemeClr val="dk2"/>
          </a:solidFill>
        </p:spPr>
        <p:txBody>
          <a:bodyPr spcFirstLastPara="1" wrap="square" lIns="91425" tIns="91425" rIns="91425" bIns="91425" anchor="ctr" anchorCtr="0">
            <a:noAutofit/>
          </a:bodyPr>
          <a:lstStyle>
            <a:lvl1pPr lvl="0" rtl="0">
              <a:lnSpc>
                <a:spcPct val="100000"/>
              </a:lnSpc>
              <a:spcBef>
                <a:spcPts val="0"/>
              </a:spcBef>
              <a:spcAft>
                <a:spcPts val="0"/>
              </a:spcAft>
              <a:buSzPts val="2400"/>
              <a:buNone/>
              <a:defRPr sz="1600">
                <a:solidFill>
                  <a:schemeClr val="dk1"/>
                </a:solidFill>
              </a:defRPr>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90" name="Google Shape;90;p14"/>
          <p:cNvSpPr txBox="1">
            <a:spLocks noGrp="1"/>
          </p:cNvSpPr>
          <p:nvPr>
            <p:ph type="subTitle" idx="5"/>
          </p:nvPr>
        </p:nvSpPr>
        <p:spPr>
          <a:xfrm>
            <a:off x="3392400" y="1728725"/>
            <a:ext cx="2359200" cy="456900"/>
          </a:xfrm>
          <a:prstGeom prst="rect">
            <a:avLst/>
          </a:prstGeom>
          <a:solidFill>
            <a:schemeClr val="dk2"/>
          </a:solidFill>
        </p:spPr>
        <p:txBody>
          <a:bodyPr spcFirstLastPara="1" wrap="square" lIns="91425" tIns="91425" rIns="91425" bIns="91425" anchor="ctr" anchorCtr="0">
            <a:noAutofit/>
          </a:bodyPr>
          <a:lstStyle>
            <a:lvl1pPr lvl="0" rtl="0">
              <a:lnSpc>
                <a:spcPct val="100000"/>
              </a:lnSpc>
              <a:spcBef>
                <a:spcPts val="0"/>
              </a:spcBef>
              <a:spcAft>
                <a:spcPts val="0"/>
              </a:spcAft>
              <a:buSzPts val="2400"/>
              <a:buNone/>
              <a:defRPr sz="1600">
                <a:solidFill>
                  <a:schemeClr val="dk1"/>
                </a:solidFill>
              </a:defRPr>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91" name="Google Shape;91;p14"/>
          <p:cNvSpPr txBox="1">
            <a:spLocks noGrp="1"/>
          </p:cNvSpPr>
          <p:nvPr>
            <p:ph type="subTitle" idx="6"/>
          </p:nvPr>
        </p:nvSpPr>
        <p:spPr>
          <a:xfrm>
            <a:off x="6055525" y="1728725"/>
            <a:ext cx="2359200" cy="456900"/>
          </a:xfrm>
          <a:prstGeom prst="rect">
            <a:avLst/>
          </a:prstGeom>
          <a:solidFill>
            <a:schemeClr val="dk2"/>
          </a:solidFill>
        </p:spPr>
        <p:txBody>
          <a:bodyPr spcFirstLastPara="1" wrap="square" lIns="91425" tIns="91425" rIns="91425" bIns="91425" anchor="ctr" anchorCtr="0">
            <a:noAutofit/>
          </a:bodyPr>
          <a:lstStyle>
            <a:lvl1pPr lvl="0" rtl="0">
              <a:lnSpc>
                <a:spcPct val="100000"/>
              </a:lnSpc>
              <a:spcBef>
                <a:spcPts val="0"/>
              </a:spcBef>
              <a:spcAft>
                <a:spcPts val="0"/>
              </a:spcAft>
              <a:buSzPts val="2400"/>
              <a:buNone/>
              <a:defRPr sz="1600">
                <a:solidFill>
                  <a:schemeClr val="dk1"/>
                </a:solidFill>
              </a:defRPr>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92"/>
        <p:cNvGrpSpPr/>
        <p:nvPr/>
      </p:nvGrpSpPr>
      <p:grpSpPr>
        <a:xfrm>
          <a:off x="0" y="0"/>
          <a:ext cx="0" cy="0"/>
          <a:chOff x="0" y="0"/>
          <a:chExt cx="0" cy="0"/>
        </a:xfrm>
      </p:grpSpPr>
      <p:sp>
        <p:nvSpPr>
          <p:cNvPr id="93" name="Google Shape;93;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4" name="Google Shape;94;p15"/>
          <p:cNvSpPr txBox="1">
            <a:spLocks noGrp="1"/>
          </p:cNvSpPr>
          <p:nvPr>
            <p:ph type="subTitle" idx="1"/>
          </p:nvPr>
        </p:nvSpPr>
        <p:spPr>
          <a:xfrm>
            <a:off x="1047751" y="1889477"/>
            <a:ext cx="3313500" cy="91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5" name="Google Shape;95;p15"/>
          <p:cNvSpPr txBox="1">
            <a:spLocks noGrp="1"/>
          </p:cNvSpPr>
          <p:nvPr>
            <p:ph type="subTitle" idx="2"/>
          </p:nvPr>
        </p:nvSpPr>
        <p:spPr>
          <a:xfrm>
            <a:off x="4864575" y="1879550"/>
            <a:ext cx="3284700" cy="91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6" name="Google Shape;96;p15"/>
          <p:cNvSpPr txBox="1">
            <a:spLocks noGrp="1"/>
          </p:cNvSpPr>
          <p:nvPr>
            <p:ph type="subTitle" idx="3"/>
          </p:nvPr>
        </p:nvSpPr>
        <p:spPr>
          <a:xfrm>
            <a:off x="1047750" y="3565300"/>
            <a:ext cx="3313500" cy="91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7" name="Google Shape;97;p15"/>
          <p:cNvSpPr txBox="1">
            <a:spLocks noGrp="1"/>
          </p:cNvSpPr>
          <p:nvPr>
            <p:ph type="subTitle" idx="4"/>
          </p:nvPr>
        </p:nvSpPr>
        <p:spPr>
          <a:xfrm>
            <a:off x="4864577" y="3565300"/>
            <a:ext cx="3284700" cy="91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8" name="Google Shape;98;p15"/>
          <p:cNvSpPr txBox="1">
            <a:spLocks noGrp="1"/>
          </p:cNvSpPr>
          <p:nvPr>
            <p:ph type="subTitle" idx="5"/>
          </p:nvPr>
        </p:nvSpPr>
        <p:spPr>
          <a:xfrm>
            <a:off x="1047751" y="1375800"/>
            <a:ext cx="3313500" cy="456900"/>
          </a:xfrm>
          <a:prstGeom prst="rect">
            <a:avLst/>
          </a:prstGeom>
          <a:solidFill>
            <a:schemeClr val="dk2"/>
          </a:solidFill>
        </p:spPr>
        <p:txBody>
          <a:bodyPr spcFirstLastPara="1" wrap="square" lIns="91425" tIns="91425" rIns="91425" bIns="91425" anchor="ctr" anchorCtr="0">
            <a:noAutofit/>
          </a:bodyPr>
          <a:lstStyle>
            <a:lvl1pPr lvl="0" rtl="0">
              <a:lnSpc>
                <a:spcPct val="100000"/>
              </a:lnSpc>
              <a:spcBef>
                <a:spcPts val="0"/>
              </a:spcBef>
              <a:spcAft>
                <a:spcPts val="0"/>
              </a:spcAft>
              <a:buSzPts val="2400"/>
              <a:buNone/>
              <a:defRPr sz="1600">
                <a:solidFill>
                  <a:schemeClr val="dk1"/>
                </a:solidFill>
              </a:defRPr>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99" name="Google Shape;99;p15"/>
          <p:cNvSpPr txBox="1">
            <a:spLocks noGrp="1"/>
          </p:cNvSpPr>
          <p:nvPr>
            <p:ph type="subTitle" idx="6"/>
          </p:nvPr>
        </p:nvSpPr>
        <p:spPr>
          <a:xfrm>
            <a:off x="1047751" y="3037775"/>
            <a:ext cx="3313500" cy="456900"/>
          </a:xfrm>
          <a:prstGeom prst="rect">
            <a:avLst/>
          </a:prstGeom>
          <a:solidFill>
            <a:schemeClr val="dk2"/>
          </a:solidFill>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1600">
                <a:solidFill>
                  <a:schemeClr val="dk1"/>
                </a:solidFill>
              </a:defRPr>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100" name="Google Shape;100;p15"/>
          <p:cNvSpPr txBox="1">
            <a:spLocks noGrp="1"/>
          </p:cNvSpPr>
          <p:nvPr>
            <p:ph type="subTitle" idx="7"/>
          </p:nvPr>
        </p:nvSpPr>
        <p:spPr>
          <a:xfrm>
            <a:off x="4864550" y="1375800"/>
            <a:ext cx="3284700" cy="456900"/>
          </a:xfrm>
          <a:prstGeom prst="rect">
            <a:avLst/>
          </a:prstGeom>
          <a:solidFill>
            <a:schemeClr val="dk2"/>
          </a:solidFill>
        </p:spPr>
        <p:txBody>
          <a:bodyPr spcFirstLastPara="1" wrap="square" lIns="91425" tIns="91425" rIns="91425" bIns="91425" anchor="ctr" anchorCtr="0">
            <a:noAutofit/>
          </a:bodyPr>
          <a:lstStyle>
            <a:lvl1pPr lvl="0" rtl="0">
              <a:lnSpc>
                <a:spcPct val="100000"/>
              </a:lnSpc>
              <a:spcBef>
                <a:spcPts val="0"/>
              </a:spcBef>
              <a:spcAft>
                <a:spcPts val="0"/>
              </a:spcAft>
              <a:buSzPts val="2400"/>
              <a:buNone/>
              <a:defRPr sz="1600">
                <a:solidFill>
                  <a:schemeClr val="dk1"/>
                </a:solidFill>
              </a:defRPr>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101" name="Google Shape;101;p15"/>
          <p:cNvSpPr txBox="1">
            <a:spLocks noGrp="1"/>
          </p:cNvSpPr>
          <p:nvPr>
            <p:ph type="subTitle" idx="8"/>
          </p:nvPr>
        </p:nvSpPr>
        <p:spPr>
          <a:xfrm>
            <a:off x="4864550" y="3037775"/>
            <a:ext cx="3284700" cy="456900"/>
          </a:xfrm>
          <a:prstGeom prst="rect">
            <a:avLst/>
          </a:prstGeom>
          <a:solidFill>
            <a:schemeClr val="dk2"/>
          </a:solidFill>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1600">
                <a:solidFill>
                  <a:schemeClr val="dk1"/>
                </a:solidFill>
              </a:defRPr>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102" name="Google Shape;102;p15"/>
          <p:cNvSpPr/>
          <p:nvPr/>
        </p:nvSpPr>
        <p:spPr>
          <a:xfrm rot="10800000" flipH="1">
            <a:off x="4208400" y="4893895"/>
            <a:ext cx="4935600" cy="249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5" name="Google Shape;105;p16"/>
          <p:cNvSpPr txBox="1">
            <a:spLocks noGrp="1"/>
          </p:cNvSpPr>
          <p:nvPr>
            <p:ph type="subTitle" idx="1"/>
          </p:nvPr>
        </p:nvSpPr>
        <p:spPr>
          <a:xfrm>
            <a:off x="723900" y="1775354"/>
            <a:ext cx="2282700" cy="94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6" name="Google Shape;106;p16"/>
          <p:cNvSpPr txBox="1">
            <a:spLocks noGrp="1"/>
          </p:cNvSpPr>
          <p:nvPr>
            <p:ph type="subTitle" idx="2"/>
          </p:nvPr>
        </p:nvSpPr>
        <p:spPr>
          <a:xfrm>
            <a:off x="3430650" y="1775354"/>
            <a:ext cx="2282700" cy="94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7" name="Google Shape;107;p16"/>
          <p:cNvSpPr txBox="1">
            <a:spLocks noGrp="1"/>
          </p:cNvSpPr>
          <p:nvPr>
            <p:ph type="subTitle" idx="3"/>
          </p:nvPr>
        </p:nvSpPr>
        <p:spPr>
          <a:xfrm>
            <a:off x="723900" y="3498800"/>
            <a:ext cx="2282700" cy="94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8" name="Google Shape;108;p16"/>
          <p:cNvSpPr txBox="1">
            <a:spLocks noGrp="1"/>
          </p:cNvSpPr>
          <p:nvPr>
            <p:ph type="subTitle" idx="4"/>
          </p:nvPr>
        </p:nvSpPr>
        <p:spPr>
          <a:xfrm>
            <a:off x="3428800" y="3498800"/>
            <a:ext cx="2282700" cy="94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9" name="Google Shape;109;p16"/>
          <p:cNvSpPr txBox="1">
            <a:spLocks noGrp="1"/>
          </p:cNvSpPr>
          <p:nvPr>
            <p:ph type="subTitle" idx="5"/>
          </p:nvPr>
        </p:nvSpPr>
        <p:spPr>
          <a:xfrm>
            <a:off x="6133700" y="1775354"/>
            <a:ext cx="2282700" cy="94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0" name="Google Shape;110;p16"/>
          <p:cNvSpPr txBox="1">
            <a:spLocks noGrp="1"/>
          </p:cNvSpPr>
          <p:nvPr>
            <p:ph type="subTitle" idx="6"/>
          </p:nvPr>
        </p:nvSpPr>
        <p:spPr>
          <a:xfrm>
            <a:off x="6133700" y="3498800"/>
            <a:ext cx="2282700" cy="94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1" name="Google Shape;111;p16"/>
          <p:cNvSpPr txBox="1">
            <a:spLocks noGrp="1"/>
          </p:cNvSpPr>
          <p:nvPr>
            <p:ph type="subTitle" idx="7"/>
          </p:nvPr>
        </p:nvSpPr>
        <p:spPr>
          <a:xfrm>
            <a:off x="723900" y="1271825"/>
            <a:ext cx="2282700" cy="441600"/>
          </a:xfrm>
          <a:prstGeom prst="rect">
            <a:avLst/>
          </a:prstGeom>
          <a:solidFill>
            <a:schemeClr val="dk2"/>
          </a:solidFill>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1600">
                <a:solidFill>
                  <a:schemeClr val="dk1"/>
                </a:solidFill>
              </a:defRPr>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112" name="Google Shape;112;p16"/>
          <p:cNvSpPr txBox="1">
            <a:spLocks noGrp="1"/>
          </p:cNvSpPr>
          <p:nvPr>
            <p:ph type="subTitle" idx="8"/>
          </p:nvPr>
        </p:nvSpPr>
        <p:spPr>
          <a:xfrm>
            <a:off x="3437372" y="1256475"/>
            <a:ext cx="2273700" cy="456900"/>
          </a:xfrm>
          <a:prstGeom prst="rect">
            <a:avLst/>
          </a:prstGeom>
          <a:solidFill>
            <a:schemeClr val="dk2"/>
          </a:solidFill>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1600">
                <a:solidFill>
                  <a:schemeClr val="dk1"/>
                </a:solidFill>
              </a:defRPr>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113" name="Google Shape;113;p16"/>
          <p:cNvSpPr txBox="1">
            <a:spLocks noGrp="1"/>
          </p:cNvSpPr>
          <p:nvPr>
            <p:ph type="subTitle" idx="9"/>
          </p:nvPr>
        </p:nvSpPr>
        <p:spPr>
          <a:xfrm>
            <a:off x="6129200" y="1256475"/>
            <a:ext cx="2282700" cy="456900"/>
          </a:xfrm>
          <a:prstGeom prst="rect">
            <a:avLst/>
          </a:prstGeom>
          <a:solidFill>
            <a:schemeClr val="dk2"/>
          </a:solidFill>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1600">
                <a:solidFill>
                  <a:schemeClr val="dk1"/>
                </a:solidFill>
              </a:defRPr>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114" name="Google Shape;114;p16"/>
          <p:cNvSpPr txBox="1">
            <a:spLocks noGrp="1"/>
          </p:cNvSpPr>
          <p:nvPr>
            <p:ph type="subTitle" idx="13"/>
          </p:nvPr>
        </p:nvSpPr>
        <p:spPr>
          <a:xfrm>
            <a:off x="723900" y="2984150"/>
            <a:ext cx="2282700" cy="456900"/>
          </a:xfrm>
          <a:prstGeom prst="rect">
            <a:avLst/>
          </a:prstGeom>
          <a:solidFill>
            <a:schemeClr val="dk2"/>
          </a:solidFill>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1600">
                <a:solidFill>
                  <a:schemeClr val="dk1"/>
                </a:solidFill>
              </a:defRPr>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115" name="Google Shape;115;p16"/>
          <p:cNvSpPr txBox="1">
            <a:spLocks noGrp="1"/>
          </p:cNvSpPr>
          <p:nvPr>
            <p:ph type="subTitle" idx="14"/>
          </p:nvPr>
        </p:nvSpPr>
        <p:spPr>
          <a:xfrm>
            <a:off x="3437408" y="2984150"/>
            <a:ext cx="2273700" cy="456900"/>
          </a:xfrm>
          <a:prstGeom prst="rect">
            <a:avLst/>
          </a:prstGeom>
          <a:solidFill>
            <a:schemeClr val="dk2"/>
          </a:solidFill>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1600">
                <a:solidFill>
                  <a:schemeClr val="dk1"/>
                </a:solidFill>
              </a:defRPr>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116" name="Google Shape;116;p16"/>
          <p:cNvSpPr txBox="1">
            <a:spLocks noGrp="1"/>
          </p:cNvSpPr>
          <p:nvPr>
            <p:ph type="subTitle" idx="15"/>
          </p:nvPr>
        </p:nvSpPr>
        <p:spPr>
          <a:xfrm>
            <a:off x="6129175" y="2984150"/>
            <a:ext cx="2282700" cy="456900"/>
          </a:xfrm>
          <a:prstGeom prst="rect">
            <a:avLst/>
          </a:prstGeom>
          <a:solidFill>
            <a:schemeClr val="dk2"/>
          </a:solidFill>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1600">
                <a:solidFill>
                  <a:schemeClr val="dk1"/>
                </a:solidFill>
              </a:defRPr>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grpSp>
        <p:nvGrpSpPr>
          <p:cNvPr id="117" name="Google Shape;117;p16"/>
          <p:cNvGrpSpPr/>
          <p:nvPr/>
        </p:nvGrpSpPr>
        <p:grpSpPr>
          <a:xfrm>
            <a:off x="212876" y="4827445"/>
            <a:ext cx="867371" cy="83100"/>
            <a:chOff x="81151" y="4950070"/>
            <a:chExt cx="867371" cy="83100"/>
          </a:xfrm>
        </p:grpSpPr>
        <p:sp>
          <p:nvSpPr>
            <p:cNvPr id="118" name="Google Shape;118;p16"/>
            <p:cNvSpPr/>
            <p:nvPr/>
          </p:nvSpPr>
          <p:spPr>
            <a:xfrm>
              <a:off x="81151" y="4950070"/>
              <a:ext cx="83100" cy="83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6"/>
            <p:cNvSpPr/>
            <p:nvPr/>
          </p:nvSpPr>
          <p:spPr>
            <a:xfrm>
              <a:off x="340476" y="4950070"/>
              <a:ext cx="83100" cy="83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6"/>
            <p:cNvSpPr/>
            <p:nvPr/>
          </p:nvSpPr>
          <p:spPr>
            <a:xfrm>
              <a:off x="606098" y="4950070"/>
              <a:ext cx="83100" cy="83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6"/>
            <p:cNvSpPr/>
            <p:nvPr/>
          </p:nvSpPr>
          <p:spPr>
            <a:xfrm>
              <a:off x="865422" y="4950070"/>
              <a:ext cx="83100" cy="83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16"/>
          <p:cNvGrpSpPr/>
          <p:nvPr/>
        </p:nvGrpSpPr>
        <p:grpSpPr>
          <a:xfrm rot="5400000">
            <a:off x="8408153" y="813843"/>
            <a:ext cx="970041" cy="126300"/>
            <a:chOff x="6435928" y="2154143"/>
            <a:chExt cx="970041" cy="126300"/>
          </a:xfrm>
        </p:grpSpPr>
        <p:sp>
          <p:nvSpPr>
            <p:cNvPr id="123" name="Google Shape;123;p16"/>
            <p:cNvSpPr/>
            <p:nvPr/>
          </p:nvSpPr>
          <p:spPr>
            <a:xfrm>
              <a:off x="6435928" y="2154143"/>
              <a:ext cx="126300" cy="126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6"/>
            <p:cNvSpPr/>
            <p:nvPr/>
          </p:nvSpPr>
          <p:spPr>
            <a:xfrm>
              <a:off x="6713987" y="2154143"/>
              <a:ext cx="126300" cy="126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6"/>
            <p:cNvSpPr/>
            <p:nvPr/>
          </p:nvSpPr>
          <p:spPr>
            <a:xfrm>
              <a:off x="7001609" y="2154143"/>
              <a:ext cx="126300" cy="126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6"/>
            <p:cNvSpPr/>
            <p:nvPr/>
          </p:nvSpPr>
          <p:spPr>
            <a:xfrm>
              <a:off x="7279668" y="2154143"/>
              <a:ext cx="126300" cy="126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66"/>
        <p:cNvGrpSpPr/>
        <p:nvPr/>
      </p:nvGrpSpPr>
      <p:grpSpPr>
        <a:xfrm>
          <a:off x="0" y="0"/>
          <a:ext cx="0" cy="0"/>
          <a:chOff x="0" y="0"/>
          <a:chExt cx="0" cy="0"/>
        </a:xfrm>
      </p:grpSpPr>
      <p:grpSp>
        <p:nvGrpSpPr>
          <p:cNvPr id="167" name="Google Shape;167;p22"/>
          <p:cNvGrpSpPr/>
          <p:nvPr/>
        </p:nvGrpSpPr>
        <p:grpSpPr>
          <a:xfrm rot="5400000">
            <a:off x="-224747" y="4494568"/>
            <a:ext cx="970041" cy="126300"/>
            <a:chOff x="6435928" y="2154143"/>
            <a:chExt cx="970041" cy="126300"/>
          </a:xfrm>
        </p:grpSpPr>
        <p:sp>
          <p:nvSpPr>
            <p:cNvPr id="168" name="Google Shape;168;p22"/>
            <p:cNvSpPr/>
            <p:nvPr/>
          </p:nvSpPr>
          <p:spPr>
            <a:xfrm>
              <a:off x="6435928" y="2154143"/>
              <a:ext cx="126300" cy="126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2"/>
            <p:cNvSpPr/>
            <p:nvPr/>
          </p:nvSpPr>
          <p:spPr>
            <a:xfrm>
              <a:off x="6713987" y="2154143"/>
              <a:ext cx="126300" cy="126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2"/>
            <p:cNvSpPr/>
            <p:nvPr/>
          </p:nvSpPr>
          <p:spPr>
            <a:xfrm>
              <a:off x="7001609" y="2154143"/>
              <a:ext cx="126300" cy="126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2"/>
            <p:cNvSpPr/>
            <p:nvPr/>
          </p:nvSpPr>
          <p:spPr>
            <a:xfrm>
              <a:off x="7279668" y="2154143"/>
              <a:ext cx="126300" cy="126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2" name="Google Shape;172;p22"/>
          <p:cNvSpPr/>
          <p:nvPr/>
        </p:nvSpPr>
        <p:spPr>
          <a:xfrm rot="10800000" flipH="1">
            <a:off x="4208400" y="4893895"/>
            <a:ext cx="4935600" cy="249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 name="Google Shape;173;p22"/>
          <p:cNvGrpSpPr/>
          <p:nvPr/>
        </p:nvGrpSpPr>
        <p:grpSpPr>
          <a:xfrm>
            <a:off x="8529855" y="84450"/>
            <a:ext cx="516900" cy="516900"/>
            <a:chOff x="8172330" y="2673275"/>
            <a:chExt cx="516900" cy="516900"/>
          </a:xfrm>
        </p:grpSpPr>
        <p:sp>
          <p:nvSpPr>
            <p:cNvPr id="174" name="Google Shape;174;p22"/>
            <p:cNvSpPr/>
            <p:nvPr/>
          </p:nvSpPr>
          <p:spPr>
            <a:xfrm>
              <a:off x="8255115" y="2756075"/>
              <a:ext cx="351300" cy="351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2"/>
            <p:cNvSpPr/>
            <p:nvPr/>
          </p:nvSpPr>
          <p:spPr>
            <a:xfrm>
              <a:off x="8172330" y="2673275"/>
              <a:ext cx="516900" cy="5169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76"/>
        <p:cNvGrpSpPr/>
        <p:nvPr/>
      </p:nvGrpSpPr>
      <p:grpSpPr>
        <a:xfrm>
          <a:off x="0" y="0"/>
          <a:ext cx="0" cy="0"/>
          <a:chOff x="0" y="0"/>
          <a:chExt cx="0" cy="0"/>
        </a:xfrm>
      </p:grpSpPr>
      <p:sp>
        <p:nvSpPr>
          <p:cNvPr id="177" name="Google Shape;177;p23"/>
          <p:cNvSpPr/>
          <p:nvPr/>
        </p:nvSpPr>
        <p:spPr>
          <a:xfrm rot="-5400000" flipH="1">
            <a:off x="8225925" y="4362447"/>
            <a:ext cx="1210800" cy="351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 name="Google Shape;178;p23"/>
          <p:cNvGrpSpPr/>
          <p:nvPr/>
        </p:nvGrpSpPr>
        <p:grpSpPr>
          <a:xfrm rot="-5400000" flipH="1">
            <a:off x="8478555" y="4213434"/>
            <a:ext cx="705541" cy="147700"/>
            <a:chOff x="715650" y="4605350"/>
            <a:chExt cx="2809800" cy="147700"/>
          </a:xfrm>
        </p:grpSpPr>
        <p:sp>
          <p:nvSpPr>
            <p:cNvPr id="179" name="Google Shape;179;p23"/>
            <p:cNvSpPr/>
            <p:nvPr/>
          </p:nvSpPr>
          <p:spPr>
            <a:xfrm>
              <a:off x="715650" y="4605350"/>
              <a:ext cx="2809800" cy="47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3"/>
            <p:cNvSpPr/>
            <p:nvPr/>
          </p:nvSpPr>
          <p:spPr>
            <a:xfrm>
              <a:off x="715650" y="4705350"/>
              <a:ext cx="2809800" cy="47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1" name="Google Shape;181;p23"/>
          <p:cNvSpPr/>
          <p:nvPr/>
        </p:nvSpPr>
        <p:spPr>
          <a:xfrm flipH="1">
            <a:off x="0" y="0"/>
            <a:ext cx="4935600" cy="249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3"/>
          <p:cNvSpPr/>
          <p:nvPr/>
        </p:nvSpPr>
        <p:spPr>
          <a:xfrm>
            <a:off x="-256975" y="4540500"/>
            <a:ext cx="970200" cy="9702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3"/>
          <p:cNvSpPr/>
          <p:nvPr/>
        </p:nvSpPr>
        <p:spPr>
          <a:xfrm>
            <a:off x="8631465" y="363850"/>
            <a:ext cx="351300" cy="351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047175" y="2578950"/>
            <a:ext cx="4383600" cy="8418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4047175" y="1798950"/>
            <a:ext cx="1235700" cy="841800"/>
          </a:xfrm>
          <a:prstGeom prst="rect">
            <a:avLst/>
          </a:prstGeom>
          <a:solidFill>
            <a:schemeClr val="accent3"/>
          </a:solidFill>
        </p:spPr>
        <p:txBody>
          <a:bodyPr spcFirstLastPara="1" wrap="square" lIns="91425" tIns="91425" rIns="91425" bIns="91425" anchor="ctr" anchorCtr="0">
            <a:noAutofit/>
          </a:bodyPr>
          <a:lstStyle>
            <a:lvl1pPr lvl="0" algn="ctr" rtl="0">
              <a:spcBef>
                <a:spcPts val="0"/>
              </a:spcBef>
              <a:spcAft>
                <a:spcPts val="0"/>
              </a:spcAft>
              <a:buClr>
                <a:schemeClr val="lt2"/>
              </a:buClr>
              <a:buSzPts val="6000"/>
              <a:buNone/>
              <a:defRPr sz="5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8" name="Google Shape;18;p3"/>
          <p:cNvSpPr>
            <a:spLocks noGrp="1"/>
          </p:cNvSpPr>
          <p:nvPr>
            <p:ph type="pic" idx="3"/>
          </p:nvPr>
        </p:nvSpPr>
        <p:spPr>
          <a:xfrm>
            <a:off x="920200" y="769850"/>
            <a:ext cx="2604300" cy="3834300"/>
          </a:xfrm>
          <a:prstGeom prst="rect">
            <a:avLst/>
          </a:prstGeom>
          <a:noFill/>
          <a:ln>
            <a:noFill/>
          </a:ln>
        </p:spPr>
      </p:sp>
      <p:sp>
        <p:nvSpPr>
          <p:cNvPr id="19" name="Google Shape;19;p3"/>
          <p:cNvSpPr/>
          <p:nvPr/>
        </p:nvSpPr>
        <p:spPr>
          <a:xfrm>
            <a:off x="5435600" y="4726200"/>
            <a:ext cx="3708300" cy="28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0" y="0"/>
            <a:ext cx="1985700" cy="16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3524350" y="4859550"/>
            <a:ext cx="5619600" cy="284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
        <p:cNvGrpSpPr/>
        <p:nvPr/>
      </p:nvGrpSpPr>
      <p:grpSpPr>
        <a:xfrm>
          <a:off x="0" y="0"/>
          <a:ext cx="0" cy="0"/>
          <a:chOff x="0" y="0"/>
          <a:chExt cx="0" cy="0"/>
        </a:xfrm>
      </p:grpSpPr>
      <p:sp>
        <p:nvSpPr>
          <p:cNvPr id="23" name="Google Shape;23;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4" name="Google Shape;24;p4"/>
          <p:cNvSpPr txBox="1">
            <a:spLocks noGrp="1"/>
          </p:cNvSpPr>
          <p:nvPr>
            <p:ph type="body" idx="1"/>
          </p:nvPr>
        </p:nvSpPr>
        <p:spPr>
          <a:xfrm>
            <a:off x="720000" y="1144114"/>
            <a:ext cx="7704000" cy="4008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pic>
        <p:nvPicPr>
          <p:cNvPr id="25" name="Google Shape;25;p4"/>
          <p:cNvPicPr preferRelativeResize="0"/>
          <p:nvPr/>
        </p:nvPicPr>
        <p:blipFill rotWithShape="1">
          <a:blip r:embed="rId2">
            <a:alphaModFix/>
          </a:blip>
          <a:srcRect t="55820"/>
          <a:stretch/>
        </p:blipFill>
        <p:spPr>
          <a:xfrm>
            <a:off x="-232075" y="108902"/>
            <a:ext cx="1394674" cy="240699"/>
          </a:xfrm>
          <a:prstGeom prst="rect">
            <a:avLst/>
          </a:prstGeom>
          <a:noFill/>
          <a:ln>
            <a:noFill/>
          </a:ln>
        </p:spPr>
      </p:pic>
      <p:pic>
        <p:nvPicPr>
          <p:cNvPr id="26" name="Google Shape;26;p4"/>
          <p:cNvPicPr preferRelativeResize="0"/>
          <p:nvPr/>
        </p:nvPicPr>
        <p:blipFill rotWithShape="1">
          <a:blip r:embed="rId2">
            <a:alphaModFix/>
          </a:blip>
          <a:srcRect t="55820"/>
          <a:stretch/>
        </p:blipFill>
        <p:spPr>
          <a:xfrm>
            <a:off x="8024500" y="4777552"/>
            <a:ext cx="1394674" cy="240699"/>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9" name="Google Shape;29;p5"/>
          <p:cNvSpPr txBox="1">
            <a:spLocks noGrp="1"/>
          </p:cNvSpPr>
          <p:nvPr>
            <p:ph type="subTitle" idx="1"/>
          </p:nvPr>
        </p:nvSpPr>
        <p:spPr>
          <a:xfrm>
            <a:off x="5010738" y="2248075"/>
            <a:ext cx="2992500" cy="177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0" name="Google Shape;30;p5"/>
          <p:cNvSpPr txBox="1">
            <a:spLocks noGrp="1"/>
          </p:cNvSpPr>
          <p:nvPr>
            <p:ph type="subTitle" idx="2"/>
          </p:nvPr>
        </p:nvSpPr>
        <p:spPr>
          <a:xfrm>
            <a:off x="1140763" y="2248075"/>
            <a:ext cx="2992500" cy="177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1" name="Google Shape;31;p5"/>
          <p:cNvSpPr txBox="1">
            <a:spLocks noGrp="1"/>
          </p:cNvSpPr>
          <p:nvPr>
            <p:ph type="subTitle" idx="3"/>
          </p:nvPr>
        </p:nvSpPr>
        <p:spPr>
          <a:xfrm>
            <a:off x="1140762" y="1728725"/>
            <a:ext cx="2992500" cy="456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1600">
                <a:solidFill>
                  <a:schemeClr val="dk1"/>
                </a:solidFill>
                <a:highlight>
                  <a:schemeClr val="dk2"/>
                </a:highlight>
              </a:defRPr>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32" name="Google Shape;32;p5"/>
          <p:cNvSpPr txBox="1">
            <a:spLocks noGrp="1"/>
          </p:cNvSpPr>
          <p:nvPr>
            <p:ph type="subTitle" idx="4"/>
          </p:nvPr>
        </p:nvSpPr>
        <p:spPr>
          <a:xfrm>
            <a:off x="5010737" y="1728725"/>
            <a:ext cx="2992500" cy="456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1600">
                <a:solidFill>
                  <a:schemeClr val="dk1"/>
                </a:solidFill>
                <a:highlight>
                  <a:schemeClr val="dk2"/>
                </a:highlight>
              </a:defRPr>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pic>
        <p:nvPicPr>
          <p:cNvPr id="33" name="Google Shape;33;p5"/>
          <p:cNvPicPr preferRelativeResize="0"/>
          <p:nvPr/>
        </p:nvPicPr>
        <p:blipFill rotWithShape="1">
          <a:blip r:embed="rId2">
            <a:alphaModFix/>
          </a:blip>
          <a:srcRect t="55820"/>
          <a:stretch/>
        </p:blipFill>
        <p:spPr>
          <a:xfrm>
            <a:off x="-224475" y="138625"/>
            <a:ext cx="1113350" cy="19215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pic>
        <p:nvPicPr>
          <p:cNvPr id="36" name="Google Shape;36;p6"/>
          <p:cNvPicPr preferRelativeResize="0"/>
          <p:nvPr/>
        </p:nvPicPr>
        <p:blipFill rotWithShape="1">
          <a:blip r:embed="rId2">
            <a:alphaModFix/>
          </a:blip>
          <a:srcRect t="55820"/>
          <a:stretch/>
        </p:blipFill>
        <p:spPr>
          <a:xfrm>
            <a:off x="-224475" y="4792850"/>
            <a:ext cx="1113350" cy="192150"/>
          </a:xfrm>
          <a:prstGeom prst="rect">
            <a:avLst/>
          </a:prstGeom>
          <a:noFill/>
          <a:ln>
            <a:noFill/>
          </a:ln>
        </p:spPr>
      </p:pic>
      <p:sp>
        <p:nvSpPr>
          <p:cNvPr id="37" name="Google Shape;37;p6"/>
          <p:cNvSpPr/>
          <p:nvPr/>
        </p:nvSpPr>
        <p:spPr>
          <a:xfrm>
            <a:off x="5435600" y="4726200"/>
            <a:ext cx="3708300" cy="28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6"/>
          <p:cNvSpPr/>
          <p:nvPr/>
        </p:nvSpPr>
        <p:spPr>
          <a:xfrm>
            <a:off x="3524350" y="4859550"/>
            <a:ext cx="5619600" cy="284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sp>
        <p:nvSpPr>
          <p:cNvPr id="40" name="Google Shape;40;p7"/>
          <p:cNvSpPr txBox="1">
            <a:spLocks noGrp="1"/>
          </p:cNvSpPr>
          <p:nvPr>
            <p:ph type="title"/>
          </p:nvPr>
        </p:nvSpPr>
        <p:spPr>
          <a:xfrm>
            <a:off x="4164550" y="693175"/>
            <a:ext cx="4266300" cy="10041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1" name="Google Shape;41;p7"/>
          <p:cNvSpPr txBox="1">
            <a:spLocks noGrp="1"/>
          </p:cNvSpPr>
          <p:nvPr>
            <p:ph type="subTitle" idx="1"/>
          </p:nvPr>
        </p:nvSpPr>
        <p:spPr>
          <a:xfrm>
            <a:off x="4164550" y="1728425"/>
            <a:ext cx="4266300" cy="272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42" name="Google Shape;42;p7"/>
          <p:cNvSpPr>
            <a:spLocks noGrp="1"/>
          </p:cNvSpPr>
          <p:nvPr>
            <p:ph type="pic" idx="2"/>
          </p:nvPr>
        </p:nvSpPr>
        <p:spPr>
          <a:xfrm>
            <a:off x="595475" y="956750"/>
            <a:ext cx="3178500" cy="3230100"/>
          </a:xfrm>
          <a:prstGeom prst="rect">
            <a:avLst/>
          </a:prstGeom>
          <a:noFill/>
          <a:ln>
            <a:noFill/>
          </a:ln>
        </p:spPr>
      </p:sp>
      <p:grpSp>
        <p:nvGrpSpPr>
          <p:cNvPr id="43" name="Google Shape;43;p7"/>
          <p:cNvGrpSpPr/>
          <p:nvPr/>
        </p:nvGrpSpPr>
        <p:grpSpPr>
          <a:xfrm>
            <a:off x="8472630" y="105400"/>
            <a:ext cx="516900" cy="516900"/>
            <a:chOff x="8472630" y="105400"/>
            <a:chExt cx="516900" cy="516900"/>
          </a:xfrm>
        </p:grpSpPr>
        <p:sp>
          <p:nvSpPr>
            <p:cNvPr id="44" name="Google Shape;44;p7"/>
            <p:cNvSpPr/>
            <p:nvPr/>
          </p:nvSpPr>
          <p:spPr>
            <a:xfrm>
              <a:off x="8555415" y="188200"/>
              <a:ext cx="351300" cy="351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7"/>
            <p:cNvSpPr/>
            <p:nvPr/>
          </p:nvSpPr>
          <p:spPr>
            <a:xfrm>
              <a:off x="8472630" y="105400"/>
              <a:ext cx="516900" cy="5169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6"/>
        <p:cNvGrpSpPr/>
        <p:nvPr/>
      </p:nvGrpSpPr>
      <p:grpSpPr>
        <a:xfrm>
          <a:off x="0" y="0"/>
          <a:ext cx="0" cy="0"/>
          <a:chOff x="0" y="0"/>
          <a:chExt cx="0" cy="0"/>
        </a:xfrm>
      </p:grpSpPr>
      <p:sp>
        <p:nvSpPr>
          <p:cNvPr id="47" name="Google Shape;47;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8000"/>
              <a:buNone/>
              <a:defRPr sz="8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pic>
        <p:nvPicPr>
          <p:cNvPr id="48" name="Google Shape;48;p8"/>
          <p:cNvPicPr preferRelativeResize="0"/>
          <p:nvPr/>
        </p:nvPicPr>
        <p:blipFill>
          <a:blip r:embed="rId2">
            <a:alphaModFix/>
          </a:blip>
          <a:stretch>
            <a:fillRect/>
          </a:stretch>
        </p:blipFill>
        <p:spPr>
          <a:xfrm>
            <a:off x="-685900" y="-432774"/>
            <a:ext cx="1978730" cy="1944543"/>
          </a:xfrm>
          <a:prstGeom prst="rect">
            <a:avLst/>
          </a:prstGeom>
          <a:noFill/>
          <a:ln>
            <a:noFill/>
          </a:ln>
        </p:spPr>
      </p:pic>
      <p:sp>
        <p:nvSpPr>
          <p:cNvPr id="49" name="Google Shape;49;p8"/>
          <p:cNvSpPr/>
          <p:nvPr/>
        </p:nvSpPr>
        <p:spPr>
          <a:xfrm>
            <a:off x="962675" y="840102"/>
            <a:ext cx="373500" cy="373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8"/>
          <p:cNvSpPr/>
          <p:nvPr/>
        </p:nvSpPr>
        <p:spPr>
          <a:xfrm rot="10800000" flipH="1">
            <a:off x="4208400" y="4893895"/>
            <a:ext cx="4935600" cy="249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1"/>
        <p:cNvGrpSpPr/>
        <p:nvPr/>
      </p:nvGrpSpPr>
      <p:grpSpPr>
        <a:xfrm>
          <a:off x="0" y="0"/>
          <a:ext cx="0" cy="0"/>
          <a:chOff x="0" y="0"/>
          <a:chExt cx="0" cy="0"/>
        </a:xfrm>
      </p:grpSpPr>
      <p:sp>
        <p:nvSpPr>
          <p:cNvPr id="52" name="Google Shape;52;p9"/>
          <p:cNvSpPr txBox="1">
            <a:spLocks noGrp="1"/>
          </p:cNvSpPr>
          <p:nvPr>
            <p:ph type="title"/>
          </p:nvPr>
        </p:nvSpPr>
        <p:spPr>
          <a:xfrm>
            <a:off x="2135550" y="1189100"/>
            <a:ext cx="4872900" cy="174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500"/>
              <a:buNone/>
              <a:defRPr sz="65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53" name="Google Shape;53;p9"/>
          <p:cNvSpPr txBox="1">
            <a:spLocks noGrp="1"/>
          </p:cNvSpPr>
          <p:nvPr>
            <p:ph type="subTitle" idx="1"/>
          </p:nvPr>
        </p:nvSpPr>
        <p:spPr>
          <a:xfrm>
            <a:off x="2135550" y="3153500"/>
            <a:ext cx="4872900" cy="444900"/>
          </a:xfrm>
          <a:prstGeom prst="rect">
            <a:avLst/>
          </a:prstGeom>
          <a:solidFill>
            <a:schemeClr val="dk2"/>
          </a:solidFill>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4" name="Google Shape;54;p9"/>
          <p:cNvSpPr/>
          <p:nvPr/>
        </p:nvSpPr>
        <p:spPr>
          <a:xfrm rot="-5400000">
            <a:off x="8265000" y="594900"/>
            <a:ext cx="1473900" cy="28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 name="Google Shape;55;p9"/>
          <p:cNvGrpSpPr/>
          <p:nvPr/>
        </p:nvGrpSpPr>
        <p:grpSpPr>
          <a:xfrm>
            <a:off x="212876" y="4827445"/>
            <a:ext cx="867371" cy="83100"/>
            <a:chOff x="81151" y="4950070"/>
            <a:chExt cx="867371" cy="83100"/>
          </a:xfrm>
        </p:grpSpPr>
        <p:sp>
          <p:nvSpPr>
            <p:cNvPr id="56" name="Google Shape;56;p9"/>
            <p:cNvSpPr/>
            <p:nvPr/>
          </p:nvSpPr>
          <p:spPr>
            <a:xfrm>
              <a:off x="81151" y="4950070"/>
              <a:ext cx="83100" cy="83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9"/>
            <p:cNvSpPr/>
            <p:nvPr/>
          </p:nvSpPr>
          <p:spPr>
            <a:xfrm>
              <a:off x="340476" y="4950070"/>
              <a:ext cx="83100" cy="83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9"/>
            <p:cNvSpPr/>
            <p:nvPr/>
          </p:nvSpPr>
          <p:spPr>
            <a:xfrm>
              <a:off x="606098" y="4950070"/>
              <a:ext cx="83100" cy="83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9"/>
            <p:cNvSpPr/>
            <p:nvPr/>
          </p:nvSpPr>
          <p:spPr>
            <a:xfrm>
              <a:off x="865422" y="4950070"/>
              <a:ext cx="83100" cy="83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0"/>
        <p:cNvGrpSpPr/>
        <p:nvPr/>
      </p:nvGrpSpPr>
      <p:grpSpPr>
        <a:xfrm>
          <a:off x="0" y="0"/>
          <a:ext cx="0" cy="0"/>
          <a:chOff x="0" y="0"/>
          <a:chExt cx="0" cy="0"/>
        </a:xfrm>
      </p:grpSpPr>
      <p:sp>
        <p:nvSpPr>
          <p:cNvPr id="61" name="Google Shape;61;p10"/>
          <p:cNvSpPr txBox="1">
            <a:spLocks noGrp="1"/>
          </p:cNvSpPr>
          <p:nvPr>
            <p:ph type="title"/>
          </p:nvPr>
        </p:nvSpPr>
        <p:spPr>
          <a:xfrm>
            <a:off x="720000" y="4014450"/>
            <a:ext cx="7704000" cy="5727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JetBrains Mono"/>
              <a:buNone/>
              <a:defRPr sz="3000" b="1">
                <a:solidFill>
                  <a:schemeClr val="dk1"/>
                </a:solidFill>
                <a:latin typeface="JetBrains Mono"/>
                <a:ea typeface="JetBrains Mono"/>
                <a:cs typeface="JetBrains Mono"/>
                <a:sym typeface="JetBrains Mono"/>
              </a:defRPr>
            </a:lvl1pPr>
            <a:lvl2pPr lvl="1" rtl="0">
              <a:spcBef>
                <a:spcPts val="0"/>
              </a:spcBef>
              <a:spcAft>
                <a:spcPts val="0"/>
              </a:spcAft>
              <a:buClr>
                <a:schemeClr val="dk1"/>
              </a:buClr>
              <a:buSzPts val="3000"/>
              <a:buFont typeface="JetBrains Mono"/>
              <a:buNone/>
              <a:defRPr sz="3000" b="1">
                <a:solidFill>
                  <a:schemeClr val="dk1"/>
                </a:solidFill>
                <a:latin typeface="JetBrains Mono"/>
                <a:ea typeface="JetBrains Mono"/>
                <a:cs typeface="JetBrains Mono"/>
                <a:sym typeface="JetBrains Mono"/>
              </a:defRPr>
            </a:lvl2pPr>
            <a:lvl3pPr lvl="2" rtl="0">
              <a:spcBef>
                <a:spcPts val="0"/>
              </a:spcBef>
              <a:spcAft>
                <a:spcPts val="0"/>
              </a:spcAft>
              <a:buClr>
                <a:schemeClr val="dk1"/>
              </a:buClr>
              <a:buSzPts val="3000"/>
              <a:buFont typeface="JetBrains Mono"/>
              <a:buNone/>
              <a:defRPr sz="3000" b="1">
                <a:solidFill>
                  <a:schemeClr val="dk1"/>
                </a:solidFill>
                <a:latin typeface="JetBrains Mono"/>
                <a:ea typeface="JetBrains Mono"/>
                <a:cs typeface="JetBrains Mono"/>
                <a:sym typeface="JetBrains Mono"/>
              </a:defRPr>
            </a:lvl3pPr>
            <a:lvl4pPr lvl="3" rtl="0">
              <a:spcBef>
                <a:spcPts val="0"/>
              </a:spcBef>
              <a:spcAft>
                <a:spcPts val="0"/>
              </a:spcAft>
              <a:buClr>
                <a:schemeClr val="dk1"/>
              </a:buClr>
              <a:buSzPts val="3000"/>
              <a:buFont typeface="JetBrains Mono"/>
              <a:buNone/>
              <a:defRPr sz="3000" b="1">
                <a:solidFill>
                  <a:schemeClr val="dk1"/>
                </a:solidFill>
                <a:latin typeface="JetBrains Mono"/>
                <a:ea typeface="JetBrains Mono"/>
                <a:cs typeface="JetBrains Mono"/>
                <a:sym typeface="JetBrains Mono"/>
              </a:defRPr>
            </a:lvl4pPr>
            <a:lvl5pPr lvl="4" rtl="0">
              <a:spcBef>
                <a:spcPts val="0"/>
              </a:spcBef>
              <a:spcAft>
                <a:spcPts val="0"/>
              </a:spcAft>
              <a:buClr>
                <a:schemeClr val="dk1"/>
              </a:buClr>
              <a:buSzPts val="3000"/>
              <a:buFont typeface="JetBrains Mono"/>
              <a:buNone/>
              <a:defRPr sz="3000" b="1">
                <a:solidFill>
                  <a:schemeClr val="dk1"/>
                </a:solidFill>
                <a:latin typeface="JetBrains Mono"/>
                <a:ea typeface="JetBrains Mono"/>
                <a:cs typeface="JetBrains Mono"/>
                <a:sym typeface="JetBrains Mono"/>
              </a:defRPr>
            </a:lvl5pPr>
            <a:lvl6pPr lvl="5" rtl="0">
              <a:spcBef>
                <a:spcPts val="0"/>
              </a:spcBef>
              <a:spcAft>
                <a:spcPts val="0"/>
              </a:spcAft>
              <a:buClr>
                <a:schemeClr val="dk1"/>
              </a:buClr>
              <a:buSzPts val="3000"/>
              <a:buFont typeface="JetBrains Mono"/>
              <a:buNone/>
              <a:defRPr sz="3000" b="1">
                <a:solidFill>
                  <a:schemeClr val="dk1"/>
                </a:solidFill>
                <a:latin typeface="JetBrains Mono"/>
                <a:ea typeface="JetBrains Mono"/>
                <a:cs typeface="JetBrains Mono"/>
                <a:sym typeface="JetBrains Mono"/>
              </a:defRPr>
            </a:lvl6pPr>
            <a:lvl7pPr lvl="6" rtl="0">
              <a:spcBef>
                <a:spcPts val="0"/>
              </a:spcBef>
              <a:spcAft>
                <a:spcPts val="0"/>
              </a:spcAft>
              <a:buClr>
                <a:schemeClr val="dk1"/>
              </a:buClr>
              <a:buSzPts val="3000"/>
              <a:buFont typeface="JetBrains Mono"/>
              <a:buNone/>
              <a:defRPr sz="3000" b="1">
                <a:solidFill>
                  <a:schemeClr val="dk1"/>
                </a:solidFill>
                <a:latin typeface="JetBrains Mono"/>
                <a:ea typeface="JetBrains Mono"/>
                <a:cs typeface="JetBrains Mono"/>
                <a:sym typeface="JetBrains Mono"/>
              </a:defRPr>
            </a:lvl7pPr>
            <a:lvl8pPr lvl="7" rtl="0">
              <a:spcBef>
                <a:spcPts val="0"/>
              </a:spcBef>
              <a:spcAft>
                <a:spcPts val="0"/>
              </a:spcAft>
              <a:buClr>
                <a:schemeClr val="dk1"/>
              </a:buClr>
              <a:buSzPts val="3000"/>
              <a:buFont typeface="JetBrains Mono"/>
              <a:buNone/>
              <a:defRPr sz="3000" b="1">
                <a:solidFill>
                  <a:schemeClr val="dk1"/>
                </a:solidFill>
                <a:latin typeface="JetBrains Mono"/>
                <a:ea typeface="JetBrains Mono"/>
                <a:cs typeface="JetBrains Mono"/>
                <a:sym typeface="JetBrains Mono"/>
              </a:defRPr>
            </a:lvl8pPr>
            <a:lvl9pPr lvl="8" rtl="0">
              <a:spcBef>
                <a:spcPts val="0"/>
              </a:spcBef>
              <a:spcAft>
                <a:spcPts val="0"/>
              </a:spcAft>
              <a:buClr>
                <a:schemeClr val="dk1"/>
              </a:buClr>
              <a:buSzPts val="3000"/>
              <a:buFont typeface="JetBrains Mono"/>
              <a:buNone/>
              <a:defRPr sz="3000" b="1">
                <a:solidFill>
                  <a:schemeClr val="dk1"/>
                </a:solidFill>
                <a:latin typeface="JetBrains Mono"/>
                <a:ea typeface="JetBrains Mono"/>
                <a:cs typeface="JetBrains Mono"/>
                <a:sym typeface="JetBrains Mono"/>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Inter Medium"/>
              <a:buChar char="●"/>
              <a:defRPr sz="1200">
                <a:solidFill>
                  <a:schemeClr val="dk1"/>
                </a:solidFill>
                <a:latin typeface="Inter Medium"/>
                <a:ea typeface="Inter Medium"/>
                <a:cs typeface="Inter Medium"/>
                <a:sym typeface="Inter Medium"/>
              </a:defRPr>
            </a:lvl1pPr>
            <a:lvl2pPr marL="914400" lvl="1" indent="-304800">
              <a:lnSpc>
                <a:spcPct val="100000"/>
              </a:lnSpc>
              <a:spcBef>
                <a:spcPts val="0"/>
              </a:spcBef>
              <a:spcAft>
                <a:spcPts val="0"/>
              </a:spcAft>
              <a:buClr>
                <a:schemeClr val="dk1"/>
              </a:buClr>
              <a:buSzPts val="1200"/>
              <a:buFont typeface="Inter Medium"/>
              <a:buChar char="○"/>
              <a:defRPr sz="1200">
                <a:solidFill>
                  <a:schemeClr val="dk1"/>
                </a:solidFill>
                <a:latin typeface="Inter Medium"/>
                <a:ea typeface="Inter Medium"/>
                <a:cs typeface="Inter Medium"/>
                <a:sym typeface="Inter Medium"/>
              </a:defRPr>
            </a:lvl2pPr>
            <a:lvl3pPr marL="1371600" lvl="2" indent="-304800">
              <a:lnSpc>
                <a:spcPct val="100000"/>
              </a:lnSpc>
              <a:spcBef>
                <a:spcPts val="0"/>
              </a:spcBef>
              <a:spcAft>
                <a:spcPts val="0"/>
              </a:spcAft>
              <a:buClr>
                <a:schemeClr val="dk1"/>
              </a:buClr>
              <a:buSzPts val="1200"/>
              <a:buFont typeface="Inter Medium"/>
              <a:buChar char="■"/>
              <a:defRPr sz="1200">
                <a:solidFill>
                  <a:schemeClr val="dk1"/>
                </a:solidFill>
                <a:latin typeface="Inter Medium"/>
                <a:ea typeface="Inter Medium"/>
                <a:cs typeface="Inter Medium"/>
                <a:sym typeface="Inter Medium"/>
              </a:defRPr>
            </a:lvl3pPr>
            <a:lvl4pPr marL="1828800" lvl="3" indent="-304800">
              <a:lnSpc>
                <a:spcPct val="100000"/>
              </a:lnSpc>
              <a:spcBef>
                <a:spcPts val="0"/>
              </a:spcBef>
              <a:spcAft>
                <a:spcPts val="0"/>
              </a:spcAft>
              <a:buClr>
                <a:schemeClr val="dk1"/>
              </a:buClr>
              <a:buSzPts val="1200"/>
              <a:buFont typeface="Inter Medium"/>
              <a:buChar char="●"/>
              <a:defRPr sz="1200">
                <a:solidFill>
                  <a:schemeClr val="dk1"/>
                </a:solidFill>
                <a:latin typeface="Inter Medium"/>
                <a:ea typeface="Inter Medium"/>
                <a:cs typeface="Inter Medium"/>
                <a:sym typeface="Inter Medium"/>
              </a:defRPr>
            </a:lvl4pPr>
            <a:lvl5pPr marL="2286000" lvl="4" indent="-304800">
              <a:lnSpc>
                <a:spcPct val="100000"/>
              </a:lnSpc>
              <a:spcBef>
                <a:spcPts val="0"/>
              </a:spcBef>
              <a:spcAft>
                <a:spcPts val="0"/>
              </a:spcAft>
              <a:buClr>
                <a:schemeClr val="dk1"/>
              </a:buClr>
              <a:buSzPts val="1200"/>
              <a:buFont typeface="Inter Medium"/>
              <a:buChar char="○"/>
              <a:defRPr sz="1200">
                <a:solidFill>
                  <a:schemeClr val="dk1"/>
                </a:solidFill>
                <a:latin typeface="Inter Medium"/>
                <a:ea typeface="Inter Medium"/>
                <a:cs typeface="Inter Medium"/>
                <a:sym typeface="Inter Medium"/>
              </a:defRPr>
            </a:lvl5pPr>
            <a:lvl6pPr marL="2743200" lvl="5" indent="-304800">
              <a:lnSpc>
                <a:spcPct val="100000"/>
              </a:lnSpc>
              <a:spcBef>
                <a:spcPts val="0"/>
              </a:spcBef>
              <a:spcAft>
                <a:spcPts val="0"/>
              </a:spcAft>
              <a:buClr>
                <a:schemeClr val="dk1"/>
              </a:buClr>
              <a:buSzPts val="1200"/>
              <a:buFont typeface="Inter Medium"/>
              <a:buChar char="■"/>
              <a:defRPr sz="1200">
                <a:solidFill>
                  <a:schemeClr val="dk1"/>
                </a:solidFill>
                <a:latin typeface="Inter Medium"/>
                <a:ea typeface="Inter Medium"/>
                <a:cs typeface="Inter Medium"/>
                <a:sym typeface="Inter Medium"/>
              </a:defRPr>
            </a:lvl6pPr>
            <a:lvl7pPr marL="3200400" lvl="6" indent="-304800">
              <a:lnSpc>
                <a:spcPct val="100000"/>
              </a:lnSpc>
              <a:spcBef>
                <a:spcPts val="0"/>
              </a:spcBef>
              <a:spcAft>
                <a:spcPts val="0"/>
              </a:spcAft>
              <a:buClr>
                <a:schemeClr val="dk1"/>
              </a:buClr>
              <a:buSzPts val="1200"/>
              <a:buFont typeface="Inter Medium"/>
              <a:buChar char="●"/>
              <a:defRPr sz="1200">
                <a:solidFill>
                  <a:schemeClr val="dk1"/>
                </a:solidFill>
                <a:latin typeface="Inter Medium"/>
                <a:ea typeface="Inter Medium"/>
                <a:cs typeface="Inter Medium"/>
                <a:sym typeface="Inter Medium"/>
              </a:defRPr>
            </a:lvl7pPr>
            <a:lvl8pPr marL="3657600" lvl="7" indent="-304800">
              <a:lnSpc>
                <a:spcPct val="100000"/>
              </a:lnSpc>
              <a:spcBef>
                <a:spcPts val="0"/>
              </a:spcBef>
              <a:spcAft>
                <a:spcPts val="0"/>
              </a:spcAft>
              <a:buClr>
                <a:schemeClr val="dk1"/>
              </a:buClr>
              <a:buSzPts val="1200"/>
              <a:buFont typeface="Inter Medium"/>
              <a:buChar char="○"/>
              <a:defRPr sz="1200">
                <a:solidFill>
                  <a:schemeClr val="dk1"/>
                </a:solidFill>
                <a:latin typeface="Inter Medium"/>
                <a:ea typeface="Inter Medium"/>
                <a:cs typeface="Inter Medium"/>
                <a:sym typeface="Inter Medium"/>
              </a:defRPr>
            </a:lvl8pPr>
            <a:lvl9pPr marL="4114800" lvl="8" indent="-304800">
              <a:lnSpc>
                <a:spcPct val="100000"/>
              </a:lnSpc>
              <a:spcBef>
                <a:spcPts val="0"/>
              </a:spcBef>
              <a:spcAft>
                <a:spcPts val="0"/>
              </a:spcAft>
              <a:buClr>
                <a:schemeClr val="dk1"/>
              </a:buClr>
              <a:buSzPts val="1200"/>
              <a:buFont typeface="Inter Medium"/>
              <a:buChar char="■"/>
              <a:defRPr sz="1200">
                <a:solidFill>
                  <a:schemeClr val="dk1"/>
                </a:solidFill>
                <a:latin typeface="Inter Medium"/>
                <a:ea typeface="Inter Medium"/>
                <a:cs typeface="Inter Medium"/>
                <a:sym typeface="Inter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8" r:id="rId10"/>
    <p:sldLayoutId id="2147483659" r:id="rId11"/>
    <p:sldLayoutId id="2147483660" r:id="rId12"/>
    <p:sldLayoutId id="2147483661" r:id="rId13"/>
    <p:sldLayoutId id="2147483662" r:id="rId14"/>
    <p:sldLayoutId id="2147483668" r:id="rId15"/>
    <p:sldLayoutId id="2147483669"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s://www.kaggle.com/datasets/bhavikjikadara/loan-status-prediction/data"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7"/>
          <p:cNvSpPr txBox="1">
            <a:spLocks noGrp="1"/>
          </p:cNvSpPr>
          <p:nvPr>
            <p:ph type="ctrTitle"/>
          </p:nvPr>
        </p:nvSpPr>
        <p:spPr>
          <a:xfrm>
            <a:off x="713224" y="1576226"/>
            <a:ext cx="7362909" cy="1610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400" dirty="0"/>
              <a:t>CMSE 202 HONORS PROJECT-</a:t>
            </a:r>
            <a:br>
              <a:rPr lang="en" sz="4400" dirty="0"/>
            </a:br>
            <a:r>
              <a:rPr lang="en" sz="4400" dirty="0"/>
              <a:t>LOAN APPROVAL PREDICTION MODEL</a:t>
            </a:r>
            <a:endParaRPr sz="4400" dirty="0"/>
          </a:p>
        </p:txBody>
      </p:sp>
      <p:sp>
        <p:nvSpPr>
          <p:cNvPr id="195" name="Google Shape;195;p27"/>
          <p:cNvSpPr txBox="1">
            <a:spLocks noGrp="1"/>
          </p:cNvSpPr>
          <p:nvPr>
            <p:ph type="subTitle" idx="1"/>
          </p:nvPr>
        </p:nvSpPr>
        <p:spPr>
          <a:xfrm>
            <a:off x="713225" y="3165125"/>
            <a:ext cx="5494500" cy="351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ANUJ JADHAV</a:t>
            </a:r>
            <a:endParaRPr dirty="0"/>
          </a:p>
        </p:txBody>
      </p:sp>
      <p:pic>
        <p:nvPicPr>
          <p:cNvPr id="196" name="Google Shape;196;p27"/>
          <p:cNvPicPr preferRelativeResize="0"/>
          <p:nvPr/>
        </p:nvPicPr>
        <p:blipFill rotWithShape="1">
          <a:blip r:embed="rId3">
            <a:alphaModFix/>
          </a:blip>
          <a:srcRect l="-1588" t="20678" r="14790" b="-5045"/>
          <a:stretch/>
        </p:blipFill>
        <p:spPr>
          <a:xfrm>
            <a:off x="6934000" y="-424750"/>
            <a:ext cx="2518449" cy="2405751"/>
          </a:xfrm>
          <a:prstGeom prst="rect">
            <a:avLst/>
          </a:prstGeom>
          <a:noFill/>
          <a:ln>
            <a:noFill/>
          </a:ln>
        </p:spPr>
      </p:pic>
      <p:sp>
        <p:nvSpPr>
          <p:cNvPr id="197" name="Google Shape;197;p27"/>
          <p:cNvSpPr/>
          <p:nvPr/>
        </p:nvSpPr>
        <p:spPr>
          <a:xfrm>
            <a:off x="-295325" y="4113700"/>
            <a:ext cx="1783800" cy="17838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8" name="Google Shape;198;p27"/>
          <p:cNvPicPr preferRelativeResize="0"/>
          <p:nvPr/>
        </p:nvPicPr>
        <p:blipFill>
          <a:blip r:embed="rId4">
            <a:alphaModFix/>
          </a:blip>
          <a:stretch>
            <a:fillRect/>
          </a:stretch>
        </p:blipFill>
        <p:spPr>
          <a:xfrm>
            <a:off x="7424913" y="4275931"/>
            <a:ext cx="1947677" cy="7608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9" name="Google Shape;249;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pPr>
            <a:r>
              <a:rPr lang="en-US" dirty="0"/>
              <a:t>Simple Linear Regression</a:t>
            </a:r>
          </a:p>
        </p:txBody>
      </p:sp>
      <p:pic>
        <p:nvPicPr>
          <p:cNvPr id="253" name="Google Shape;253;p32"/>
          <p:cNvPicPr preferRelativeResize="0"/>
          <p:nvPr/>
        </p:nvPicPr>
        <p:blipFill>
          <a:blip r:embed="rId3">
            <a:alphaModFix/>
          </a:blip>
          <a:stretch>
            <a:fillRect/>
          </a:stretch>
        </p:blipFill>
        <p:spPr>
          <a:xfrm>
            <a:off x="-91138" y="4217347"/>
            <a:ext cx="1622275" cy="633699"/>
          </a:xfrm>
          <a:prstGeom prst="rect">
            <a:avLst/>
          </a:prstGeom>
          <a:noFill/>
          <a:ln>
            <a:noFill/>
          </a:ln>
        </p:spPr>
      </p:pic>
      <p:sp>
        <p:nvSpPr>
          <p:cNvPr id="10" name="Google Shape;232;p30">
            <a:extLst>
              <a:ext uri="{FF2B5EF4-FFF2-40B4-BE49-F238E27FC236}">
                <a16:creationId xmlns:a16="http://schemas.microsoft.com/office/drawing/2014/main" id="{8501770F-5D1F-178B-E4B9-36F25C75CCF7}"/>
              </a:ext>
            </a:extLst>
          </p:cNvPr>
          <p:cNvSpPr txBox="1">
            <a:spLocks/>
          </p:cNvSpPr>
          <p:nvPr/>
        </p:nvSpPr>
        <p:spPr>
          <a:xfrm>
            <a:off x="720001" y="1158736"/>
            <a:ext cx="4047444" cy="2721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Inter Medium"/>
                <a:ea typeface="Inter Medium"/>
                <a:cs typeface="Inter Medium"/>
                <a:sym typeface="Inter Medium"/>
              </a:defRPr>
            </a:lvl1pPr>
            <a:lvl2pPr marL="914400" marR="0" lvl="1"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Inter Medium"/>
                <a:ea typeface="Inter Medium"/>
                <a:cs typeface="Inter Medium"/>
                <a:sym typeface="Inter Medium"/>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Inter Medium"/>
                <a:ea typeface="Inter Medium"/>
                <a:cs typeface="Inter Medium"/>
                <a:sym typeface="Inter Medium"/>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Inter Medium"/>
                <a:ea typeface="Inter Medium"/>
                <a:cs typeface="Inter Medium"/>
                <a:sym typeface="Inter Medium"/>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Inter Medium"/>
                <a:ea typeface="Inter Medium"/>
                <a:cs typeface="Inter Medium"/>
                <a:sym typeface="Inter Medium"/>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Inter Medium"/>
                <a:ea typeface="Inter Medium"/>
                <a:cs typeface="Inter Medium"/>
                <a:sym typeface="Inter Medium"/>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Inter Medium"/>
                <a:ea typeface="Inter Medium"/>
                <a:cs typeface="Inter Medium"/>
                <a:sym typeface="Inter Medium"/>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Inter Medium"/>
                <a:ea typeface="Inter Medium"/>
                <a:cs typeface="Inter Medium"/>
                <a:sym typeface="Inter Medium"/>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Inter Medium"/>
                <a:ea typeface="Inter Medium"/>
                <a:cs typeface="Inter Medium"/>
                <a:sym typeface="Inter Medium"/>
              </a:defRPr>
            </a:lvl9pPr>
          </a:lstStyle>
          <a:p>
            <a:pPr marL="171450" indent="-171450"/>
            <a:endParaRPr lang="en-US" dirty="0"/>
          </a:p>
        </p:txBody>
      </p:sp>
      <p:pic>
        <p:nvPicPr>
          <p:cNvPr id="2" name="Picture 1">
            <a:extLst>
              <a:ext uri="{FF2B5EF4-FFF2-40B4-BE49-F238E27FC236}">
                <a16:creationId xmlns:a16="http://schemas.microsoft.com/office/drawing/2014/main" id="{94454BA2-E91B-7613-EDE9-90CA904AF638}"/>
              </a:ext>
            </a:extLst>
          </p:cNvPr>
          <p:cNvPicPr>
            <a:picLocks noChangeAspect="1"/>
          </p:cNvPicPr>
          <p:nvPr/>
        </p:nvPicPr>
        <p:blipFill>
          <a:blip r:embed="rId4"/>
          <a:stretch>
            <a:fillRect/>
          </a:stretch>
        </p:blipFill>
        <p:spPr>
          <a:xfrm>
            <a:off x="0" y="1158736"/>
            <a:ext cx="3760031" cy="2974902"/>
          </a:xfrm>
          <a:prstGeom prst="rect">
            <a:avLst/>
          </a:prstGeom>
        </p:spPr>
      </p:pic>
      <p:sp>
        <p:nvSpPr>
          <p:cNvPr id="5" name="Google Shape;232;p30">
            <a:extLst>
              <a:ext uri="{FF2B5EF4-FFF2-40B4-BE49-F238E27FC236}">
                <a16:creationId xmlns:a16="http://schemas.microsoft.com/office/drawing/2014/main" id="{A9C273B7-50F3-A9B8-975B-96B6F533E1F8}"/>
              </a:ext>
            </a:extLst>
          </p:cNvPr>
          <p:cNvSpPr txBox="1">
            <a:spLocks/>
          </p:cNvSpPr>
          <p:nvPr/>
        </p:nvSpPr>
        <p:spPr>
          <a:xfrm>
            <a:off x="4360097" y="1158736"/>
            <a:ext cx="3763500" cy="3264408"/>
          </a:xfrm>
          <a:prstGeom prst="rect">
            <a:avLst/>
          </a:prstGeom>
          <a:noFill/>
          <a:ln>
            <a:noFill/>
          </a:ln>
        </p:spPr>
        <p:txBody>
          <a:bodyPr spcFirstLastPara="1"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Inter Medium"/>
                <a:ea typeface="Inter Medium"/>
                <a:cs typeface="Inter Medium"/>
                <a:sym typeface="Inter Medium"/>
              </a:defRPr>
            </a:lvl1pPr>
            <a:lvl2pPr marL="914400" marR="0" lvl="1"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Inter Medium"/>
                <a:ea typeface="Inter Medium"/>
                <a:cs typeface="Inter Medium"/>
                <a:sym typeface="Inter Medium"/>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Inter Medium"/>
                <a:ea typeface="Inter Medium"/>
                <a:cs typeface="Inter Medium"/>
                <a:sym typeface="Inter Medium"/>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Inter Medium"/>
                <a:ea typeface="Inter Medium"/>
                <a:cs typeface="Inter Medium"/>
                <a:sym typeface="Inter Medium"/>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Inter Medium"/>
                <a:ea typeface="Inter Medium"/>
                <a:cs typeface="Inter Medium"/>
                <a:sym typeface="Inter Medium"/>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Inter Medium"/>
                <a:ea typeface="Inter Medium"/>
                <a:cs typeface="Inter Medium"/>
                <a:sym typeface="Inter Medium"/>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Inter Medium"/>
                <a:ea typeface="Inter Medium"/>
                <a:cs typeface="Inter Medium"/>
                <a:sym typeface="Inter Medium"/>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Inter Medium"/>
                <a:ea typeface="Inter Medium"/>
                <a:cs typeface="Inter Medium"/>
                <a:sym typeface="Inter Medium"/>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Inter Medium"/>
                <a:ea typeface="Inter Medium"/>
                <a:cs typeface="Inter Medium"/>
                <a:sym typeface="Inter Medium"/>
              </a:defRPr>
            </a:lvl9pPr>
          </a:lstStyle>
          <a:p>
            <a:pPr marL="171450" indent="-171450">
              <a:lnSpc>
                <a:spcPct val="90000"/>
              </a:lnSpc>
              <a:spcAft>
                <a:spcPts val="600"/>
              </a:spcAft>
              <a:buClr>
                <a:srgbClr val="000000"/>
              </a:buClr>
              <a:buFont typeface="Arial"/>
            </a:pPr>
            <a:r>
              <a:rPr lang="en-US" sz="1100" b="0" i="0" u="none" strike="noStrike" cap="none" dirty="0"/>
              <a:t> </a:t>
            </a:r>
            <a:r>
              <a:rPr lang="en-US" sz="1100" b="1" i="0" u="none" strike="noStrike" cap="none" dirty="0"/>
              <a:t>Credit History as a Predictor: </a:t>
            </a:r>
            <a:r>
              <a:rPr lang="en-US" sz="1100" b="0" i="0" u="none" strike="noStrike" cap="none" dirty="0"/>
              <a:t>The simple linear regression model with Credit History as the predictor accounts for approximately 36.5% of the variance in Loan Status (R-squared: 0.365)</a:t>
            </a:r>
          </a:p>
          <a:p>
            <a:pPr marL="171450" indent="-171450">
              <a:lnSpc>
                <a:spcPct val="90000"/>
              </a:lnSpc>
              <a:spcAft>
                <a:spcPts val="600"/>
              </a:spcAft>
              <a:buClr>
                <a:srgbClr val="000000"/>
              </a:buClr>
              <a:buFont typeface="Arial"/>
            </a:pPr>
            <a:endParaRPr lang="en-US" sz="1100" b="0" i="0" u="none" strike="noStrike" cap="none" dirty="0"/>
          </a:p>
          <a:p>
            <a:pPr marL="171450" indent="-171450">
              <a:lnSpc>
                <a:spcPct val="90000"/>
              </a:lnSpc>
              <a:spcAft>
                <a:spcPts val="600"/>
              </a:spcAft>
              <a:buClr>
                <a:srgbClr val="000000"/>
              </a:buClr>
              <a:buFont typeface="Arial"/>
            </a:pPr>
            <a:r>
              <a:rPr lang="en-US" sz="1100" b="1" i="0" u="none" strike="noStrike" cap="none" dirty="0"/>
              <a:t>Model Significance: </a:t>
            </a:r>
            <a:r>
              <a:rPr lang="en-US" sz="1100" b="0" i="0" u="none" strike="noStrike" cap="none" dirty="0"/>
              <a:t>The F-statistic and its associated p-value indicate that the model is statistically significant, suggesting Credit History is a meaningful predictor of Loan Status</a:t>
            </a:r>
          </a:p>
          <a:p>
            <a:pPr marL="171450" indent="-171450">
              <a:lnSpc>
                <a:spcPct val="90000"/>
              </a:lnSpc>
              <a:spcAft>
                <a:spcPts val="600"/>
              </a:spcAft>
              <a:buClr>
                <a:srgbClr val="000000"/>
              </a:buClr>
              <a:buFont typeface="Arial"/>
            </a:pPr>
            <a:endParaRPr lang="en-US" sz="1100" b="0" i="0" u="none" strike="noStrike" cap="none" dirty="0"/>
          </a:p>
          <a:p>
            <a:pPr marL="171450" indent="-171450">
              <a:lnSpc>
                <a:spcPct val="90000"/>
              </a:lnSpc>
              <a:spcAft>
                <a:spcPts val="600"/>
              </a:spcAft>
              <a:buClr>
                <a:srgbClr val="000000"/>
              </a:buClr>
              <a:buFont typeface="Arial"/>
            </a:pPr>
            <a:r>
              <a:rPr lang="en-US" sz="1100" b="1" i="0" u="none" strike="noStrike" cap="none" dirty="0"/>
              <a:t>Coefficient Interpretation: </a:t>
            </a:r>
            <a:r>
              <a:rPr lang="en-US" sz="1100" b="0" i="0" u="none" strike="noStrike" cap="none" dirty="0"/>
              <a:t>The positive coefficient for Credit History (0.796) implies a strong positive effect on loan approval chances, the better the credit history, the higher the likelihood of loan approval</a:t>
            </a:r>
          </a:p>
          <a:p>
            <a:pPr marL="171450" indent="-171450">
              <a:lnSpc>
                <a:spcPct val="90000"/>
              </a:lnSpc>
              <a:spcAft>
                <a:spcPts val="600"/>
              </a:spcAft>
              <a:buClr>
                <a:srgbClr val="000000"/>
              </a:buClr>
              <a:buFont typeface="Arial"/>
            </a:pPr>
            <a:endParaRPr lang="en-US" sz="1100" b="0" i="0" u="none" strike="noStrike" cap="none" dirty="0"/>
          </a:p>
          <a:p>
            <a:pPr marL="171450" indent="-171450">
              <a:lnSpc>
                <a:spcPct val="90000"/>
              </a:lnSpc>
              <a:spcAft>
                <a:spcPts val="600"/>
              </a:spcAft>
              <a:buClr>
                <a:srgbClr val="000000"/>
              </a:buClr>
              <a:buFont typeface="Arial"/>
            </a:pPr>
            <a:r>
              <a:rPr lang="en-US" sz="1100" b="1" i="0" u="none" strike="noStrike" cap="none" dirty="0"/>
              <a:t>Model Accuracy: </a:t>
            </a:r>
            <a:r>
              <a:rPr lang="en-US" sz="1100" b="0" i="0" u="none" strike="noStrike" cap="none" dirty="0"/>
              <a:t>A Mean Squared Error (MSE) of 0.160 suggests that the model's predictions are reasonably close to the actual values, with some room for improvement</a:t>
            </a:r>
          </a:p>
        </p:txBody>
      </p:sp>
    </p:spTree>
    <p:extLst>
      <p:ext uri="{BB962C8B-B14F-4D97-AF65-F5344CB8AC3E}">
        <p14:creationId xmlns:p14="http://schemas.microsoft.com/office/powerpoint/2010/main" val="1978388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pic>
        <p:nvPicPr>
          <p:cNvPr id="239" name="Google Shape;239;p31"/>
          <p:cNvPicPr preferRelativeResize="0"/>
          <p:nvPr/>
        </p:nvPicPr>
        <p:blipFill>
          <a:blip r:embed="rId3">
            <a:alphaModFix/>
          </a:blip>
          <a:stretch>
            <a:fillRect/>
          </a:stretch>
        </p:blipFill>
        <p:spPr>
          <a:xfrm>
            <a:off x="-992863" y="3984764"/>
            <a:ext cx="1985725" cy="1951401"/>
          </a:xfrm>
          <a:prstGeom prst="rect">
            <a:avLst/>
          </a:prstGeom>
          <a:noFill/>
          <a:ln>
            <a:noFill/>
          </a:ln>
        </p:spPr>
      </p:pic>
      <p:sp>
        <p:nvSpPr>
          <p:cNvPr id="8" name="Google Shape;258;p33">
            <a:extLst>
              <a:ext uri="{FF2B5EF4-FFF2-40B4-BE49-F238E27FC236}">
                <a16:creationId xmlns:a16="http://schemas.microsoft.com/office/drawing/2014/main" id="{BD04A992-43BF-73B6-A4C0-02184398D0F0}"/>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dirty="0"/>
              <a:t>Multiple Linear Regression</a:t>
            </a:r>
            <a:br>
              <a:rPr lang="en-US" sz="3000" dirty="0"/>
            </a:br>
            <a:endParaRPr lang="en-US" sz="3000" dirty="0"/>
          </a:p>
        </p:txBody>
      </p:sp>
      <p:sp>
        <p:nvSpPr>
          <p:cNvPr id="9" name="Google Shape;232;p30">
            <a:extLst>
              <a:ext uri="{FF2B5EF4-FFF2-40B4-BE49-F238E27FC236}">
                <a16:creationId xmlns:a16="http://schemas.microsoft.com/office/drawing/2014/main" id="{8769699B-56AA-AADD-5537-94AA24C59B6C}"/>
              </a:ext>
            </a:extLst>
          </p:cNvPr>
          <p:cNvSpPr txBox="1">
            <a:spLocks/>
          </p:cNvSpPr>
          <p:nvPr/>
        </p:nvSpPr>
        <p:spPr>
          <a:xfrm>
            <a:off x="720000" y="1158736"/>
            <a:ext cx="4438333" cy="2721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Inter Medium"/>
                <a:ea typeface="Inter Medium"/>
                <a:cs typeface="Inter Medium"/>
                <a:sym typeface="Inter Medium"/>
              </a:defRPr>
            </a:lvl1pPr>
            <a:lvl2pPr marL="914400" marR="0" lvl="1"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Inter Medium"/>
                <a:ea typeface="Inter Medium"/>
                <a:cs typeface="Inter Medium"/>
                <a:sym typeface="Inter Medium"/>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Inter Medium"/>
                <a:ea typeface="Inter Medium"/>
                <a:cs typeface="Inter Medium"/>
                <a:sym typeface="Inter Medium"/>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Inter Medium"/>
                <a:ea typeface="Inter Medium"/>
                <a:cs typeface="Inter Medium"/>
                <a:sym typeface="Inter Medium"/>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Inter Medium"/>
                <a:ea typeface="Inter Medium"/>
                <a:cs typeface="Inter Medium"/>
                <a:sym typeface="Inter Medium"/>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Inter Medium"/>
                <a:ea typeface="Inter Medium"/>
                <a:cs typeface="Inter Medium"/>
                <a:sym typeface="Inter Medium"/>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Inter Medium"/>
                <a:ea typeface="Inter Medium"/>
                <a:cs typeface="Inter Medium"/>
                <a:sym typeface="Inter Medium"/>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Inter Medium"/>
                <a:ea typeface="Inter Medium"/>
                <a:cs typeface="Inter Medium"/>
                <a:sym typeface="Inter Medium"/>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Inter Medium"/>
                <a:ea typeface="Inter Medium"/>
                <a:cs typeface="Inter Medium"/>
                <a:sym typeface="Inter Medium"/>
              </a:defRPr>
            </a:lvl9pPr>
          </a:lstStyle>
          <a:p>
            <a:pPr marL="171450" indent="-171450"/>
            <a:r>
              <a:rPr lang="en-US" b="1" dirty="0"/>
              <a:t>Enhanced Model Complexity: </a:t>
            </a:r>
            <a:r>
              <a:rPr lang="en-US" dirty="0"/>
              <a:t>The multiple regression model, incorporating a broader range of variables, explains 40.07% of the variance in loan approval status (R-squared: 0.401</a:t>
            </a:r>
          </a:p>
          <a:p>
            <a:pPr marL="171450" indent="-171450"/>
            <a:endParaRPr lang="en-US" dirty="0"/>
          </a:p>
          <a:p>
            <a:pPr marL="171450" indent="-171450"/>
            <a:r>
              <a:rPr lang="en-US" dirty="0"/>
              <a:t>The model shows relationship with certain predictors showing a stronger relationship with loan approval outcomes</a:t>
            </a:r>
          </a:p>
          <a:p>
            <a:pPr marL="171450" indent="-171450"/>
            <a:endParaRPr lang="en-US" dirty="0"/>
          </a:p>
          <a:p>
            <a:pPr marL="171450" indent="-171450"/>
            <a:r>
              <a:rPr lang="en-US" b="1" dirty="0"/>
              <a:t>Predictive Power of Credit History: </a:t>
            </a:r>
            <a:r>
              <a:rPr lang="en-US" dirty="0"/>
              <a:t>Credit History remains a strong predictor in the multiple regression model, affirming its importance in the loan approval process</a:t>
            </a:r>
          </a:p>
          <a:p>
            <a:pPr marL="171450" indent="-171450"/>
            <a:endParaRPr lang="en-US" dirty="0"/>
          </a:p>
          <a:p>
            <a:pPr marL="171450" indent="-171450"/>
            <a:r>
              <a:rPr lang="en-US" b="1" dirty="0"/>
              <a:t>Model Precision: </a:t>
            </a:r>
            <a:r>
              <a:rPr lang="en-US" dirty="0"/>
              <a:t>With a Mean Squared Error (MSE) of approximately 0.161, the model's predictions have room for improvement but still provide valuable insights for loan approval predictions</a:t>
            </a:r>
          </a:p>
          <a:p>
            <a:pPr marL="171450" indent="-171450"/>
            <a:endParaRPr lang="en-US" dirty="0"/>
          </a:p>
        </p:txBody>
      </p:sp>
      <p:pic>
        <p:nvPicPr>
          <p:cNvPr id="2" name="Picture 1">
            <a:extLst>
              <a:ext uri="{FF2B5EF4-FFF2-40B4-BE49-F238E27FC236}">
                <a16:creationId xmlns:a16="http://schemas.microsoft.com/office/drawing/2014/main" id="{C1C362A1-9BF8-D92D-62FF-D28E755F61CE}"/>
              </a:ext>
            </a:extLst>
          </p:cNvPr>
          <p:cNvPicPr>
            <a:picLocks noChangeAspect="1"/>
          </p:cNvPicPr>
          <p:nvPr/>
        </p:nvPicPr>
        <p:blipFill>
          <a:blip r:embed="rId4"/>
          <a:stretch>
            <a:fillRect/>
          </a:stretch>
        </p:blipFill>
        <p:spPr>
          <a:xfrm>
            <a:off x="5813214" y="1017725"/>
            <a:ext cx="3087439" cy="3620632"/>
          </a:xfrm>
          <a:prstGeom prst="rect">
            <a:avLst/>
          </a:prstGeom>
        </p:spPr>
      </p:pic>
    </p:spTree>
    <p:extLst>
      <p:ext uri="{BB962C8B-B14F-4D97-AF65-F5344CB8AC3E}">
        <p14:creationId xmlns:p14="http://schemas.microsoft.com/office/powerpoint/2010/main" val="1476976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9" name="Google Shape;249;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dirty="0"/>
              <a:t>Logistic Regression Model </a:t>
            </a:r>
            <a:endParaRPr dirty="0"/>
          </a:p>
        </p:txBody>
      </p:sp>
      <p:pic>
        <p:nvPicPr>
          <p:cNvPr id="253" name="Google Shape;253;p32"/>
          <p:cNvPicPr preferRelativeResize="0"/>
          <p:nvPr/>
        </p:nvPicPr>
        <p:blipFill>
          <a:blip r:embed="rId3">
            <a:alphaModFix/>
          </a:blip>
          <a:stretch>
            <a:fillRect/>
          </a:stretch>
        </p:blipFill>
        <p:spPr>
          <a:xfrm>
            <a:off x="7727375" y="4287149"/>
            <a:ext cx="1622275" cy="633699"/>
          </a:xfrm>
          <a:prstGeom prst="rect">
            <a:avLst/>
          </a:prstGeom>
          <a:noFill/>
          <a:ln>
            <a:noFill/>
          </a:ln>
        </p:spPr>
      </p:pic>
      <p:sp>
        <p:nvSpPr>
          <p:cNvPr id="10" name="Google Shape;232;p30">
            <a:extLst>
              <a:ext uri="{FF2B5EF4-FFF2-40B4-BE49-F238E27FC236}">
                <a16:creationId xmlns:a16="http://schemas.microsoft.com/office/drawing/2014/main" id="{8501770F-5D1F-178B-E4B9-36F25C75CCF7}"/>
              </a:ext>
            </a:extLst>
          </p:cNvPr>
          <p:cNvSpPr txBox="1">
            <a:spLocks/>
          </p:cNvSpPr>
          <p:nvPr/>
        </p:nvSpPr>
        <p:spPr>
          <a:xfrm>
            <a:off x="4572000" y="1123835"/>
            <a:ext cx="4047444" cy="2721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Inter Medium"/>
                <a:ea typeface="Inter Medium"/>
                <a:cs typeface="Inter Medium"/>
                <a:sym typeface="Inter Medium"/>
              </a:defRPr>
            </a:lvl1pPr>
            <a:lvl2pPr marL="914400" marR="0" lvl="1"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Inter Medium"/>
                <a:ea typeface="Inter Medium"/>
                <a:cs typeface="Inter Medium"/>
                <a:sym typeface="Inter Medium"/>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Inter Medium"/>
                <a:ea typeface="Inter Medium"/>
                <a:cs typeface="Inter Medium"/>
                <a:sym typeface="Inter Medium"/>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Inter Medium"/>
                <a:ea typeface="Inter Medium"/>
                <a:cs typeface="Inter Medium"/>
                <a:sym typeface="Inter Medium"/>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Inter Medium"/>
                <a:ea typeface="Inter Medium"/>
                <a:cs typeface="Inter Medium"/>
                <a:sym typeface="Inter Medium"/>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Inter Medium"/>
                <a:ea typeface="Inter Medium"/>
                <a:cs typeface="Inter Medium"/>
                <a:sym typeface="Inter Medium"/>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Inter Medium"/>
                <a:ea typeface="Inter Medium"/>
                <a:cs typeface="Inter Medium"/>
                <a:sym typeface="Inter Medium"/>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Inter Medium"/>
                <a:ea typeface="Inter Medium"/>
                <a:cs typeface="Inter Medium"/>
                <a:sym typeface="Inter Medium"/>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Inter Medium"/>
                <a:ea typeface="Inter Medium"/>
                <a:cs typeface="Inter Medium"/>
                <a:sym typeface="Inter Medium"/>
              </a:defRPr>
            </a:lvl9pPr>
          </a:lstStyle>
          <a:p>
            <a:pPr marL="171450" indent="-171450"/>
            <a:r>
              <a:rPr lang="en-US" b="1" dirty="0"/>
              <a:t>High Accuracy: </a:t>
            </a:r>
            <a:r>
              <a:rPr lang="en-US" dirty="0"/>
              <a:t>The logistic regression model achieved a strong accuracy of 81% on the test set, indicating a high level of precision in predicting loan approval status</a:t>
            </a:r>
          </a:p>
          <a:p>
            <a:pPr marL="171450" indent="-171450"/>
            <a:endParaRPr lang="en-US" dirty="0"/>
          </a:p>
          <a:p>
            <a:pPr marL="171450" indent="-171450"/>
            <a:r>
              <a:rPr lang="en-US" b="1" dirty="0"/>
              <a:t>MSE</a:t>
            </a:r>
            <a:r>
              <a:rPr lang="en-US" dirty="0"/>
              <a:t>: A Mean Squared Error (MSE) of 0.19 shows the model's prediction error, reflecting the variance between the predicted and actual values</a:t>
            </a:r>
          </a:p>
          <a:p>
            <a:pPr marL="171450" indent="-171450"/>
            <a:endParaRPr lang="en-US" dirty="0"/>
          </a:p>
          <a:p>
            <a:pPr marL="171450" indent="-171450"/>
            <a:r>
              <a:rPr lang="en-US" b="1" dirty="0"/>
              <a:t>Model Suitability: </a:t>
            </a:r>
            <a:r>
              <a:rPr lang="en-US" dirty="0"/>
              <a:t>The accuracy score confirms the logistic regression model is well-suited for the binary classification task of predicting loan approvals</a:t>
            </a:r>
          </a:p>
          <a:p>
            <a:pPr marL="171450" indent="-171450"/>
            <a:endParaRPr lang="en-US" dirty="0"/>
          </a:p>
          <a:p>
            <a:pPr marL="171450" indent="-171450"/>
            <a:r>
              <a:rPr lang="en-US" b="1" dirty="0"/>
              <a:t>Predictive Reliability: </a:t>
            </a:r>
            <a:r>
              <a:rPr lang="en-US" dirty="0"/>
              <a:t>The results suggest that the model can reliably assist in decision-making, accurately identifying the likelihood of loan approval in most cases</a:t>
            </a:r>
          </a:p>
        </p:txBody>
      </p:sp>
      <p:pic>
        <p:nvPicPr>
          <p:cNvPr id="2" name="Picture 1">
            <a:extLst>
              <a:ext uri="{FF2B5EF4-FFF2-40B4-BE49-F238E27FC236}">
                <a16:creationId xmlns:a16="http://schemas.microsoft.com/office/drawing/2014/main" id="{F697D92F-4936-AAA8-698C-33458D114032}"/>
              </a:ext>
            </a:extLst>
          </p:cNvPr>
          <p:cNvPicPr>
            <a:picLocks noChangeAspect="1"/>
          </p:cNvPicPr>
          <p:nvPr/>
        </p:nvPicPr>
        <p:blipFill>
          <a:blip r:embed="rId4"/>
          <a:stretch>
            <a:fillRect/>
          </a:stretch>
        </p:blipFill>
        <p:spPr>
          <a:xfrm>
            <a:off x="280951" y="1484067"/>
            <a:ext cx="4221247" cy="2175366"/>
          </a:xfrm>
          <a:prstGeom prst="rect">
            <a:avLst/>
          </a:prstGeom>
        </p:spPr>
      </p:pic>
    </p:spTree>
    <p:extLst>
      <p:ext uri="{BB962C8B-B14F-4D97-AF65-F5344CB8AC3E}">
        <p14:creationId xmlns:p14="http://schemas.microsoft.com/office/powerpoint/2010/main" val="1234718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pic>
        <p:nvPicPr>
          <p:cNvPr id="239" name="Google Shape;239;p31"/>
          <p:cNvPicPr preferRelativeResize="0"/>
          <p:nvPr/>
        </p:nvPicPr>
        <p:blipFill>
          <a:blip r:embed="rId3">
            <a:alphaModFix/>
          </a:blip>
          <a:stretch>
            <a:fillRect/>
          </a:stretch>
        </p:blipFill>
        <p:spPr>
          <a:xfrm>
            <a:off x="-992863" y="3984764"/>
            <a:ext cx="1985725" cy="1951401"/>
          </a:xfrm>
          <a:prstGeom prst="rect">
            <a:avLst/>
          </a:prstGeom>
          <a:noFill/>
          <a:ln>
            <a:noFill/>
          </a:ln>
        </p:spPr>
      </p:pic>
      <p:sp>
        <p:nvSpPr>
          <p:cNvPr id="8" name="Google Shape;258;p33">
            <a:extLst>
              <a:ext uri="{FF2B5EF4-FFF2-40B4-BE49-F238E27FC236}">
                <a16:creationId xmlns:a16="http://schemas.microsoft.com/office/drawing/2014/main" id="{BD04A992-43BF-73B6-A4C0-02184398D0F0}"/>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dirty="0"/>
              <a:t>SVM Model</a:t>
            </a:r>
          </a:p>
        </p:txBody>
      </p:sp>
      <p:sp>
        <p:nvSpPr>
          <p:cNvPr id="9" name="Google Shape;232;p30">
            <a:extLst>
              <a:ext uri="{FF2B5EF4-FFF2-40B4-BE49-F238E27FC236}">
                <a16:creationId xmlns:a16="http://schemas.microsoft.com/office/drawing/2014/main" id="{8769699B-56AA-AADD-5537-94AA24C59B6C}"/>
              </a:ext>
            </a:extLst>
          </p:cNvPr>
          <p:cNvSpPr txBox="1">
            <a:spLocks/>
          </p:cNvSpPr>
          <p:nvPr/>
        </p:nvSpPr>
        <p:spPr>
          <a:xfrm>
            <a:off x="720000" y="1158736"/>
            <a:ext cx="4438333" cy="2721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Inter Medium"/>
                <a:ea typeface="Inter Medium"/>
                <a:cs typeface="Inter Medium"/>
                <a:sym typeface="Inter Medium"/>
              </a:defRPr>
            </a:lvl1pPr>
            <a:lvl2pPr marL="914400" marR="0" lvl="1"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Inter Medium"/>
                <a:ea typeface="Inter Medium"/>
                <a:cs typeface="Inter Medium"/>
                <a:sym typeface="Inter Medium"/>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Inter Medium"/>
                <a:ea typeface="Inter Medium"/>
                <a:cs typeface="Inter Medium"/>
                <a:sym typeface="Inter Medium"/>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Inter Medium"/>
                <a:ea typeface="Inter Medium"/>
                <a:cs typeface="Inter Medium"/>
                <a:sym typeface="Inter Medium"/>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Inter Medium"/>
                <a:ea typeface="Inter Medium"/>
                <a:cs typeface="Inter Medium"/>
                <a:sym typeface="Inter Medium"/>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Inter Medium"/>
                <a:ea typeface="Inter Medium"/>
                <a:cs typeface="Inter Medium"/>
                <a:sym typeface="Inter Medium"/>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Inter Medium"/>
                <a:ea typeface="Inter Medium"/>
                <a:cs typeface="Inter Medium"/>
                <a:sym typeface="Inter Medium"/>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Inter Medium"/>
                <a:ea typeface="Inter Medium"/>
                <a:cs typeface="Inter Medium"/>
                <a:sym typeface="Inter Medium"/>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Inter Medium"/>
                <a:ea typeface="Inter Medium"/>
                <a:cs typeface="Inter Medium"/>
                <a:sym typeface="Inter Medium"/>
              </a:defRPr>
            </a:lvl9pPr>
          </a:lstStyle>
          <a:p>
            <a:pPr marL="171450" indent="-171450"/>
            <a:r>
              <a:rPr lang="en-US" b="1" dirty="0"/>
              <a:t>SVM Performance: </a:t>
            </a:r>
            <a:r>
              <a:rPr lang="en-US" dirty="0"/>
              <a:t>The SVM classifier achieved a high accuracy rate of 81% in classifying loan approvals, comparable to the logistic regression model</a:t>
            </a:r>
          </a:p>
          <a:p>
            <a:pPr marL="171450" indent="-171450"/>
            <a:endParaRPr lang="en-US" dirty="0"/>
          </a:p>
          <a:p>
            <a:pPr marL="171450" indent="-171450"/>
            <a:r>
              <a:rPr lang="en-US" b="1" dirty="0"/>
              <a:t>Precision and Recall: </a:t>
            </a:r>
            <a:r>
              <a:rPr lang="en-US" dirty="0"/>
              <a:t>Precision for the positive class (loan approved) is high at 80%, with a recall of 95%, indicating the model is particularly effective at identifying true positives</a:t>
            </a:r>
          </a:p>
          <a:p>
            <a:pPr marL="171450" indent="-171450"/>
            <a:endParaRPr lang="en-US" dirty="0"/>
          </a:p>
          <a:p>
            <a:pPr marL="171450" indent="-171450"/>
            <a:r>
              <a:rPr lang="en-US" b="1" dirty="0"/>
              <a:t>F1-Score : </a:t>
            </a:r>
            <a:r>
              <a:rPr lang="en-US" dirty="0"/>
              <a:t>The F1-score, which combines precision and recall into a single metric, stands at 0.87 for approved loans, indicating a strong overall performance of the model for this class</a:t>
            </a:r>
          </a:p>
          <a:p>
            <a:pPr marL="171450" indent="-171450"/>
            <a:endParaRPr lang="en-US" dirty="0"/>
          </a:p>
          <a:p>
            <a:pPr marL="171450" indent="-171450"/>
            <a:r>
              <a:rPr lang="en-US" b="1" dirty="0"/>
              <a:t>Classifier Effectiveness: </a:t>
            </a:r>
            <a:r>
              <a:rPr lang="en-US" dirty="0"/>
              <a:t>Given the similar performance metrics to the logistic regression model, the SVM classifier proves to be a good alternative for predicting loan approval status</a:t>
            </a:r>
          </a:p>
        </p:txBody>
      </p:sp>
      <p:pic>
        <p:nvPicPr>
          <p:cNvPr id="2" name="Picture 1">
            <a:extLst>
              <a:ext uri="{FF2B5EF4-FFF2-40B4-BE49-F238E27FC236}">
                <a16:creationId xmlns:a16="http://schemas.microsoft.com/office/drawing/2014/main" id="{C1C362A1-9BF8-D92D-62FF-D28E755F61CE}"/>
              </a:ext>
            </a:extLst>
          </p:cNvPr>
          <p:cNvPicPr>
            <a:picLocks noChangeAspect="1"/>
          </p:cNvPicPr>
          <p:nvPr/>
        </p:nvPicPr>
        <p:blipFill>
          <a:blip r:embed="rId4"/>
          <a:stretch>
            <a:fillRect/>
          </a:stretch>
        </p:blipFill>
        <p:spPr>
          <a:xfrm>
            <a:off x="5325857" y="309866"/>
            <a:ext cx="3742320" cy="4388609"/>
          </a:xfrm>
          <a:prstGeom prst="rect">
            <a:avLst/>
          </a:prstGeom>
        </p:spPr>
      </p:pic>
    </p:spTree>
    <p:extLst>
      <p:ext uri="{BB962C8B-B14F-4D97-AF65-F5344CB8AC3E}">
        <p14:creationId xmlns:p14="http://schemas.microsoft.com/office/powerpoint/2010/main" val="3088036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Results</a:t>
            </a:r>
            <a:endParaRPr dirty="0"/>
          </a:p>
        </p:txBody>
      </p:sp>
      <p:sp>
        <p:nvSpPr>
          <p:cNvPr id="259" name="Google Shape;259;p33"/>
          <p:cNvSpPr txBox="1">
            <a:spLocks noGrp="1"/>
          </p:cNvSpPr>
          <p:nvPr>
            <p:ph type="subTitle" idx="4"/>
          </p:nvPr>
        </p:nvSpPr>
        <p:spPr>
          <a:xfrm>
            <a:off x="575710" y="1437912"/>
            <a:ext cx="1749844" cy="87335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Simple Linear Regression</a:t>
            </a:r>
            <a:endParaRPr dirty="0"/>
          </a:p>
        </p:txBody>
      </p:sp>
      <p:sp>
        <p:nvSpPr>
          <p:cNvPr id="260" name="Google Shape;260;p33"/>
          <p:cNvSpPr txBox="1">
            <a:spLocks noGrp="1"/>
          </p:cNvSpPr>
          <p:nvPr>
            <p:ph type="subTitle" idx="5"/>
          </p:nvPr>
        </p:nvSpPr>
        <p:spPr>
          <a:xfrm>
            <a:off x="2472687" y="1437912"/>
            <a:ext cx="1749844" cy="87335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Multiple Regression</a:t>
            </a:r>
          </a:p>
        </p:txBody>
      </p:sp>
      <p:sp>
        <p:nvSpPr>
          <p:cNvPr id="261" name="Google Shape;261;p33"/>
          <p:cNvSpPr txBox="1">
            <a:spLocks noGrp="1"/>
          </p:cNvSpPr>
          <p:nvPr>
            <p:ph type="subTitle" idx="1"/>
          </p:nvPr>
        </p:nvSpPr>
        <p:spPr>
          <a:xfrm>
            <a:off x="575710" y="2366194"/>
            <a:ext cx="1717047" cy="15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Showed moderate effectiveness, achieving an R-squared of 0.365, indicating that approximately 36.5% of the variability in loan approval is explained by the model, specifically using credit history as a predictor</a:t>
            </a:r>
            <a:endParaRPr dirty="0"/>
          </a:p>
        </p:txBody>
      </p:sp>
      <p:sp>
        <p:nvSpPr>
          <p:cNvPr id="262" name="Google Shape;262;p33"/>
          <p:cNvSpPr txBox="1">
            <a:spLocks noGrp="1"/>
          </p:cNvSpPr>
          <p:nvPr>
            <p:ph type="subTitle" idx="2"/>
          </p:nvPr>
        </p:nvSpPr>
        <p:spPr>
          <a:xfrm>
            <a:off x="2472687" y="2366194"/>
            <a:ext cx="1749844" cy="15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Showed a slight improvement in explanatory power with an R-squared of 0.401, suggesting that combining multiple factors like income, loan amount, and marital status provides a better fit for predicting loan approvals</a:t>
            </a:r>
            <a:endParaRPr dirty="0"/>
          </a:p>
        </p:txBody>
      </p:sp>
      <p:sp>
        <p:nvSpPr>
          <p:cNvPr id="263" name="Google Shape;263;p33"/>
          <p:cNvSpPr txBox="1">
            <a:spLocks noGrp="1"/>
          </p:cNvSpPr>
          <p:nvPr>
            <p:ph type="subTitle" idx="3"/>
          </p:nvPr>
        </p:nvSpPr>
        <p:spPr>
          <a:xfrm>
            <a:off x="4402461" y="2366194"/>
            <a:ext cx="1749844" cy="15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Demonstrated strong predictive accuracy with a score of 0.81, effectively categorizing loan approval outcomes and confirming its suitability for binary classification tasks in this context</a:t>
            </a:r>
          </a:p>
        </p:txBody>
      </p:sp>
      <p:sp>
        <p:nvSpPr>
          <p:cNvPr id="264" name="Google Shape;264;p33"/>
          <p:cNvSpPr txBox="1">
            <a:spLocks noGrp="1"/>
          </p:cNvSpPr>
          <p:nvPr>
            <p:ph type="subTitle" idx="6"/>
          </p:nvPr>
        </p:nvSpPr>
        <p:spPr>
          <a:xfrm>
            <a:off x="4402461" y="1437912"/>
            <a:ext cx="1749844" cy="87335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Logistic Regression</a:t>
            </a:r>
            <a:endParaRPr dirty="0"/>
          </a:p>
        </p:txBody>
      </p:sp>
      <p:sp>
        <p:nvSpPr>
          <p:cNvPr id="2" name="Google Shape;259;p33">
            <a:extLst>
              <a:ext uri="{FF2B5EF4-FFF2-40B4-BE49-F238E27FC236}">
                <a16:creationId xmlns:a16="http://schemas.microsoft.com/office/drawing/2014/main" id="{6BA9E05D-218A-81FA-2CEE-1FA6E1F449F0}"/>
              </a:ext>
            </a:extLst>
          </p:cNvPr>
          <p:cNvSpPr txBox="1">
            <a:spLocks/>
          </p:cNvSpPr>
          <p:nvPr/>
        </p:nvSpPr>
        <p:spPr>
          <a:xfrm>
            <a:off x="6332235" y="1437912"/>
            <a:ext cx="1749844" cy="873357"/>
          </a:xfrm>
          <a:prstGeom prst="rect">
            <a:avLst/>
          </a:pr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Inter Medium"/>
              <a:buNone/>
              <a:defRPr sz="1600" b="0" i="0" u="none" strike="noStrike" cap="none">
                <a:solidFill>
                  <a:schemeClr val="dk1"/>
                </a:solidFill>
                <a:latin typeface="Inter Medium"/>
                <a:ea typeface="Inter Medium"/>
                <a:cs typeface="Inter Medium"/>
                <a:sym typeface="Inter Medium"/>
              </a:defRPr>
            </a:lvl1pPr>
            <a:lvl2pPr marL="914400" marR="0" lvl="1" indent="-304800" algn="ctr" rtl="0">
              <a:lnSpc>
                <a:spcPct val="100000"/>
              </a:lnSpc>
              <a:spcBef>
                <a:spcPts val="0"/>
              </a:spcBef>
              <a:spcAft>
                <a:spcPts val="0"/>
              </a:spcAft>
              <a:buClr>
                <a:schemeClr val="dk1"/>
              </a:buClr>
              <a:buSzPts val="2400"/>
              <a:buFont typeface="Inter Medium"/>
              <a:buNone/>
              <a:defRPr sz="2400" b="0" i="0" u="none" strike="noStrike" cap="none">
                <a:solidFill>
                  <a:schemeClr val="dk1"/>
                </a:solidFill>
                <a:latin typeface="Inter Medium"/>
                <a:ea typeface="Inter Medium"/>
                <a:cs typeface="Inter Medium"/>
                <a:sym typeface="Inter Medium"/>
              </a:defRPr>
            </a:lvl2pPr>
            <a:lvl3pPr marL="1371600" marR="0" lvl="2" indent="-304800" algn="ctr" rtl="0">
              <a:lnSpc>
                <a:spcPct val="100000"/>
              </a:lnSpc>
              <a:spcBef>
                <a:spcPts val="0"/>
              </a:spcBef>
              <a:spcAft>
                <a:spcPts val="0"/>
              </a:spcAft>
              <a:buClr>
                <a:schemeClr val="dk1"/>
              </a:buClr>
              <a:buSzPts val="2400"/>
              <a:buFont typeface="Inter Medium"/>
              <a:buNone/>
              <a:defRPr sz="2400" b="0" i="0" u="none" strike="noStrike" cap="none">
                <a:solidFill>
                  <a:schemeClr val="dk1"/>
                </a:solidFill>
                <a:latin typeface="Inter Medium"/>
                <a:ea typeface="Inter Medium"/>
                <a:cs typeface="Inter Medium"/>
                <a:sym typeface="Inter Medium"/>
              </a:defRPr>
            </a:lvl3pPr>
            <a:lvl4pPr marL="1828800" marR="0" lvl="3" indent="-304800" algn="ctr" rtl="0">
              <a:lnSpc>
                <a:spcPct val="100000"/>
              </a:lnSpc>
              <a:spcBef>
                <a:spcPts val="0"/>
              </a:spcBef>
              <a:spcAft>
                <a:spcPts val="0"/>
              </a:spcAft>
              <a:buClr>
                <a:schemeClr val="dk1"/>
              </a:buClr>
              <a:buSzPts val="2400"/>
              <a:buFont typeface="Inter Medium"/>
              <a:buNone/>
              <a:defRPr sz="2400" b="0" i="0" u="none" strike="noStrike" cap="none">
                <a:solidFill>
                  <a:schemeClr val="dk1"/>
                </a:solidFill>
                <a:latin typeface="Inter Medium"/>
                <a:ea typeface="Inter Medium"/>
                <a:cs typeface="Inter Medium"/>
                <a:sym typeface="Inter Medium"/>
              </a:defRPr>
            </a:lvl4pPr>
            <a:lvl5pPr marL="2286000" marR="0" lvl="4" indent="-304800" algn="ctr" rtl="0">
              <a:lnSpc>
                <a:spcPct val="100000"/>
              </a:lnSpc>
              <a:spcBef>
                <a:spcPts val="0"/>
              </a:spcBef>
              <a:spcAft>
                <a:spcPts val="0"/>
              </a:spcAft>
              <a:buClr>
                <a:schemeClr val="dk1"/>
              </a:buClr>
              <a:buSzPts val="2400"/>
              <a:buFont typeface="Inter Medium"/>
              <a:buNone/>
              <a:defRPr sz="2400" b="0" i="0" u="none" strike="noStrike" cap="none">
                <a:solidFill>
                  <a:schemeClr val="dk1"/>
                </a:solidFill>
                <a:latin typeface="Inter Medium"/>
                <a:ea typeface="Inter Medium"/>
                <a:cs typeface="Inter Medium"/>
                <a:sym typeface="Inter Medium"/>
              </a:defRPr>
            </a:lvl5pPr>
            <a:lvl6pPr marL="2743200" marR="0" lvl="5" indent="-304800" algn="ctr" rtl="0">
              <a:lnSpc>
                <a:spcPct val="100000"/>
              </a:lnSpc>
              <a:spcBef>
                <a:spcPts val="0"/>
              </a:spcBef>
              <a:spcAft>
                <a:spcPts val="0"/>
              </a:spcAft>
              <a:buClr>
                <a:schemeClr val="dk1"/>
              </a:buClr>
              <a:buSzPts val="2400"/>
              <a:buFont typeface="Inter Medium"/>
              <a:buNone/>
              <a:defRPr sz="2400" b="0" i="0" u="none" strike="noStrike" cap="none">
                <a:solidFill>
                  <a:schemeClr val="dk1"/>
                </a:solidFill>
                <a:latin typeface="Inter Medium"/>
                <a:ea typeface="Inter Medium"/>
                <a:cs typeface="Inter Medium"/>
                <a:sym typeface="Inter Medium"/>
              </a:defRPr>
            </a:lvl6pPr>
            <a:lvl7pPr marL="3200400" marR="0" lvl="6" indent="-304800" algn="ctr" rtl="0">
              <a:lnSpc>
                <a:spcPct val="100000"/>
              </a:lnSpc>
              <a:spcBef>
                <a:spcPts val="0"/>
              </a:spcBef>
              <a:spcAft>
                <a:spcPts val="0"/>
              </a:spcAft>
              <a:buClr>
                <a:schemeClr val="dk1"/>
              </a:buClr>
              <a:buSzPts val="2400"/>
              <a:buFont typeface="Inter Medium"/>
              <a:buNone/>
              <a:defRPr sz="2400" b="0" i="0" u="none" strike="noStrike" cap="none">
                <a:solidFill>
                  <a:schemeClr val="dk1"/>
                </a:solidFill>
                <a:latin typeface="Inter Medium"/>
                <a:ea typeface="Inter Medium"/>
                <a:cs typeface="Inter Medium"/>
                <a:sym typeface="Inter Medium"/>
              </a:defRPr>
            </a:lvl7pPr>
            <a:lvl8pPr marL="3657600" marR="0" lvl="7" indent="-304800" algn="ctr" rtl="0">
              <a:lnSpc>
                <a:spcPct val="100000"/>
              </a:lnSpc>
              <a:spcBef>
                <a:spcPts val="0"/>
              </a:spcBef>
              <a:spcAft>
                <a:spcPts val="0"/>
              </a:spcAft>
              <a:buClr>
                <a:schemeClr val="dk1"/>
              </a:buClr>
              <a:buSzPts val="2400"/>
              <a:buFont typeface="Inter Medium"/>
              <a:buNone/>
              <a:defRPr sz="2400" b="0" i="0" u="none" strike="noStrike" cap="none">
                <a:solidFill>
                  <a:schemeClr val="dk1"/>
                </a:solidFill>
                <a:latin typeface="Inter Medium"/>
                <a:ea typeface="Inter Medium"/>
                <a:cs typeface="Inter Medium"/>
                <a:sym typeface="Inter Medium"/>
              </a:defRPr>
            </a:lvl8pPr>
            <a:lvl9pPr marL="4114800" marR="0" lvl="8" indent="-304800" algn="ctr" rtl="0">
              <a:lnSpc>
                <a:spcPct val="100000"/>
              </a:lnSpc>
              <a:spcBef>
                <a:spcPts val="0"/>
              </a:spcBef>
              <a:spcAft>
                <a:spcPts val="0"/>
              </a:spcAft>
              <a:buClr>
                <a:schemeClr val="dk1"/>
              </a:buClr>
              <a:buSzPts val="2400"/>
              <a:buFont typeface="Inter Medium"/>
              <a:buNone/>
              <a:defRPr sz="2400" b="0" i="0" u="none" strike="noStrike" cap="none">
                <a:solidFill>
                  <a:schemeClr val="dk1"/>
                </a:solidFill>
                <a:latin typeface="Inter Medium"/>
                <a:ea typeface="Inter Medium"/>
                <a:cs typeface="Inter Medium"/>
                <a:sym typeface="Inter Medium"/>
              </a:defRPr>
            </a:lvl9pPr>
          </a:lstStyle>
          <a:p>
            <a:pPr marL="0" indent="0"/>
            <a:r>
              <a:rPr lang="en-US" dirty="0"/>
              <a:t>SVM Classifier Model</a:t>
            </a:r>
          </a:p>
        </p:txBody>
      </p:sp>
      <p:sp>
        <p:nvSpPr>
          <p:cNvPr id="3" name="Google Shape;261;p33">
            <a:extLst>
              <a:ext uri="{FF2B5EF4-FFF2-40B4-BE49-F238E27FC236}">
                <a16:creationId xmlns:a16="http://schemas.microsoft.com/office/drawing/2014/main" id="{6BD63E23-94C1-FE25-544B-2DA7F36DCC3A}"/>
              </a:ext>
            </a:extLst>
          </p:cNvPr>
          <p:cNvSpPr txBox="1">
            <a:spLocks/>
          </p:cNvSpPr>
          <p:nvPr/>
        </p:nvSpPr>
        <p:spPr>
          <a:xfrm>
            <a:off x="6332235" y="2366193"/>
            <a:ext cx="1749844" cy="223372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Inter Medium"/>
              <a:buNone/>
              <a:defRPr sz="1200" b="0" i="0" u="none" strike="noStrike" cap="none">
                <a:solidFill>
                  <a:schemeClr val="dk1"/>
                </a:solidFill>
                <a:latin typeface="Inter Medium"/>
                <a:ea typeface="Inter Medium"/>
                <a:cs typeface="Inter Medium"/>
                <a:sym typeface="Inter Medium"/>
              </a:defRPr>
            </a:lvl1pPr>
            <a:lvl2pPr marL="914400" marR="0" lvl="1" indent="-304800" algn="ctr" rtl="0">
              <a:lnSpc>
                <a:spcPct val="100000"/>
              </a:lnSpc>
              <a:spcBef>
                <a:spcPts val="0"/>
              </a:spcBef>
              <a:spcAft>
                <a:spcPts val="0"/>
              </a:spcAft>
              <a:buClr>
                <a:schemeClr val="dk1"/>
              </a:buClr>
              <a:buSzPts val="1200"/>
              <a:buFont typeface="Inter Medium"/>
              <a:buNone/>
              <a:defRPr sz="1200" b="0" i="0" u="none" strike="noStrike" cap="none">
                <a:solidFill>
                  <a:schemeClr val="dk1"/>
                </a:solidFill>
                <a:latin typeface="Inter Medium"/>
                <a:ea typeface="Inter Medium"/>
                <a:cs typeface="Inter Medium"/>
                <a:sym typeface="Inter Medium"/>
              </a:defRPr>
            </a:lvl2pPr>
            <a:lvl3pPr marL="1371600" marR="0" lvl="2" indent="-304800" algn="ctr" rtl="0">
              <a:lnSpc>
                <a:spcPct val="100000"/>
              </a:lnSpc>
              <a:spcBef>
                <a:spcPts val="0"/>
              </a:spcBef>
              <a:spcAft>
                <a:spcPts val="0"/>
              </a:spcAft>
              <a:buClr>
                <a:schemeClr val="dk1"/>
              </a:buClr>
              <a:buSzPts val="1200"/>
              <a:buFont typeface="Inter Medium"/>
              <a:buNone/>
              <a:defRPr sz="1200" b="0" i="0" u="none" strike="noStrike" cap="none">
                <a:solidFill>
                  <a:schemeClr val="dk1"/>
                </a:solidFill>
                <a:latin typeface="Inter Medium"/>
                <a:ea typeface="Inter Medium"/>
                <a:cs typeface="Inter Medium"/>
                <a:sym typeface="Inter Medium"/>
              </a:defRPr>
            </a:lvl3pPr>
            <a:lvl4pPr marL="1828800" marR="0" lvl="3" indent="-304800" algn="ctr" rtl="0">
              <a:lnSpc>
                <a:spcPct val="100000"/>
              </a:lnSpc>
              <a:spcBef>
                <a:spcPts val="0"/>
              </a:spcBef>
              <a:spcAft>
                <a:spcPts val="0"/>
              </a:spcAft>
              <a:buClr>
                <a:schemeClr val="dk1"/>
              </a:buClr>
              <a:buSzPts val="1200"/>
              <a:buFont typeface="Inter Medium"/>
              <a:buNone/>
              <a:defRPr sz="1200" b="0" i="0" u="none" strike="noStrike" cap="none">
                <a:solidFill>
                  <a:schemeClr val="dk1"/>
                </a:solidFill>
                <a:latin typeface="Inter Medium"/>
                <a:ea typeface="Inter Medium"/>
                <a:cs typeface="Inter Medium"/>
                <a:sym typeface="Inter Medium"/>
              </a:defRPr>
            </a:lvl4pPr>
            <a:lvl5pPr marL="2286000" marR="0" lvl="4" indent="-304800" algn="ctr" rtl="0">
              <a:lnSpc>
                <a:spcPct val="100000"/>
              </a:lnSpc>
              <a:spcBef>
                <a:spcPts val="0"/>
              </a:spcBef>
              <a:spcAft>
                <a:spcPts val="0"/>
              </a:spcAft>
              <a:buClr>
                <a:schemeClr val="dk1"/>
              </a:buClr>
              <a:buSzPts val="1200"/>
              <a:buFont typeface="Inter Medium"/>
              <a:buNone/>
              <a:defRPr sz="1200" b="0" i="0" u="none" strike="noStrike" cap="none">
                <a:solidFill>
                  <a:schemeClr val="dk1"/>
                </a:solidFill>
                <a:latin typeface="Inter Medium"/>
                <a:ea typeface="Inter Medium"/>
                <a:cs typeface="Inter Medium"/>
                <a:sym typeface="Inter Medium"/>
              </a:defRPr>
            </a:lvl5pPr>
            <a:lvl6pPr marL="2743200" marR="0" lvl="5" indent="-304800" algn="ctr" rtl="0">
              <a:lnSpc>
                <a:spcPct val="100000"/>
              </a:lnSpc>
              <a:spcBef>
                <a:spcPts val="0"/>
              </a:spcBef>
              <a:spcAft>
                <a:spcPts val="0"/>
              </a:spcAft>
              <a:buClr>
                <a:schemeClr val="dk1"/>
              </a:buClr>
              <a:buSzPts val="1200"/>
              <a:buFont typeface="Inter Medium"/>
              <a:buNone/>
              <a:defRPr sz="1200" b="0" i="0" u="none" strike="noStrike" cap="none">
                <a:solidFill>
                  <a:schemeClr val="dk1"/>
                </a:solidFill>
                <a:latin typeface="Inter Medium"/>
                <a:ea typeface="Inter Medium"/>
                <a:cs typeface="Inter Medium"/>
                <a:sym typeface="Inter Medium"/>
              </a:defRPr>
            </a:lvl6pPr>
            <a:lvl7pPr marL="3200400" marR="0" lvl="6" indent="-304800" algn="ctr" rtl="0">
              <a:lnSpc>
                <a:spcPct val="100000"/>
              </a:lnSpc>
              <a:spcBef>
                <a:spcPts val="0"/>
              </a:spcBef>
              <a:spcAft>
                <a:spcPts val="0"/>
              </a:spcAft>
              <a:buClr>
                <a:schemeClr val="dk1"/>
              </a:buClr>
              <a:buSzPts val="1200"/>
              <a:buFont typeface="Inter Medium"/>
              <a:buNone/>
              <a:defRPr sz="1200" b="0" i="0" u="none" strike="noStrike" cap="none">
                <a:solidFill>
                  <a:schemeClr val="dk1"/>
                </a:solidFill>
                <a:latin typeface="Inter Medium"/>
                <a:ea typeface="Inter Medium"/>
                <a:cs typeface="Inter Medium"/>
                <a:sym typeface="Inter Medium"/>
              </a:defRPr>
            </a:lvl7pPr>
            <a:lvl8pPr marL="3657600" marR="0" lvl="7" indent="-304800" algn="ctr" rtl="0">
              <a:lnSpc>
                <a:spcPct val="100000"/>
              </a:lnSpc>
              <a:spcBef>
                <a:spcPts val="0"/>
              </a:spcBef>
              <a:spcAft>
                <a:spcPts val="0"/>
              </a:spcAft>
              <a:buClr>
                <a:schemeClr val="dk1"/>
              </a:buClr>
              <a:buSzPts val="1200"/>
              <a:buFont typeface="Inter Medium"/>
              <a:buNone/>
              <a:defRPr sz="1200" b="0" i="0" u="none" strike="noStrike" cap="none">
                <a:solidFill>
                  <a:schemeClr val="dk1"/>
                </a:solidFill>
                <a:latin typeface="Inter Medium"/>
                <a:ea typeface="Inter Medium"/>
                <a:cs typeface="Inter Medium"/>
                <a:sym typeface="Inter Medium"/>
              </a:defRPr>
            </a:lvl8pPr>
            <a:lvl9pPr marL="4114800" marR="0" lvl="8" indent="-304800" algn="ctr" rtl="0">
              <a:lnSpc>
                <a:spcPct val="100000"/>
              </a:lnSpc>
              <a:spcBef>
                <a:spcPts val="0"/>
              </a:spcBef>
              <a:spcAft>
                <a:spcPts val="0"/>
              </a:spcAft>
              <a:buClr>
                <a:schemeClr val="dk1"/>
              </a:buClr>
              <a:buSzPts val="1200"/>
              <a:buFont typeface="Inter Medium"/>
              <a:buNone/>
              <a:defRPr sz="1200" b="0" i="0" u="none" strike="noStrike" cap="none">
                <a:solidFill>
                  <a:schemeClr val="dk1"/>
                </a:solidFill>
                <a:latin typeface="Inter Medium"/>
                <a:ea typeface="Inter Medium"/>
                <a:cs typeface="Inter Medium"/>
                <a:sym typeface="Inter Medium"/>
              </a:defRPr>
            </a:lvl9pPr>
          </a:lstStyle>
          <a:p>
            <a:pPr marL="0" indent="0"/>
            <a:r>
              <a:rPr lang="en-US" dirty="0"/>
              <a:t>Showed strong predictive accuracy with a score of 0.81, effectively categorizing loan approval outcomes and confirming its suitability for binary classification tasks in this context</a:t>
            </a:r>
          </a:p>
        </p:txBody>
      </p:sp>
    </p:spTree>
    <p:extLst>
      <p:ext uri="{BB962C8B-B14F-4D97-AF65-F5344CB8AC3E}">
        <p14:creationId xmlns:p14="http://schemas.microsoft.com/office/powerpoint/2010/main" val="3811825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Application</a:t>
            </a:r>
            <a:endParaRPr dirty="0"/>
          </a:p>
        </p:txBody>
      </p:sp>
      <p:sp>
        <p:nvSpPr>
          <p:cNvPr id="26" name="Google Shape;232;p30">
            <a:extLst>
              <a:ext uri="{FF2B5EF4-FFF2-40B4-BE49-F238E27FC236}">
                <a16:creationId xmlns:a16="http://schemas.microsoft.com/office/drawing/2014/main" id="{CDF3D182-1D71-15F9-F749-3F3C14A139F0}"/>
              </a:ext>
            </a:extLst>
          </p:cNvPr>
          <p:cNvSpPr txBox="1">
            <a:spLocks/>
          </p:cNvSpPr>
          <p:nvPr/>
        </p:nvSpPr>
        <p:spPr>
          <a:xfrm>
            <a:off x="377972" y="1210800"/>
            <a:ext cx="4885063" cy="2721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Inter Medium"/>
                <a:ea typeface="Inter Medium"/>
                <a:cs typeface="Inter Medium"/>
                <a:sym typeface="Inter Medium"/>
              </a:defRPr>
            </a:lvl1pPr>
            <a:lvl2pPr marL="914400" marR="0" lvl="1"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Inter Medium"/>
                <a:ea typeface="Inter Medium"/>
                <a:cs typeface="Inter Medium"/>
                <a:sym typeface="Inter Medium"/>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Inter Medium"/>
                <a:ea typeface="Inter Medium"/>
                <a:cs typeface="Inter Medium"/>
                <a:sym typeface="Inter Medium"/>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Inter Medium"/>
                <a:ea typeface="Inter Medium"/>
                <a:cs typeface="Inter Medium"/>
                <a:sym typeface="Inter Medium"/>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Inter Medium"/>
                <a:ea typeface="Inter Medium"/>
                <a:cs typeface="Inter Medium"/>
                <a:sym typeface="Inter Medium"/>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Inter Medium"/>
                <a:ea typeface="Inter Medium"/>
                <a:cs typeface="Inter Medium"/>
                <a:sym typeface="Inter Medium"/>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Inter Medium"/>
                <a:ea typeface="Inter Medium"/>
                <a:cs typeface="Inter Medium"/>
                <a:sym typeface="Inter Medium"/>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Inter Medium"/>
                <a:ea typeface="Inter Medium"/>
                <a:cs typeface="Inter Medium"/>
                <a:sym typeface="Inter Medium"/>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Inter Medium"/>
                <a:ea typeface="Inter Medium"/>
                <a:cs typeface="Inter Medium"/>
                <a:sym typeface="Inter Medium"/>
              </a:defRPr>
            </a:lvl9pPr>
          </a:lstStyle>
          <a:p>
            <a:pPr marL="171450" indent="-171450"/>
            <a:r>
              <a:rPr lang="en-US" sz="1100" dirty="0"/>
              <a:t>Functionality of Prediction Model: Used the trained logistic regression model to predict loan approval based on individual applicant data</a:t>
            </a:r>
          </a:p>
          <a:p>
            <a:pPr marL="171450" indent="-171450"/>
            <a:endParaRPr lang="en-US" sz="1100" dirty="0"/>
          </a:p>
          <a:p>
            <a:pPr marL="171450" indent="-171450"/>
            <a:r>
              <a:rPr lang="en-US" sz="1100" dirty="0"/>
              <a:t>Sample Data Used: A hypothetical applicant with specific attributes such as a single dependent, an income of $4,000, and a co-applicant income of $1,000, among other features</a:t>
            </a:r>
          </a:p>
          <a:p>
            <a:pPr marL="171450" indent="-171450"/>
            <a:endParaRPr lang="en-US" sz="1100" dirty="0"/>
          </a:p>
          <a:p>
            <a:pPr marL="171450" indent="-171450"/>
            <a:r>
              <a:rPr lang="en-US" sz="1100" dirty="0"/>
              <a:t>The model processes the applicant's data and outputs a prediction, indicating whether the loan is likely to be approved or not</a:t>
            </a:r>
          </a:p>
          <a:p>
            <a:pPr marL="171450" indent="-171450"/>
            <a:endParaRPr lang="en-US" sz="1100" dirty="0"/>
          </a:p>
          <a:p>
            <a:pPr marL="171450" indent="-171450"/>
            <a:r>
              <a:rPr lang="en-US" sz="1100" dirty="0"/>
              <a:t>Outcome : For the sample applicant provided, the model predicts loan approval, demonstrating the model's application in real-world decision-making</a:t>
            </a:r>
          </a:p>
          <a:p>
            <a:pPr marL="171450" indent="-171450"/>
            <a:endParaRPr lang="en-US" sz="1100" dirty="0"/>
          </a:p>
          <a:p>
            <a:pPr marL="171450" indent="-171450"/>
            <a:r>
              <a:rPr lang="en-US" sz="1100" dirty="0"/>
              <a:t>The model's capability to assist financial institutions in making informed, data-driven loan approval decisions quickly and efficiently</a:t>
            </a:r>
          </a:p>
        </p:txBody>
      </p:sp>
      <p:pic>
        <p:nvPicPr>
          <p:cNvPr id="27" name="Picture 26">
            <a:extLst>
              <a:ext uri="{FF2B5EF4-FFF2-40B4-BE49-F238E27FC236}">
                <a16:creationId xmlns:a16="http://schemas.microsoft.com/office/drawing/2014/main" id="{90AC6E74-1179-4981-D495-BB2E2B050F00}"/>
              </a:ext>
            </a:extLst>
          </p:cNvPr>
          <p:cNvPicPr>
            <a:picLocks noChangeAspect="1"/>
          </p:cNvPicPr>
          <p:nvPr/>
        </p:nvPicPr>
        <p:blipFill>
          <a:blip r:embed="rId3"/>
          <a:stretch>
            <a:fillRect/>
          </a:stretch>
        </p:blipFill>
        <p:spPr>
          <a:xfrm>
            <a:off x="5541602" y="1546360"/>
            <a:ext cx="3546556" cy="284624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pic>
        <p:nvPicPr>
          <p:cNvPr id="239" name="Google Shape;239;p31"/>
          <p:cNvPicPr preferRelativeResize="0"/>
          <p:nvPr/>
        </p:nvPicPr>
        <p:blipFill>
          <a:blip r:embed="rId3">
            <a:alphaModFix/>
          </a:blip>
          <a:stretch>
            <a:fillRect/>
          </a:stretch>
        </p:blipFill>
        <p:spPr>
          <a:xfrm>
            <a:off x="-992863" y="3984764"/>
            <a:ext cx="1985725" cy="1951401"/>
          </a:xfrm>
          <a:prstGeom prst="rect">
            <a:avLst/>
          </a:prstGeom>
          <a:noFill/>
          <a:ln>
            <a:noFill/>
          </a:ln>
        </p:spPr>
      </p:pic>
      <p:sp>
        <p:nvSpPr>
          <p:cNvPr id="8" name="Google Shape;258;p33">
            <a:extLst>
              <a:ext uri="{FF2B5EF4-FFF2-40B4-BE49-F238E27FC236}">
                <a16:creationId xmlns:a16="http://schemas.microsoft.com/office/drawing/2014/main" id="{BD04A992-43BF-73B6-A4C0-02184398D0F0}"/>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dirty="0"/>
              <a:t>References</a:t>
            </a:r>
          </a:p>
        </p:txBody>
      </p:sp>
      <p:sp>
        <p:nvSpPr>
          <p:cNvPr id="9" name="Google Shape;232;p30">
            <a:extLst>
              <a:ext uri="{FF2B5EF4-FFF2-40B4-BE49-F238E27FC236}">
                <a16:creationId xmlns:a16="http://schemas.microsoft.com/office/drawing/2014/main" id="{8769699B-56AA-AADD-5537-94AA24C59B6C}"/>
              </a:ext>
            </a:extLst>
          </p:cNvPr>
          <p:cNvSpPr txBox="1">
            <a:spLocks/>
          </p:cNvSpPr>
          <p:nvPr/>
        </p:nvSpPr>
        <p:spPr>
          <a:xfrm>
            <a:off x="720000" y="1158736"/>
            <a:ext cx="7788806" cy="2721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Inter Medium"/>
                <a:ea typeface="Inter Medium"/>
                <a:cs typeface="Inter Medium"/>
                <a:sym typeface="Inter Medium"/>
              </a:defRPr>
            </a:lvl1pPr>
            <a:lvl2pPr marL="914400" marR="0" lvl="1"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Inter Medium"/>
                <a:ea typeface="Inter Medium"/>
                <a:cs typeface="Inter Medium"/>
                <a:sym typeface="Inter Medium"/>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Inter Medium"/>
                <a:ea typeface="Inter Medium"/>
                <a:cs typeface="Inter Medium"/>
                <a:sym typeface="Inter Medium"/>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Inter Medium"/>
                <a:ea typeface="Inter Medium"/>
                <a:cs typeface="Inter Medium"/>
                <a:sym typeface="Inter Medium"/>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Inter Medium"/>
                <a:ea typeface="Inter Medium"/>
                <a:cs typeface="Inter Medium"/>
                <a:sym typeface="Inter Medium"/>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Inter Medium"/>
                <a:ea typeface="Inter Medium"/>
                <a:cs typeface="Inter Medium"/>
                <a:sym typeface="Inter Medium"/>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Inter Medium"/>
                <a:ea typeface="Inter Medium"/>
                <a:cs typeface="Inter Medium"/>
                <a:sym typeface="Inter Medium"/>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Inter Medium"/>
                <a:ea typeface="Inter Medium"/>
                <a:cs typeface="Inter Medium"/>
                <a:sym typeface="Inter Medium"/>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Inter Medium"/>
                <a:ea typeface="Inter Medium"/>
                <a:cs typeface="Inter Medium"/>
                <a:sym typeface="Inter Medium"/>
              </a:defRPr>
            </a:lvl9pPr>
          </a:lstStyle>
          <a:p>
            <a:pPr marL="171450" indent="-171450"/>
            <a:r>
              <a:rPr lang="en-US" sz="1600" b="1" dirty="0"/>
              <a:t>Dataset: </a:t>
            </a:r>
          </a:p>
          <a:p>
            <a:pPr marL="0" indent="0">
              <a:buNone/>
            </a:pPr>
            <a:r>
              <a:rPr lang="en-US" sz="1600" b="1" dirty="0">
                <a:hlinkClick r:id="rId4"/>
              </a:rPr>
              <a:t>https://www.kaggle.com/datasets/bhavikjikadara/loan-status-prediction/data</a:t>
            </a:r>
            <a:endParaRPr lang="en-US" sz="1600" b="1" dirty="0"/>
          </a:p>
          <a:p>
            <a:pPr marL="171450" indent="-171450"/>
            <a:endParaRPr lang="en-US" sz="1600" b="1" dirty="0"/>
          </a:p>
        </p:txBody>
      </p:sp>
    </p:spTree>
    <p:extLst>
      <p:ext uri="{BB962C8B-B14F-4D97-AF65-F5344CB8AC3E}">
        <p14:creationId xmlns:p14="http://schemas.microsoft.com/office/powerpoint/2010/main" val="1121473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pic>
        <p:nvPicPr>
          <p:cNvPr id="230" name="Google Shape;230;p30"/>
          <p:cNvPicPr preferRelativeResize="0"/>
          <p:nvPr/>
        </p:nvPicPr>
        <p:blipFill>
          <a:blip r:embed="rId3">
            <a:alphaModFix/>
          </a:blip>
          <a:stretch>
            <a:fillRect/>
          </a:stretch>
        </p:blipFill>
        <p:spPr>
          <a:xfrm>
            <a:off x="-53024" y="1474375"/>
            <a:ext cx="973819" cy="3229999"/>
          </a:xfrm>
          <a:prstGeom prst="rect">
            <a:avLst/>
          </a:prstGeom>
          <a:noFill/>
          <a:ln>
            <a:noFill/>
          </a:ln>
        </p:spPr>
      </p:pic>
      <p:sp>
        <p:nvSpPr>
          <p:cNvPr id="231" name="Google Shape;231;p30"/>
          <p:cNvSpPr txBox="1">
            <a:spLocks noGrp="1"/>
          </p:cNvSpPr>
          <p:nvPr>
            <p:ph type="title"/>
          </p:nvPr>
        </p:nvSpPr>
        <p:spPr>
          <a:xfrm>
            <a:off x="379062" y="413639"/>
            <a:ext cx="4106400" cy="55907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Introduction</a:t>
            </a:r>
            <a:endParaRPr dirty="0"/>
          </a:p>
        </p:txBody>
      </p:sp>
      <p:sp>
        <p:nvSpPr>
          <p:cNvPr id="232" name="Google Shape;232;p30"/>
          <p:cNvSpPr txBox="1">
            <a:spLocks noGrp="1"/>
          </p:cNvSpPr>
          <p:nvPr>
            <p:ph type="subTitle" idx="1"/>
          </p:nvPr>
        </p:nvSpPr>
        <p:spPr>
          <a:xfrm>
            <a:off x="1302753" y="972710"/>
            <a:ext cx="6365417" cy="2721900"/>
          </a:xfrm>
          <a:prstGeom prst="rect">
            <a:avLst/>
          </a:prstGeom>
        </p:spPr>
        <p:txBody>
          <a:bodyPr spcFirstLastPara="1" wrap="square" lIns="91425" tIns="91425" rIns="91425" bIns="91425" anchor="t" anchorCtr="0">
            <a:noAutofit/>
          </a:bodyPr>
          <a:lstStyle/>
          <a:p>
            <a:pPr marL="285750" indent="-285750"/>
            <a:r>
              <a:rPr lang="en-US" sz="1400" dirty="0"/>
              <a:t>Loans are critical for personal and economic growth, making the decision to approve or deny them are important for both banks and applicants</a:t>
            </a:r>
          </a:p>
          <a:p>
            <a:pPr marL="0" lvl="0" indent="0" algn="l" rtl="0">
              <a:spcBef>
                <a:spcPts val="0"/>
              </a:spcBef>
              <a:spcAft>
                <a:spcPts val="0"/>
              </a:spcAft>
              <a:buNone/>
            </a:pPr>
            <a:endParaRPr lang="en-US" sz="1400" dirty="0"/>
          </a:p>
          <a:p>
            <a:pPr marL="285750" indent="-285750"/>
            <a:r>
              <a:rPr lang="en-US" sz="1400" dirty="0"/>
              <a:t>Current challenges include ensuring accuracy, fairness, and efficiency in loan decisions, influenced by subjective judgments and inconsistent criteria</a:t>
            </a:r>
          </a:p>
          <a:p>
            <a:pPr marL="0" lvl="0" indent="0" algn="l" rtl="0">
              <a:spcBef>
                <a:spcPts val="0"/>
              </a:spcBef>
              <a:spcAft>
                <a:spcPts val="0"/>
              </a:spcAft>
              <a:buNone/>
            </a:pPr>
            <a:endParaRPr lang="en-US" sz="1400" dirty="0"/>
          </a:p>
          <a:p>
            <a:pPr marL="285750" indent="-285750"/>
            <a:r>
              <a:rPr lang="en-US" sz="1400" dirty="0"/>
              <a:t>The project objective of developing a predictive model for loan approval is highly relevant as it enhances decision accuracy, reduces operational costs, and increases efficiency, thereby enabling financial institutions to manage risk effectively while ensuring fair and transparent lending practices</a:t>
            </a:r>
          </a:p>
          <a:p>
            <a:pPr marL="0" lvl="0" indent="0" algn="l" rtl="0">
              <a:spcBef>
                <a:spcPts val="0"/>
              </a:spcBef>
              <a:spcAft>
                <a:spcPts val="0"/>
              </a:spcAft>
              <a:buNone/>
            </a:pPr>
            <a:endParaRPr lang="en-US" sz="1400" dirty="0"/>
          </a:p>
          <a:p>
            <a:pPr marL="285750" indent="-285750"/>
            <a:r>
              <a:rPr lang="en-US" sz="1400" dirty="0"/>
              <a:t>Data-driven approaches can transform the loan approval process by providing deeper insights and predictive capabilities, minimizing human biases</a:t>
            </a:r>
          </a:p>
        </p:txBody>
      </p:sp>
      <p:sp>
        <p:nvSpPr>
          <p:cNvPr id="234" name="Google Shape;234;p30"/>
          <p:cNvSpPr/>
          <p:nvPr/>
        </p:nvSpPr>
        <p:spPr>
          <a:xfrm>
            <a:off x="0" y="4796349"/>
            <a:ext cx="19857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Overview of Data Used</a:t>
            </a:r>
            <a:endParaRPr lang="en-US" dirty="0"/>
          </a:p>
        </p:txBody>
      </p:sp>
      <p:sp>
        <p:nvSpPr>
          <p:cNvPr id="4" name="Google Shape;232;p30">
            <a:extLst>
              <a:ext uri="{FF2B5EF4-FFF2-40B4-BE49-F238E27FC236}">
                <a16:creationId xmlns:a16="http://schemas.microsoft.com/office/drawing/2014/main" id="{94FB00AD-E62E-0FF9-5B41-33F846E60EE4}"/>
              </a:ext>
            </a:extLst>
          </p:cNvPr>
          <p:cNvSpPr txBox="1">
            <a:spLocks/>
          </p:cNvSpPr>
          <p:nvPr/>
        </p:nvSpPr>
        <p:spPr>
          <a:xfrm>
            <a:off x="720000" y="1165717"/>
            <a:ext cx="4106400" cy="2721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Inter Medium"/>
                <a:ea typeface="Inter Medium"/>
                <a:cs typeface="Inter Medium"/>
                <a:sym typeface="Inter Medium"/>
              </a:defRPr>
            </a:lvl1pPr>
            <a:lvl2pPr marL="914400" marR="0" lvl="1"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Inter Medium"/>
                <a:ea typeface="Inter Medium"/>
                <a:cs typeface="Inter Medium"/>
                <a:sym typeface="Inter Medium"/>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Inter Medium"/>
                <a:ea typeface="Inter Medium"/>
                <a:cs typeface="Inter Medium"/>
                <a:sym typeface="Inter Medium"/>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Inter Medium"/>
                <a:ea typeface="Inter Medium"/>
                <a:cs typeface="Inter Medium"/>
                <a:sym typeface="Inter Medium"/>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Inter Medium"/>
                <a:ea typeface="Inter Medium"/>
                <a:cs typeface="Inter Medium"/>
                <a:sym typeface="Inter Medium"/>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Inter Medium"/>
                <a:ea typeface="Inter Medium"/>
                <a:cs typeface="Inter Medium"/>
                <a:sym typeface="Inter Medium"/>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Inter Medium"/>
                <a:ea typeface="Inter Medium"/>
                <a:cs typeface="Inter Medium"/>
                <a:sym typeface="Inter Medium"/>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Inter Medium"/>
                <a:ea typeface="Inter Medium"/>
                <a:cs typeface="Inter Medium"/>
                <a:sym typeface="Inter Medium"/>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Inter Medium"/>
                <a:ea typeface="Inter Medium"/>
                <a:cs typeface="Inter Medium"/>
                <a:sym typeface="Inter Medium"/>
              </a:defRPr>
            </a:lvl9pPr>
          </a:lstStyle>
          <a:p>
            <a:pPr marL="171450" indent="-171450"/>
            <a:r>
              <a:rPr lang="en-US" dirty="0"/>
              <a:t>Applicant Profiles: Includes demographics like gender and marital status</a:t>
            </a:r>
          </a:p>
          <a:p>
            <a:pPr marL="171450" indent="-171450"/>
            <a:endParaRPr lang="en-US" dirty="0"/>
          </a:p>
          <a:p>
            <a:pPr marL="171450" indent="-171450"/>
            <a:r>
              <a:rPr lang="en-US" dirty="0"/>
              <a:t>Financial Metrics: Details critical financial information, including loan amounts and repayment terms</a:t>
            </a:r>
          </a:p>
          <a:p>
            <a:pPr marL="171450" indent="-171450"/>
            <a:endParaRPr lang="en-US" dirty="0"/>
          </a:p>
          <a:p>
            <a:pPr marL="171450" indent="-171450"/>
            <a:r>
              <a:rPr lang="en-US" dirty="0"/>
              <a:t>Credit History: Features credit history to assess applicants' financial reliability and eligibility for loans</a:t>
            </a:r>
          </a:p>
          <a:p>
            <a:pPr marL="171450" indent="-171450"/>
            <a:endParaRPr lang="en-US" dirty="0"/>
          </a:p>
          <a:p>
            <a:pPr marL="171450" indent="-171450"/>
            <a:r>
              <a:rPr lang="en-US" dirty="0"/>
              <a:t>Socio-Economic Factors: Categorizes applicants by education, employment status, and residential area</a:t>
            </a:r>
          </a:p>
          <a:p>
            <a:pPr marL="171450" indent="-171450"/>
            <a:endParaRPr lang="en-US" dirty="0"/>
          </a:p>
          <a:p>
            <a:pPr marL="171450" indent="-171450"/>
            <a:r>
              <a:rPr lang="en-US" dirty="0"/>
              <a:t>Loan Approval: </a:t>
            </a:r>
            <a:r>
              <a:rPr lang="en-US" dirty="0" err="1"/>
              <a:t>Tthe</a:t>
            </a:r>
            <a:r>
              <a:rPr lang="en-US" dirty="0"/>
              <a:t> final loan approval decision, enabling the training of predictive models</a:t>
            </a:r>
          </a:p>
        </p:txBody>
      </p:sp>
      <p:pic>
        <p:nvPicPr>
          <p:cNvPr id="5" name="Picture 4">
            <a:extLst>
              <a:ext uri="{FF2B5EF4-FFF2-40B4-BE49-F238E27FC236}">
                <a16:creationId xmlns:a16="http://schemas.microsoft.com/office/drawing/2014/main" id="{24A6D354-B64A-D316-A35F-96E9B6DFFFB1}"/>
              </a:ext>
            </a:extLst>
          </p:cNvPr>
          <p:cNvPicPr>
            <a:picLocks noChangeAspect="1"/>
          </p:cNvPicPr>
          <p:nvPr/>
        </p:nvPicPr>
        <p:blipFill>
          <a:blip r:embed="rId3"/>
          <a:stretch>
            <a:fillRect/>
          </a:stretch>
        </p:blipFill>
        <p:spPr>
          <a:xfrm>
            <a:off x="4948754" y="1359462"/>
            <a:ext cx="4112129" cy="211698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Tools and Technologies used</a:t>
            </a:r>
            <a:endParaRPr dirty="0"/>
          </a:p>
        </p:txBody>
      </p:sp>
      <p:sp>
        <p:nvSpPr>
          <p:cNvPr id="213" name="Google Shape;213;p29"/>
          <p:cNvSpPr txBox="1">
            <a:spLocks noGrp="1"/>
          </p:cNvSpPr>
          <p:nvPr>
            <p:ph type="title" idx="2"/>
          </p:nvPr>
        </p:nvSpPr>
        <p:spPr>
          <a:xfrm>
            <a:off x="716613" y="1480883"/>
            <a:ext cx="1342532"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1" i="0" u="none" strike="noStrike" dirty="0">
                <a:solidFill>
                  <a:schemeClr val="tx1"/>
                </a:solidFill>
                <a:effectLst/>
                <a:latin typeface="Söhne"/>
              </a:rPr>
              <a:t>Pandas</a:t>
            </a:r>
            <a:endParaRPr dirty="0">
              <a:solidFill>
                <a:schemeClr val="tx1"/>
              </a:solidFill>
            </a:endParaRPr>
          </a:p>
        </p:txBody>
      </p:sp>
      <p:sp>
        <p:nvSpPr>
          <p:cNvPr id="214" name="Google Shape;214;p29"/>
          <p:cNvSpPr txBox="1">
            <a:spLocks noGrp="1"/>
          </p:cNvSpPr>
          <p:nvPr>
            <p:ph type="title" idx="3"/>
          </p:nvPr>
        </p:nvSpPr>
        <p:spPr>
          <a:xfrm>
            <a:off x="716612" y="3066691"/>
            <a:ext cx="1579857"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1" i="0" u="none" strike="noStrike" dirty="0">
                <a:solidFill>
                  <a:schemeClr val="tx1"/>
                </a:solidFill>
                <a:effectLst/>
                <a:latin typeface="Söhne"/>
              </a:rPr>
              <a:t>Seaborn</a:t>
            </a:r>
            <a:endParaRPr dirty="0">
              <a:solidFill>
                <a:schemeClr val="tx1"/>
              </a:solidFill>
            </a:endParaRPr>
          </a:p>
        </p:txBody>
      </p:sp>
      <p:sp>
        <p:nvSpPr>
          <p:cNvPr id="215" name="Google Shape;215;p29"/>
          <p:cNvSpPr txBox="1">
            <a:spLocks noGrp="1"/>
          </p:cNvSpPr>
          <p:nvPr>
            <p:ph type="title" idx="4"/>
          </p:nvPr>
        </p:nvSpPr>
        <p:spPr>
          <a:xfrm>
            <a:off x="3294000" y="1480875"/>
            <a:ext cx="1342532"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NumPy</a:t>
            </a:r>
            <a:endParaRPr dirty="0"/>
          </a:p>
        </p:txBody>
      </p:sp>
      <p:sp>
        <p:nvSpPr>
          <p:cNvPr id="216" name="Google Shape;216;p29"/>
          <p:cNvSpPr txBox="1">
            <a:spLocks noGrp="1"/>
          </p:cNvSpPr>
          <p:nvPr>
            <p:ph type="title" idx="5"/>
          </p:nvPr>
        </p:nvSpPr>
        <p:spPr>
          <a:xfrm>
            <a:off x="3294000" y="3066697"/>
            <a:ext cx="2408785"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t>Scikit-Learn</a:t>
            </a:r>
            <a:endParaRPr sz="2400" dirty="0"/>
          </a:p>
        </p:txBody>
      </p:sp>
      <p:sp>
        <p:nvSpPr>
          <p:cNvPr id="217" name="Google Shape;217;p29"/>
          <p:cNvSpPr txBox="1">
            <a:spLocks noGrp="1"/>
          </p:cNvSpPr>
          <p:nvPr>
            <p:ph type="title" idx="6"/>
          </p:nvPr>
        </p:nvSpPr>
        <p:spPr>
          <a:xfrm>
            <a:off x="5871387" y="1480883"/>
            <a:ext cx="1862621"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1" i="0" u="none" strike="noStrike" dirty="0">
                <a:solidFill>
                  <a:schemeClr val="tx1"/>
                </a:solidFill>
                <a:effectLst/>
                <a:latin typeface="Söhne"/>
              </a:rPr>
              <a:t>Matplotlib</a:t>
            </a:r>
            <a:endParaRPr dirty="0">
              <a:solidFill>
                <a:schemeClr val="tx1"/>
              </a:solidFill>
            </a:endParaRPr>
          </a:p>
        </p:txBody>
      </p:sp>
      <p:sp>
        <p:nvSpPr>
          <p:cNvPr id="218" name="Google Shape;218;p29"/>
          <p:cNvSpPr txBox="1">
            <a:spLocks noGrp="1"/>
          </p:cNvSpPr>
          <p:nvPr>
            <p:ph type="title" idx="7"/>
          </p:nvPr>
        </p:nvSpPr>
        <p:spPr>
          <a:xfrm>
            <a:off x="5871388" y="3066691"/>
            <a:ext cx="2190688"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i="0" u="none" strike="noStrike" dirty="0" err="1">
                <a:solidFill>
                  <a:schemeClr val="tx1"/>
                </a:solidFill>
                <a:effectLst/>
                <a:latin typeface="Söhne"/>
              </a:rPr>
              <a:t>Statsmodels</a:t>
            </a:r>
            <a:endParaRPr dirty="0">
              <a:solidFill>
                <a:schemeClr val="tx1"/>
              </a:solidFill>
            </a:endParaRPr>
          </a:p>
        </p:txBody>
      </p:sp>
      <p:sp>
        <p:nvSpPr>
          <p:cNvPr id="219" name="Google Shape;219;p29"/>
          <p:cNvSpPr txBox="1">
            <a:spLocks noGrp="1"/>
          </p:cNvSpPr>
          <p:nvPr>
            <p:ph type="subTitle" idx="1"/>
          </p:nvPr>
        </p:nvSpPr>
        <p:spPr>
          <a:xfrm>
            <a:off x="716611" y="2041075"/>
            <a:ext cx="2315400" cy="394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Introduction</a:t>
            </a:r>
            <a:endParaRPr/>
          </a:p>
        </p:txBody>
      </p:sp>
      <p:sp>
        <p:nvSpPr>
          <p:cNvPr id="220" name="Google Shape;220;p29"/>
          <p:cNvSpPr txBox="1">
            <a:spLocks noGrp="1"/>
          </p:cNvSpPr>
          <p:nvPr>
            <p:ph type="subTitle" idx="13"/>
          </p:nvPr>
        </p:nvSpPr>
        <p:spPr>
          <a:xfrm>
            <a:off x="716624" y="3612650"/>
            <a:ext cx="2315400" cy="102915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t>Used </a:t>
            </a:r>
            <a:r>
              <a:rPr lang="en-US" sz="1200" dirty="0"/>
              <a:t>for making attractive and informative statistical graphics to better understand the data relationships</a:t>
            </a:r>
            <a:endParaRPr sz="1200" dirty="0"/>
          </a:p>
        </p:txBody>
      </p:sp>
      <p:sp>
        <p:nvSpPr>
          <p:cNvPr id="221" name="Google Shape;221;p29"/>
          <p:cNvSpPr txBox="1">
            <a:spLocks noGrp="1"/>
          </p:cNvSpPr>
          <p:nvPr>
            <p:ph type="subTitle" idx="14"/>
          </p:nvPr>
        </p:nvSpPr>
        <p:spPr>
          <a:xfrm>
            <a:off x="3294010" y="3612650"/>
            <a:ext cx="2315400" cy="102915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t>Applied for implementing machine learning algorithms, model training, and evaluation to predict loan approval outcomes</a:t>
            </a:r>
            <a:endParaRPr sz="1200" dirty="0"/>
          </a:p>
        </p:txBody>
      </p:sp>
      <p:sp>
        <p:nvSpPr>
          <p:cNvPr id="222" name="Google Shape;222;p29"/>
          <p:cNvSpPr txBox="1">
            <a:spLocks noGrp="1"/>
          </p:cNvSpPr>
          <p:nvPr>
            <p:ph type="subTitle" idx="1"/>
          </p:nvPr>
        </p:nvSpPr>
        <p:spPr>
          <a:xfrm>
            <a:off x="716611" y="2041074"/>
            <a:ext cx="2315400" cy="83474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a:t>Utilized for data manipulation and analysis, for organizing and preparing the dataset for modeling</a:t>
            </a:r>
            <a:endParaRPr sz="1200" dirty="0"/>
          </a:p>
        </p:txBody>
      </p:sp>
      <p:sp>
        <p:nvSpPr>
          <p:cNvPr id="223" name="Google Shape;223;p29"/>
          <p:cNvSpPr txBox="1">
            <a:spLocks noGrp="1"/>
          </p:cNvSpPr>
          <p:nvPr>
            <p:ph type="subTitle" idx="8"/>
          </p:nvPr>
        </p:nvSpPr>
        <p:spPr>
          <a:xfrm>
            <a:off x="3293993" y="2041075"/>
            <a:ext cx="2315400" cy="83474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t>Used </a:t>
            </a:r>
            <a:r>
              <a:rPr lang="en-US" sz="1200" dirty="0"/>
              <a:t> for numerical operations, helping with calculations needed for data preprocessing</a:t>
            </a:r>
            <a:endParaRPr sz="1200" dirty="0"/>
          </a:p>
        </p:txBody>
      </p:sp>
      <p:sp>
        <p:nvSpPr>
          <p:cNvPr id="224" name="Google Shape;224;p29"/>
          <p:cNvSpPr txBox="1">
            <a:spLocks noGrp="1"/>
          </p:cNvSpPr>
          <p:nvPr>
            <p:ph type="subTitle" idx="9"/>
          </p:nvPr>
        </p:nvSpPr>
        <p:spPr>
          <a:xfrm>
            <a:off x="5871375" y="2041074"/>
            <a:ext cx="2315400" cy="83474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t>Used for creating interactive and visualizations to explore data trends and model outcomes</a:t>
            </a:r>
            <a:endParaRPr sz="1200" dirty="0"/>
          </a:p>
        </p:txBody>
      </p:sp>
      <p:sp>
        <p:nvSpPr>
          <p:cNvPr id="225" name="Google Shape;225;p29"/>
          <p:cNvSpPr txBox="1">
            <a:spLocks noGrp="1"/>
          </p:cNvSpPr>
          <p:nvPr>
            <p:ph type="subTitle" idx="15"/>
          </p:nvPr>
        </p:nvSpPr>
        <p:spPr>
          <a:xfrm>
            <a:off x="5871375" y="3612650"/>
            <a:ext cx="2315400" cy="102915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t>Used for statistical modeling, providing tools for the estimation of various statistical models and conducting statistical tests</a:t>
            </a:r>
            <a:endParaRPr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Methodology Used</a:t>
            </a:r>
            <a:endParaRPr dirty="0"/>
          </a:p>
        </p:txBody>
      </p:sp>
      <p:sp>
        <p:nvSpPr>
          <p:cNvPr id="259" name="Google Shape;259;p33"/>
          <p:cNvSpPr txBox="1">
            <a:spLocks noGrp="1"/>
          </p:cNvSpPr>
          <p:nvPr>
            <p:ph type="subTitle" idx="4"/>
          </p:nvPr>
        </p:nvSpPr>
        <p:spPr>
          <a:xfrm>
            <a:off x="575710" y="1437912"/>
            <a:ext cx="1749844" cy="87335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Simple Linear Regression</a:t>
            </a:r>
            <a:endParaRPr dirty="0"/>
          </a:p>
        </p:txBody>
      </p:sp>
      <p:sp>
        <p:nvSpPr>
          <p:cNvPr id="260" name="Google Shape;260;p33"/>
          <p:cNvSpPr txBox="1">
            <a:spLocks noGrp="1"/>
          </p:cNvSpPr>
          <p:nvPr>
            <p:ph type="subTitle" idx="5"/>
          </p:nvPr>
        </p:nvSpPr>
        <p:spPr>
          <a:xfrm>
            <a:off x="2472687" y="1437912"/>
            <a:ext cx="1749844" cy="87335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Multiple Regression</a:t>
            </a:r>
          </a:p>
        </p:txBody>
      </p:sp>
      <p:sp>
        <p:nvSpPr>
          <p:cNvPr id="261" name="Google Shape;261;p33"/>
          <p:cNvSpPr txBox="1">
            <a:spLocks noGrp="1"/>
          </p:cNvSpPr>
          <p:nvPr>
            <p:ph type="subTitle" idx="1"/>
          </p:nvPr>
        </p:nvSpPr>
        <p:spPr>
          <a:xfrm>
            <a:off x="575710" y="2366194"/>
            <a:ext cx="1749844" cy="15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a:p>
            <a:pPr marL="0" lvl="0" indent="0" algn="l" rtl="0">
              <a:spcBef>
                <a:spcPts val="0"/>
              </a:spcBef>
              <a:spcAft>
                <a:spcPts val="0"/>
              </a:spcAft>
              <a:buNone/>
            </a:pPr>
            <a:r>
              <a:rPr lang="en-US" dirty="0"/>
              <a:t>Used Credit History as a predictor to establish a baseline relationship with loan approval status</a:t>
            </a:r>
            <a:endParaRPr dirty="0"/>
          </a:p>
        </p:txBody>
      </p:sp>
      <p:sp>
        <p:nvSpPr>
          <p:cNvPr id="262" name="Google Shape;262;p33"/>
          <p:cNvSpPr txBox="1">
            <a:spLocks noGrp="1"/>
          </p:cNvSpPr>
          <p:nvPr>
            <p:ph type="subTitle" idx="2"/>
          </p:nvPr>
        </p:nvSpPr>
        <p:spPr>
          <a:xfrm>
            <a:off x="2472687" y="2366194"/>
            <a:ext cx="1749844" cy="15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a:p>
            <a:pPr marL="0" lvl="0" indent="0" algn="l" rtl="0">
              <a:spcBef>
                <a:spcPts val="0"/>
              </a:spcBef>
              <a:spcAft>
                <a:spcPts val="0"/>
              </a:spcAft>
              <a:buNone/>
            </a:pPr>
            <a:r>
              <a:rPr lang="en-US" dirty="0"/>
              <a:t>Expanded to include multiple factors like income and loan amount to capture their combined effects on loan approval</a:t>
            </a:r>
            <a:endParaRPr dirty="0"/>
          </a:p>
        </p:txBody>
      </p:sp>
      <p:sp>
        <p:nvSpPr>
          <p:cNvPr id="263" name="Google Shape;263;p33"/>
          <p:cNvSpPr txBox="1">
            <a:spLocks noGrp="1"/>
          </p:cNvSpPr>
          <p:nvPr>
            <p:ph type="subTitle" idx="3"/>
          </p:nvPr>
        </p:nvSpPr>
        <p:spPr>
          <a:xfrm>
            <a:off x="4402461" y="2366194"/>
            <a:ext cx="1749844" cy="15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a:p>
            <a:pPr marL="0" lvl="0" indent="0" algn="l" rtl="0">
              <a:spcBef>
                <a:spcPts val="0"/>
              </a:spcBef>
              <a:spcAft>
                <a:spcPts val="0"/>
              </a:spcAft>
              <a:buNone/>
            </a:pPr>
            <a:r>
              <a:rPr lang="en-US" dirty="0"/>
              <a:t>Used for its suitability in binary classification, predicting the probability of loan approval</a:t>
            </a:r>
          </a:p>
        </p:txBody>
      </p:sp>
      <p:sp>
        <p:nvSpPr>
          <p:cNvPr id="264" name="Google Shape;264;p33"/>
          <p:cNvSpPr txBox="1">
            <a:spLocks noGrp="1"/>
          </p:cNvSpPr>
          <p:nvPr>
            <p:ph type="subTitle" idx="6"/>
          </p:nvPr>
        </p:nvSpPr>
        <p:spPr>
          <a:xfrm>
            <a:off x="4402461" y="1437912"/>
            <a:ext cx="1749844" cy="87335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Logistic Regression</a:t>
            </a:r>
            <a:endParaRPr dirty="0"/>
          </a:p>
        </p:txBody>
      </p:sp>
      <p:sp>
        <p:nvSpPr>
          <p:cNvPr id="2" name="Google Shape;259;p33">
            <a:extLst>
              <a:ext uri="{FF2B5EF4-FFF2-40B4-BE49-F238E27FC236}">
                <a16:creationId xmlns:a16="http://schemas.microsoft.com/office/drawing/2014/main" id="{6BA9E05D-218A-81FA-2CEE-1FA6E1F449F0}"/>
              </a:ext>
            </a:extLst>
          </p:cNvPr>
          <p:cNvSpPr txBox="1">
            <a:spLocks/>
          </p:cNvSpPr>
          <p:nvPr/>
        </p:nvSpPr>
        <p:spPr>
          <a:xfrm>
            <a:off x="6332235" y="1437912"/>
            <a:ext cx="1749844" cy="873357"/>
          </a:xfrm>
          <a:prstGeom prst="rect">
            <a:avLst/>
          </a:pr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Inter Medium"/>
              <a:buNone/>
              <a:defRPr sz="1600" b="0" i="0" u="none" strike="noStrike" cap="none">
                <a:solidFill>
                  <a:schemeClr val="dk1"/>
                </a:solidFill>
                <a:latin typeface="Inter Medium"/>
                <a:ea typeface="Inter Medium"/>
                <a:cs typeface="Inter Medium"/>
                <a:sym typeface="Inter Medium"/>
              </a:defRPr>
            </a:lvl1pPr>
            <a:lvl2pPr marL="914400" marR="0" lvl="1" indent="-304800" algn="ctr" rtl="0">
              <a:lnSpc>
                <a:spcPct val="100000"/>
              </a:lnSpc>
              <a:spcBef>
                <a:spcPts val="0"/>
              </a:spcBef>
              <a:spcAft>
                <a:spcPts val="0"/>
              </a:spcAft>
              <a:buClr>
                <a:schemeClr val="dk1"/>
              </a:buClr>
              <a:buSzPts val="2400"/>
              <a:buFont typeface="Inter Medium"/>
              <a:buNone/>
              <a:defRPr sz="2400" b="0" i="0" u="none" strike="noStrike" cap="none">
                <a:solidFill>
                  <a:schemeClr val="dk1"/>
                </a:solidFill>
                <a:latin typeface="Inter Medium"/>
                <a:ea typeface="Inter Medium"/>
                <a:cs typeface="Inter Medium"/>
                <a:sym typeface="Inter Medium"/>
              </a:defRPr>
            </a:lvl2pPr>
            <a:lvl3pPr marL="1371600" marR="0" lvl="2" indent="-304800" algn="ctr" rtl="0">
              <a:lnSpc>
                <a:spcPct val="100000"/>
              </a:lnSpc>
              <a:spcBef>
                <a:spcPts val="0"/>
              </a:spcBef>
              <a:spcAft>
                <a:spcPts val="0"/>
              </a:spcAft>
              <a:buClr>
                <a:schemeClr val="dk1"/>
              </a:buClr>
              <a:buSzPts val="2400"/>
              <a:buFont typeface="Inter Medium"/>
              <a:buNone/>
              <a:defRPr sz="2400" b="0" i="0" u="none" strike="noStrike" cap="none">
                <a:solidFill>
                  <a:schemeClr val="dk1"/>
                </a:solidFill>
                <a:latin typeface="Inter Medium"/>
                <a:ea typeface="Inter Medium"/>
                <a:cs typeface="Inter Medium"/>
                <a:sym typeface="Inter Medium"/>
              </a:defRPr>
            </a:lvl3pPr>
            <a:lvl4pPr marL="1828800" marR="0" lvl="3" indent="-304800" algn="ctr" rtl="0">
              <a:lnSpc>
                <a:spcPct val="100000"/>
              </a:lnSpc>
              <a:spcBef>
                <a:spcPts val="0"/>
              </a:spcBef>
              <a:spcAft>
                <a:spcPts val="0"/>
              </a:spcAft>
              <a:buClr>
                <a:schemeClr val="dk1"/>
              </a:buClr>
              <a:buSzPts val="2400"/>
              <a:buFont typeface="Inter Medium"/>
              <a:buNone/>
              <a:defRPr sz="2400" b="0" i="0" u="none" strike="noStrike" cap="none">
                <a:solidFill>
                  <a:schemeClr val="dk1"/>
                </a:solidFill>
                <a:latin typeface="Inter Medium"/>
                <a:ea typeface="Inter Medium"/>
                <a:cs typeface="Inter Medium"/>
                <a:sym typeface="Inter Medium"/>
              </a:defRPr>
            </a:lvl4pPr>
            <a:lvl5pPr marL="2286000" marR="0" lvl="4" indent="-304800" algn="ctr" rtl="0">
              <a:lnSpc>
                <a:spcPct val="100000"/>
              </a:lnSpc>
              <a:spcBef>
                <a:spcPts val="0"/>
              </a:spcBef>
              <a:spcAft>
                <a:spcPts val="0"/>
              </a:spcAft>
              <a:buClr>
                <a:schemeClr val="dk1"/>
              </a:buClr>
              <a:buSzPts val="2400"/>
              <a:buFont typeface="Inter Medium"/>
              <a:buNone/>
              <a:defRPr sz="2400" b="0" i="0" u="none" strike="noStrike" cap="none">
                <a:solidFill>
                  <a:schemeClr val="dk1"/>
                </a:solidFill>
                <a:latin typeface="Inter Medium"/>
                <a:ea typeface="Inter Medium"/>
                <a:cs typeface="Inter Medium"/>
                <a:sym typeface="Inter Medium"/>
              </a:defRPr>
            </a:lvl5pPr>
            <a:lvl6pPr marL="2743200" marR="0" lvl="5" indent="-304800" algn="ctr" rtl="0">
              <a:lnSpc>
                <a:spcPct val="100000"/>
              </a:lnSpc>
              <a:spcBef>
                <a:spcPts val="0"/>
              </a:spcBef>
              <a:spcAft>
                <a:spcPts val="0"/>
              </a:spcAft>
              <a:buClr>
                <a:schemeClr val="dk1"/>
              </a:buClr>
              <a:buSzPts val="2400"/>
              <a:buFont typeface="Inter Medium"/>
              <a:buNone/>
              <a:defRPr sz="2400" b="0" i="0" u="none" strike="noStrike" cap="none">
                <a:solidFill>
                  <a:schemeClr val="dk1"/>
                </a:solidFill>
                <a:latin typeface="Inter Medium"/>
                <a:ea typeface="Inter Medium"/>
                <a:cs typeface="Inter Medium"/>
                <a:sym typeface="Inter Medium"/>
              </a:defRPr>
            </a:lvl6pPr>
            <a:lvl7pPr marL="3200400" marR="0" lvl="6" indent="-304800" algn="ctr" rtl="0">
              <a:lnSpc>
                <a:spcPct val="100000"/>
              </a:lnSpc>
              <a:spcBef>
                <a:spcPts val="0"/>
              </a:spcBef>
              <a:spcAft>
                <a:spcPts val="0"/>
              </a:spcAft>
              <a:buClr>
                <a:schemeClr val="dk1"/>
              </a:buClr>
              <a:buSzPts val="2400"/>
              <a:buFont typeface="Inter Medium"/>
              <a:buNone/>
              <a:defRPr sz="2400" b="0" i="0" u="none" strike="noStrike" cap="none">
                <a:solidFill>
                  <a:schemeClr val="dk1"/>
                </a:solidFill>
                <a:latin typeface="Inter Medium"/>
                <a:ea typeface="Inter Medium"/>
                <a:cs typeface="Inter Medium"/>
                <a:sym typeface="Inter Medium"/>
              </a:defRPr>
            </a:lvl7pPr>
            <a:lvl8pPr marL="3657600" marR="0" lvl="7" indent="-304800" algn="ctr" rtl="0">
              <a:lnSpc>
                <a:spcPct val="100000"/>
              </a:lnSpc>
              <a:spcBef>
                <a:spcPts val="0"/>
              </a:spcBef>
              <a:spcAft>
                <a:spcPts val="0"/>
              </a:spcAft>
              <a:buClr>
                <a:schemeClr val="dk1"/>
              </a:buClr>
              <a:buSzPts val="2400"/>
              <a:buFont typeface="Inter Medium"/>
              <a:buNone/>
              <a:defRPr sz="2400" b="0" i="0" u="none" strike="noStrike" cap="none">
                <a:solidFill>
                  <a:schemeClr val="dk1"/>
                </a:solidFill>
                <a:latin typeface="Inter Medium"/>
                <a:ea typeface="Inter Medium"/>
                <a:cs typeface="Inter Medium"/>
                <a:sym typeface="Inter Medium"/>
              </a:defRPr>
            </a:lvl8pPr>
            <a:lvl9pPr marL="4114800" marR="0" lvl="8" indent="-304800" algn="ctr" rtl="0">
              <a:lnSpc>
                <a:spcPct val="100000"/>
              </a:lnSpc>
              <a:spcBef>
                <a:spcPts val="0"/>
              </a:spcBef>
              <a:spcAft>
                <a:spcPts val="0"/>
              </a:spcAft>
              <a:buClr>
                <a:schemeClr val="dk1"/>
              </a:buClr>
              <a:buSzPts val="2400"/>
              <a:buFont typeface="Inter Medium"/>
              <a:buNone/>
              <a:defRPr sz="2400" b="0" i="0" u="none" strike="noStrike" cap="none">
                <a:solidFill>
                  <a:schemeClr val="dk1"/>
                </a:solidFill>
                <a:latin typeface="Inter Medium"/>
                <a:ea typeface="Inter Medium"/>
                <a:cs typeface="Inter Medium"/>
                <a:sym typeface="Inter Medium"/>
              </a:defRPr>
            </a:lvl9pPr>
          </a:lstStyle>
          <a:p>
            <a:pPr marL="0" indent="0"/>
            <a:r>
              <a:rPr lang="en-US" dirty="0"/>
              <a:t>SVM Model</a:t>
            </a:r>
          </a:p>
        </p:txBody>
      </p:sp>
      <p:sp>
        <p:nvSpPr>
          <p:cNvPr id="3" name="Google Shape;261;p33">
            <a:extLst>
              <a:ext uri="{FF2B5EF4-FFF2-40B4-BE49-F238E27FC236}">
                <a16:creationId xmlns:a16="http://schemas.microsoft.com/office/drawing/2014/main" id="{6BD63E23-94C1-FE25-544B-2DA7F36DCC3A}"/>
              </a:ext>
            </a:extLst>
          </p:cNvPr>
          <p:cNvSpPr txBox="1">
            <a:spLocks/>
          </p:cNvSpPr>
          <p:nvPr/>
        </p:nvSpPr>
        <p:spPr>
          <a:xfrm>
            <a:off x="6332235" y="2366193"/>
            <a:ext cx="1749844" cy="223372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Inter Medium"/>
              <a:buNone/>
              <a:defRPr sz="1200" b="0" i="0" u="none" strike="noStrike" cap="none">
                <a:solidFill>
                  <a:schemeClr val="dk1"/>
                </a:solidFill>
                <a:latin typeface="Inter Medium"/>
                <a:ea typeface="Inter Medium"/>
                <a:cs typeface="Inter Medium"/>
                <a:sym typeface="Inter Medium"/>
              </a:defRPr>
            </a:lvl1pPr>
            <a:lvl2pPr marL="914400" marR="0" lvl="1" indent="-304800" algn="ctr" rtl="0">
              <a:lnSpc>
                <a:spcPct val="100000"/>
              </a:lnSpc>
              <a:spcBef>
                <a:spcPts val="0"/>
              </a:spcBef>
              <a:spcAft>
                <a:spcPts val="0"/>
              </a:spcAft>
              <a:buClr>
                <a:schemeClr val="dk1"/>
              </a:buClr>
              <a:buSzPts val="1200"/>
              <a:buFont typeface="Inter Medium"/>
              <a:buNone/>
              <a:defRPr sz="1200" b="0" i="0" u="none" strike="noStrike" cap="none">
                <a:solidFill>
                  <a:schemeClr val="dk1"/>
                </a:solidFill>
                <a:latin typeface="Inter Medium"/>
                <a:ea typeface="Inter Medium"/>
                <a:cs typeface="Inter Medium"/>
                <a:sym typeface="Inter Medium"/>
              </a:defRPr>
            </a:lvl2pPr>
            <a:lvl3pPr marL="1371600" marR="0" lvl="2" indent="-304800" algn="ctr" rtl="0">
              <a:lnSpc>
                <a:spcPct val="100000"/>
              </a:lnSpc>
              <a:spcBef>
                <a:spcPts val="0"/>
              </a:spcBef>
              <a:spcAft>
                <a:spcPts val="0"/>
              </a:spcAft>
              <a:buClr>
                <a:schemeClr val="dk1"/>
              </a:buClr>
              <a:buSzPts val="1200"/>
              <a:buFont typeface="Inter Medium"/>
              <a:buNone/>
              <a:defRPr sz="1200" b="0" i="0" u="none" strike="noStrike" cap="none">
                <a:solidFill>
                  <a:schemeClr val="dk1"/>
                </a:solidFill>
                <a:latin typeface="Inter Medium"/>
                <a:ea typeface="Inter Medium"/>
                <a:cs typeface="Inter Medium"/>
                <a:sym typeface="Inter Medium"/>
              </a:defRPr>
            </a:lvl3pPr>
            <a:lvl4pPr marL="1828800" marR="0" lvl="3" indent="-304800" algn="ctr" rtl="0">
              <a:lnSpc>
                <a:spcPct val="100000"/>
              </a:lnSpc>
              <a:spcBef>
                <a:spcPts val="0"/>
              </a:spcBef>
              <a:spcAft>
                <a:spcPts val="0"/>
              </a:spcAft>
              <a:buClr>
                <a:schemeClr val="dk1"/>
              </a:buClr>
              <a:buSzPts val="1200"/>
              <a:buFont typeface="Inter Medium"/>
              <a:buNone/>
              <a:defRPr sz="1200" b="0" i="0" u="none" strike="noStrike" cap="none">
                <a:solidFill>
                  <a:schemeClr val="dk1"/>
                </a:solidFill>
                <a:latin typeface="Inter Medium"/>
                <a:ea typeface="Inter Medium"/>
                <a:cs typeface="Inter Medium"/>
                <a:sym typeface="Inter Medium"/>
              </a:defRPr>
            </a:lvl4pPr>
            <a:lvl5pPr marL="2286000" marR="0" lvl="4" indent="-304800" algn="ctr" rtl="0">
              <a:lnSpc>
                <a:spcPct val="100000"/>
              </a:lnSpc>
              <a:spcBef>
                <a:spcPts val="0"/>
              </a:spcBef>
              <a:spcAft>
                <a:spcPts val="0"/>
              </a:spcAft>
              <a:buClr>
                <a:schemeClr val="dk1"/>
              </a:buClr>
              <a:buSzPts val="1200"/>
              <a:buFont typeface="Inter Medium"/>
              <a:buNone/>
              <a:defRPr sz="1200" b="0" i="0" u="none" strike="noStrike" cap="none">
                <a:solidFill>
                  <a:schemeClr val="dk1"/>
                </a:solidFill>
                <a:latin typeface="Inter Medium"/>
                <a:ea typeface="Inter Medium"/>
                <a:cs typeface="Inter Medium"/>
                <a:sym typeface="Inter Medium"/>
              </a:defRPr>
            </a:lvl5pPr>
            <a:lvl6pPr marL="2743200" marR="0" lvl="5" indent="-304800" algn="ctr" rtl="0">
              <a:lnSpc>
                <a:spcPct val="100000"/>
              </a:lnSpc>
              <a:spcBef>
                <a:spcPts val="0"/>
              </a:spcBef>
              <a:spcAft>
                <a:spcPts val="0"/>
              </a:spcAft>
              <a:buClr>
                <a:schemeClr val="dk1"/>
              </a:buClr>
              <a:buSzPts val="1200"/>
              <a:buFont typeface="Inter Medium"/>
              <a:buNone/>
              <a:defRPr sz="1200" b="0" i="0" u="none" strike="noStrike" cap="none">
                <a:solidFill>
                  <a:schemeClr val="dk1"/>
                </a:solidFill>
                <a:latin typeface="Inter Medium"/>
                <a:ea typeface="Inter Medium"/>
                <a:cs typeface="Inter Medium"/>
                <a:sym typeface="Inter Medium"/>
              </a:defRPr>
            </a:lvl6pPr>
            <a:lvl7pPr marL="3200400" marR="0" lvl="6" indent="-304800" algn="ctr" rtl="0">
              <a:lnSpc>
                <a:spcPct val="100000"/>
              </a:lnSpc>
              <a:spcBef>
                <a:spcPts val="0"/>
              </a:spcBef>
              <a:spcAft>
                <a:spcPts val="0"/>
              </a:spcAft>
              <a:buClr>
                <a:schemeClr val="dk1"/>
              </a:buClr>
              <a:buSzPts val="1200"/>
              <a:buFont typeface="Inter Medium"/>
              <a:buNone/>
              <a:defRPr sz="1200" b="0" i="0" u="none" strike="noStrike" cap="none">
                <a:solidFill>
                  <a:schemeClr val="dk1"/>
                </a:solidFill>
                <a:latin typeface="Inter Medium"/>
                <a:ea typeface="Inter Medium"/>
                <a:cs typeface="Inter Medium"/>
                <a:sym typeface="Inter Medium"/>
              </a:defRPr>
            </a:lvl7pPr>
            <a:lvl8pPr marL="3657600" marR="0" lvl="7" indent="-304800" algn="ctr" rtl="0">
              <a:lnSpc>
                <a:spcPct val="100000"/>
              </a:lnSpc>
              <a:spcBef>
                <a:spcPts val="0"/>
              </a:spcBef>
              <a:spcAft>
                <a:spcPts val="0"/>
              </a:spcAft>
              <a:buClr>
                <a:schemeClr val="dk1"/>
              </a:buClr>
              <a:buSzPts val="1200"/>
              <a:buFont typeface="Inter Medium"/>
              <a:buNone/>
              <a:defRPr sz="1200" b="0" i="0" u="none" strike="noStrike" cap="none">
                <a:solidFill>
                  <a:schemeClr val="dk1"/>
                </a:solidFill>
                <a:latin typeface="Inter Medium"/>
                <a:ea typeface="Inter Medium"/>
                <a:cs typeface="Inter Medium"/>
                <a:sym typeface="Inter Medium"/>
              </a:defRPr>
            </a:lvl8pPr>
            <a:lvl9pPr marL="4114800" marR="0" lvl="8" indent="-304800" algn="ctr" rtl="0">
              <a:lnSpc>
                <a:spcPct val="100000"/>
              </a:lnSpc>
              <a:spcBef>
                <a:spcPts val="0"/>
              </a:spcBef>
              <a:spcAft>
                <a:spcPts val="0"/>
              </a:spcAft>
              <a:buClr>
                <a:schemeClr val="dk1"/>
              </a:buClr>
              <a:buSzPts val="1200"/>
              <a:buFont typeface="Inter Medium"/>
              <a:buNone/>
              <a:defRPr sz="1200" b="0" i="0" u="none" strike="noStrike" cap="none">
                <a:solidFill>
                  <a:schemeClr val="dk1"/>
                </a:solidFill>
                <a:latin typeface="Inter Medium"/>
                <a:ea typeface="Inter Medium"/>
                <a:cs typeface="Inter Medium"/>
                <a:sym typeface="Inter Medium"/>
              </a:defRPr>
            </a:lvl9pPr>
          </a:lstStyle>
          <a:p>
            <a:pPr marL="0" indent="0"/>
            <a:endParaRPr lang="en-US" dirty="0"/>
          </a:p>
          <a:p>
            <a:pPr marL="0" indent="0"/>
            <a:r>
              <a:rPr lang="en-US" dirty="0"/>
              <a:t>Simple models serve as a baseline for evaluating the increasing value added by more complex methodologies in predicting loan approval outcomes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pic>
        <p:nvPicPr>
          <p:cNvPr id="239" name="Google Shape;239;p31"/>
          <p:cNvPicPr preferRelativeResize="0"/>
          <p:nvPr/>
        </p:nvPicPr>
        <p:blipFill>
          <a:blip r:embed="rId3">
            <a:alphaModFix/>
          </a:blip>
          <a:stretch>
            <a:fillRect/>
          </a:stretch>
        </p:blipFill>
        <p:spPr>
          <a:xfrm>
            <a:off x="-992863" y="3984764"/>
            <a:ext cx="1985725" cy="1951401"/>
          </a:xfrm>
          <a:prstGeom prst="rect">
            <a:avLst/>
          </a:prstGeom>
          <a:noFill/>
          <a:ln>
            <a:noFill/>
          </a:ln>
        </p:spPr>
      </p:pic>
      <p:sp>
        <p:nvSpPr>
          <p:cNvPr id="8" name="Google Shape;258;p33">
            <a:extLst>
              <a:ext uri="{FF2B5EF4-FFF2-40B4-BE49-F238E27FC236}">
                <a16:creationId xmlns:a16="http://schemas.microsoft.com/office/drawing/2014/main" id="{BD04A992-43BF-73B6-A4C0-02184398D0F0}"/>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dirty="0"/>
              <a:t>Initial Analysis</a:t>
            </a:r>
            <a:endParaRPr sz="3000" dirty="0"/>
          </a:p>
        </p:txBody>
      </p:sp>
      <p:sp>
        <p:nvSpPr>
          <p:cNvPr id="9" name="Google Shape;232;p30">
            <a:extLst>
              <a:ext uri="{FF2B5EF4-FFF2-40B4-BE49-F238E27FC236}">
                <a16:creationId xmlns:a16="http://schemas.microsoft.com/office/drawing/2014/main" id="{8769699B-56AA-AADD-5537-94AA24C59B6C}"/>
              </a:ext>
            </a:extLst>
          </p:cNvPr>
          <p:cNvSpPr txBox="1">
            <a:spLocks/>
          </p:cNvSpPr>
          <p:nvPr/>
        </p:nvSpPr>
        <p:spPr>
          <a:xfrm>
            <a:off x="720001" y="1158736"/>
            <a:ext cx="4047444" cy="2721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Inter Medium"/>
                <a:ea typeface="Inter Medium"/>
                <a:cs typeface="Inter Medium"/>
                <a:sym typeface="Inter Medium"/>
              </a:defRPr>
            </a:lvl1pPr>
            <a:lvl2pPr marL="914400" marR="0" lvl="1"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Inter Medium"/>
                <a:ea typeface="Inter Medium"/>
                <a:cs typeface="Inter Medium"/>
                <a:sym typeface="Inter Medium"/>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Inter Medium"/>
                <a:ea typeface="Inter Medium"/>
                <a:cs typeface="Inter Medium"/>
                <a:sym typeface="Inter Medium"/>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Inter Medium"/>
                <a:ea typeface="Inter Medium"/>
                <a:cs typeface="Inter Medium"/>
                <a:sym typeface="Inter Medium"/>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Inter Medium"/>
                <a:ea typeface="Inter Medium"/>
                <a:cs typeface="Inter Medium"/>
                <a:sym typeface="Inter Medium"/>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Inter Medium"/>
                <a:ea typeface="Inter Medium"/>
                <a:cs typeface="Inter Medium"/>
                <a:sym typeface="Inter Medium"/>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Inter Medium"/>
                <a:ea typeface="Inter Medium"/>
                <a:cs typeface="Inter Medium"/>
                <a:sym typeface="Inter Medium"/>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Inter Medium"/>
                <a:ea typeface="Inter Medium"/>
                <a:cs typeface="Inter Medium"/>
                <a:sym typeface="Inter Medium"/>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Inter Medium"/>
                <a:ea typeface="Inter Medium"/>
                <a:cs typeface="Inter Medium"/>
                <a:sym typeface="Inter Medium"/>
              </a:defRPr>
            </a:lvl9pPr>
          </a:lstStyle>
          <a:p>
            <a:pPr marL="171450" indent="-171450"/>
            <a:r>
              <a:rPr lang="en-US" b="1" dirty="0"/>
              <a:t>Gender Influence: </a:t>
            </a:r>
            <a:r>
              <a:rPr lang="en-US" dirty="0"/>
              <a:t>Men have a slightly higher proportion of loan approvals compared to women</a:t>
            </a:r>
          </a:p>
          <a:p>
            <a:pPr marL="171450" indent="-171450"/>
            <a:endParaRPr lang="en-US" dirty="0"/>
          </a:p>
          <a:p>
            <a:pPr marL="171450" indent="-171450"/>
            <a:r>
              <a:rPr lang="en-US" b="1" dirty="0"/>
              <a:t>Marital Status Effect: </a:t>
            </a:r>
            <a:r>
              <a:rPr lang="en-US" dirty="0"/>
              <a:t>Married applicants are more likely to have their loans approved than single applicants</a:t>
            </a:r>
          </a:p>
          <a:p>
            <a:pPr marL="171450" indent="-171450"/>
            <a:endParaRPr lang="en-US" dirty="0"/>
          </a:p>
          <a:p>
            <a:pPr marL="171450" indent="-171450"/>
            <a:r>
              <a:rPr lang="en-US" b="1" dirty="0"/>
              <a:t>Educational Impact: </a:t>
            </a:r>
            <a:r>
              <a:rPr lang="en-US" dirty="0"/>
              <a:t>Graduates have a higher chance of loan approval compared to non-graduates</a:t>
            </a:r>
          </a:p>
          <a:p>
            <a:pPr marL="171450" indent="-171450"/>
            <a:endParaRPr lang="en-US" dirty="0"/>
          </a:p>
          <a:p>
            <a:pPr marL="171450" indent="-171450"/>
            <a:r>
              <a:rPr lang="en-US" b="1" dirty="0"/>
              <a:t>Employment Factor: </a:t>
            </a:r>
            <a:r>
              <a:rPr lang="en-US" dirty="0"/>
              <a:t>Non-self-employed individuals tend to have a greater proportion of loan approvals</a:t>
            </a:r>
          </a:p>
          <a:p>
            <a:pPr marL="171450" indent="-171450"/>
            <a:endParaRPr lang="en-US" dirty="0"/>
          </a:p>
          <a:p>
            <a:pPr marL="171450" indent="-171450"/>
            <a:r>
              <a:rPr lang="en-US" b="1" dirty="0"/>
              <a:t>Property Area: </a:t>
            </a:r>
            <a:r>
              <a:rPr lang="en-US" dirty="0"/>
              <a:t>Applicants from urban areas show a marginally lower loan approval rate compared to those from non-urban areas</a:t>
            </a:r>
          </a:p>
        </p:txBody>
      </p:sp>
      <p:pic>
        <p:nvPicPr>
          <p:cNvPr id="10" name="Picture 9">
            <a:extLst>
              <a:ext uri="{FF2B5EF4-FFF2-40B4-BE49-F238E27FC236}">
                <a16:creationId xmlns:a16="http://schemas.microsoft.com/office/drawing/2014/main" id="{D180FB12-055E-BD13-A3A7-892DAA2427DD}"/>
              </a:ext>
            </a:extLst>
          </p:cNvPr>
          <p:cNvPicPr>
            <a:picLocks noChangeAspect="1"/>
          </p:cNvPicPr>
          <p:nvPr/>
        </p:nvPicPr>
        <p:blipFill rotWithShape="1">
          <a:blip r:embed="rId4"/>
          <a:srcRect l="10370" r="2854"/>
          <a:stretch/>
        </p:blipFill>
        <p:spPr>
          <a:xfrm>
            <a:off x="4767445" y="1017725"/>
            <a:ext cx="1919707" cy="2784614"/>
          </a:xfrm>
          <a:prstGeom prst="rect">
            <a:avLst/>
          </a:prstGeom>
        </p:spPr>
      </p:pic>
      <p:pic>
        <p:nvPicPr>
          <p:cNvPr id="11" name="Picture 10">
            <a:extLst>
              <a:ext uri="{FF2B5EF4-FFF2-40B4-BE49-F238E27FC236}">
                <a16:creationId xmlns:a16="http://schemas.microsoft.com/office/drawing/2014/main" id="{5D6FBDD2-5FD9-07F4-7AD0-CC8B0F45508C}"/>
              </a:ext>
            </a:extLst>
          </p:cNvPr>
          <p:cNvPicPr>
            <a:picLocks noChangeAspect="1"/>
          </p:cNvPicPr>
          <p:nvPr/>
        </p:nvPicPr>
        <p:blipFill>
          <a:blip r:embed="rId5"/>
          <a:stretch>
            <a:fillRect/>
          </a:stretch>
        </p:blipFill>
        <p:spPr>
          <a:xfrm>
            <a:off x="7049813" y="2271067"/>
            <a:ext cx="1985725" cy="2872433"/>
          </a:xfrm>
          <a:prstGeom prst="rect">
            <a:avLst/>
          </a:prstGeom>
        </p:spPr>
      </p:pic>
      <p:pic>
        <p:nvPicPr>
          <p:cNvPr id="12" name="Picture 11">
            <a:extLst>
              <a:ext uri="{FF2B5EF4-FFF2-40B4-BE49-F238E27FC236}">
                <a16:creationId xmlns:a16="http://schemas.microsoft.com/office/drawing/2014/main" id="{DD59F5C0-B1BC-3513-523A-9D437B67EA32}"/>
              </a:ext>
            </a:extLst>
          </p:cNvPr>
          <p:cNvPicPr>
            <a:picLocks noChangeAspect="1"/>
          </p:cNvPicPr>
          <p:nvPr/>
        </p:nvPicPr>
        <p:blipFill>
          <a:blip r:embed="rId6"/>
          <a:stretch>
            <a:fillRect/>
          </a:stretch>
        </p:blipFill>
        <p:spPr>
          <a:xfrm>
            <a:off x="6924170" y="593987"/>
            <a:ext cx="2219830" cy="1596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9" name="Google Shape;249;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dirty="0"/>
              <a:t>Initial Analysis</a:t>
            </a:r>
            <a:endParaRPr dirty="0"/>
          </a:p>
        </p:txBody>
      </p:sp>
      <p:pic>
        <p:nvPicPr>
          <p:cNvPr id="253" name="Google Shape;253;p32"/>
          <p:cNvPicPr preferRelativeResize="0"/>
          <p:nvPr/>
        </p:nvPicPr>
        <p:blipFill>
          <a:blip r:embed="rId3">
            <a:alphaModFix/>
          </a:blip>
          <a:stretch>
            <a:fillRect/>
          </a:stretch>
        </p:blipFill>
        <p:spPr>
          <a:xfrm>
            <a:off x="7727375" y="4287149"/>
            <a:ext cx="1622275" cy="633699"/>
          </a:xfrm>
          <a:prstGeom prst="rect">
            <a:avLst/>
          </a:prstGeom>
          <a:noFill/>
          <a:ln>
            <a:noFill/>
          </a:ln>
        </p:spPr>
      </p:pic>
      <p:sp>
        <p:nvSpPr>
          <p:cNvPr id="10" name="Google Shape;232;p30">
            <a:extLst>
              <a:ext uri="{FF2B5EF4-FFF2-40B4-BE49-F238E27FC236}">
                <a16:creationId xmlns:a16="http://schemas.microsoft.com/office/drawing/2014/main" id="{8501770F-5D1F-178B-E4B9-36F25C75CCF7}"/>
              </a:ext>
            </a:extLst>
          </p:cNvPr>
          <p:cNvSpPr txBox="1">
            <a:spLocks/>
          </p:cNvSpPr>
          <p:nvPr/>
        </p:nvSpPr>
        <p:spPr>
          <a:xfrm>
            <a:off x="720001" y="1158736"/>
            <a:ext cx="4047444" cy="2721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Inter Medium"/>
                <a:ea typeface="Inter Medium"/>
                <a:cs typeface="Inter Medium"/>
                <a:sym typeface="Inter Medium"/>
              </a:defRPr>
            </a:lvl1pPr>
            <a:lvl2pPr marL="914400" marR="0" lvl="1"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Inter Medium"/>
                <a:ea typeface="Inter Medium"/>
                <a:cs typeface="Inter Medium"/>
                <a:sym typeface="Inter Medium"/>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Inter Medium"/>
                <a:ea typeface="Inter Medium"/>
                <a:cs typeface="Inter Medium"/>
                <a:sym typeface="Inter Medium"/>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Inter Medium"/>
                <a:ea typeface="Inter Medium"/>
                <a:cs typeface="Inter Medium"/>
                <a:sym typeface="Inter Medium"/>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Inter Medium"/>
                <a:ea typeface="Inter Medium"/>
                <a:cs typeface="Inter Medium"/>
                <a:sym typeface="Inter Medium"/>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Inter Medium"/>
                <a:ea typeface="Inter Medium"/>
                <a:cs typeface="Inter Medium"/>
                <a:sym typeface="Inter Medium"/>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Inter Medium"/>
                <a:ea typeface="Inter Medium"/>
                <a:cs typeface="Inter Medium"/>
                <a:sym typeface="Inter Medium"/>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Inter Medium"/>
                <a:ea typeface="Inter Medium"/>
                <a:cs typeface="Inter Medium"/>
                <a:sym typeface="Inter Medium"/>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Inter Medium"/>
                <a:ea typeface="Inter Medium"/>
                <a:cs typeface="Inter Medium"/>
                <a:sym typeface="Inter Medium"/>
              </a:defRPr>
            </a:lvl9pPr>
          </a:lstStyle>
          <a:p>
            <a:pPr marL="171450" indent="-171450"/>
            <a:r>
              <a:rPr lang="en-US" b="1" dirty="0"/>
              <a:t>Applicant Income: </a:t>
            </a:r>
            <a:r>
              <a:rPr lang="en-US" dirty="0"/>
              <a:t>No clear trend is observed between Applicant Income and loan approval, indicating income alone is not a decisive factor</a:t>
            </a:r>
          </a:p>
          <a:p>
            <a:pPr marL="171450" indent="-171450"/>
            <a:endParaRPr lang="en-US" dirty="0"/>
          </a:p>
          <a:p>
            <a:pPr marL="171450" indent="-171450"/>
            <a:r>
              <a:rPr lang="en-US" b="1" dirty="0" err="1"/>
              <a:t>Coapplicant</a:t>
            </a:r>
            <a:r>
              <a:rPr lang="en-US" b="1" dirty="0"/>
              <a:t> Income: </a:t>
            </a:r>
            <a:r>
              <a:rPr lang="en-US" dirty="0"/>
              <a:t>Similarly, </a:t>
            </a:r>
            <a:r>
              <a:rPr lang="en-US" dirty="0" err="1"/>
              <a:t>Coapplicant</a:t>
            </a:r>
            <a:r>
              <a:rPr lang="en-US" dirty="0"/>
              <a:t> Income does not show a distinct pattern with respect to loan approvals, suggesting other factors may play a more critical role</a:t>
            </a:r>
          </a:p>
          <a:p>
            <a:pPr marL="171450" indent="-171450"/>
            <a:endParaRPr lang="en-US" dirty="0"/>
          </a:p>
          <a:p>
            <a:pPr marL="171450" indent="-171450"/>
            <a:r>
              <a:rPr lang="en-US" b="1" dirty="0"/>
              <a:t>Loan Amount: </a:t>
            </a:r>
            <a:r>
              <a:rPr lang="en-US" dirty="0"/>
              <a:t>Loan approvals appear to be evenly distributed across different Loan Amounts, without a direct correlation to approval rates</a:t>
            </a:r>
          </a:p>
          <a:p>
            <a:pPr marL="171450" indent="-171450"/>
            <a:endParaRPr lang="en-US" dirty="0"/>
          </a:p>
          <a:p>
            <a:pPr marL="171450" indent="-171450"/>
            <a:r>
              <a:rPr lang="en-US" b="1" dirty="0"/>
              <a:t>Loan Amount Term: </a:t>
            </a:r>
            <a:r>
              <a:rPr lang="en-US" dirty="0"/>
              <a:t>The term of the loan does not display a significant impact on loan approval status, with approvals appearing across various term lengths</a:t>
            </a:r>
          </a:p>
        </p:txBody>
      </p:sp>
      <p:pic>
        <p:nvPicPr>
          <p:cNvPr id="11" name="Picture 10">
            <a:extLst>
              <a:ext uri="{FF2B5EF4-FFF2-40B4-BE49-F238E27FC236}">
                <a16:creationId xmlns:a16="http://schemas.microsoft.com/office/drawing/2014/main" id="{8B0AC23E-AB9E-40C0-C1B4-05C3D398B5CF}"/>
              </a:ext>
            </a:extLst>
          </p:cNvPr>
          <p:cNvPicPr>
            <a:picLocks noChangeAspect="1"/>
          </p:cNvPicPr>
          <p:nvPr/>
        </p:nvPicPr>
        <p:blipFill>
          <a:blip r:embed="rId4"/>
          <a:stretch>
            <a:fillRect/>
          </a:stretch>
        </p:blipFill>
        <p:spPr>
          <a:xfrm>
            <a:off x="6793957" y="0"/>
            <a:ext cx="2350043" cy="3378497"/>
          </a:xfrm>
          <a:prstGeom prst="rect">
            <a:avLst/>
          </a:prstGeom>
        </p:spPr>
      </p:pic>
      <p:pic>
        <p:nvPicPr>
          <p:cNvPr id="12" name="Picture 11">
            <a:extLst>
              <a:ext uri="{FF2B5EF4-FFF2-40B4-BE49-F238E27FC236}">
                <a16:creationId xmlns:a16="http://schemas.microsoft.com/office/drawing/2014/main" id="{109B2F8C-045B-BD0E-5CB2-40531DE09770}"/>
              </a:ext>
            </a:extLst>
          </p:cNvPr>
          <p:cNvPicPr>
            <a:picLocks noChangeAspect="1"/>
          </p:cNvPicPr>
          <p:nvPr/>
        </p:nvPicPr>
        <p:blipFill>
          <a:blip r:embed="rId5"/>
          <a:stretch>
            <a:fillRect/>
          </a:stretch>
        </p:blipFill>
        <p:spPr>
          <a:xfrm>
            <a:off x="4694355" y="2369167"/>
            <a:ext cx="2099602" cy="277433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pic>
        <p:nvPicPr>
          <p:cNvPr id="239" name="Google Shape;239;p31"/>
          <p:cNvPicPr preferRelativeResize="0"/>
          <p:nvPr/>
        </p:nvPicPr>
        <p:blipFill>
          <a:blip r:embed="rId3">
            <a:alphaModFix/>
          </a:blip>
          <a:stretch>
            <a:fillRect/>
          </a:stretch>
        </p:blipFill>
        <p:spPr>
          <a:xfrm>
            <a:off x="-992863" y="3984764"/>
            <a:ext cx="1985725" cy="1951401"/>
          </a:xfrm>
          <a:prstGeom prst="rect">
            <a:avLst/>
          </a:prstGeom>
          <a:noFill/>
          <a:ln>
            <a:noFill/>
          </a:ln>
        </p:spPr>
      </p:pic>
      <p:sp>
        <p:nvSpPr>
          <p:cNvPr id="8" name="Google Shape;258;p33">
            <a:extLst>
              <a:ext uri="{FF2B5EF4-FFF2-40B4-BE49-F238E27FC236}">
                <a16:creationId xmlns:a16="http://schemas.microsoft.com/office/drawing/2014/main" id="{BD04A992-43BF-73B6-A4C0-02184398D0F0}"/>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dirty="0"/>
              <a:t>Initial Analysis</a:t>
            </a:r>
            <a:endParaRPr sz="3000" dirty="0"/>
          </a:p>
        </p:txBody>
      </p:sp>
      <p:sp>
        <p:nvSpPr>
          <p:cNvPr id="9" name="Google Shape;232;p30">
            <a:extLst>
              <a:ext uri="{FF2B5EF4-FFF2-40B4-BE49-F238E27FC236}">
                <a16:creationId xmlns:a16="http://schemas.microsoft.com/office/drawing/2014/main" id="{8769699B-56AA-AADD-5537-94AA24C59B6C}"/>
              </a:ext>
            </a:extLst>
          </p:cNvPr>
          <p:cNvSpPr txBox="1">
            <a:spLocks/>
          </p:cNvSpPr>
          <p:nvPr/>
        </p:nvSpPr>
        <p:spPr>
          <a:xfrm>
            <a:off x="720001" y="1158735"/>
            <a:ext cx="4047444" cy="29316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Inter Medium"/>
                <a:ea typeface="Inter Medium"/>
                <a:cs typeface="Inter Medium"/>
                <a:sym typeface="Inter Medium"/>
              </a:defRPr>
            </a:lvl1pPr>
            <a:lvl2pPr marL="914400" marR="0" lvl="1"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Inter Medium"/>
                <a:ea typeface="Inter Medium"/>
                <a:cs typeface="Inter Medium"/>
                <a:sym typeface="Inter Medium"/>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Inter Medium"/>
                <a:ea typeface="Inter Medium"/>
                <a:cs typeface="Inter Medium"/>
                <a:sym typeface="Inter Medium"/>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Inter Medium"/>
                <a:ea typeface="Inter Medium"/>
                <a:cs typeface="Inter Medium"/>
                <a:sym typeface="Inter Medium"/>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Inter Medium"/>
                <a:ea typeface="Inter Medium"/>
                <a:cs typeface="Inter Medium"/>
                <a:sym typeface="Inter Medium"/>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Inter Medium"/>
                <a:ea typeface="Inter Medium"/>
                <a:cs typeface="Inter Medium"/>
                <a:sym typeface="Inter Medium"/>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Inter Medium"/>
                <a:ea typeface="Inter Medium"/>
                <a:cs typeface="Inter Medium"/>
                <a:sym typeface="Inter Medium"/>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Inter Medium"/>
                <a:ea typeface="Inter Medium"/>
                <a:cs typeface="Inter Medium"/>
                <a:sym typeface="Inter Medium"/>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Inter Medium"/>
                <a:ea typeface="Inter Medium"/>
                <a:cs typeface="Inter Medium"/>
                <a:sym typeface="Inter Medium"/>
              </a:defRPr>
            </a:lvl9pPr>
          </a:lstStyle>
          <a:p>
            <a:pPr marL="171450" indent="-171450"/>
            <a:r>
              <a:rPr lang="en-US" sz="1400" b="1" dirty="0"/>
              <a:t>Influence of Dependents on Loan Approval: </a:t>
            </a:r>
          </a:p>
          <a:p>
            <a:pPr marL="0" indent="0">
              <a:buNone/>
            </a:pPr>
            <a:r>
              <a:rPr lang="en-US" sz="1400" dirty="0"/>
              <a:t>Applicants with no dependents have the highest number of loan approvals, suggesting financial obligations towards dependents might impact the likelihood of approval</a:t>
            </a:r>
          </a:p>
          <a:p>
            <a:pPr marL="0" indent="0">
              <a:buNone/>
            </a:pPr>
            <a:r>
              <a:rPr lang="en-US" sz="1400" dirty="0"/>
              <a:t>The approval count decreases as the number of dependents increases, with a notable drop for applicants with three dependents, indicating a potential correlation between the number of dependents and loan approval rates</a:t>
            </a:r>
          </a:p>
        </p:txBody>
      </p:sp>
      <p:pic>
        <p:nvPicPr>
          <p:cNvPr id="2" name="Picture 1">
            <a:extLst>
              <a:ext uri="{FF2B5EF4-FFF2-40B4-BE49-F238E27FC236}">
                <a16:creationId xmlns:a16="http://schemas.microsoft.com/office/drawing/2014/main" id="{ABE6BE59-98D1-96B3-F6AE-E80DBD88BC44}"/>
              </a:ext>
            </a:extLst>
          </p:cNvPr>
          <p:cNvPicPr>
            <a:picLocks noChangeAspect="1"/>
          </p:cNvPicPr>
          <p:nvPr/>
        </p:nvPicPr>
        <p:blipFill>
          <a:blip r:embed="rId4"/>
          <a:stretch>
            <a:fillRect/>
          </a:stretch>
        </p:blipFill>
        <p:spPr>
          <a:xfrm>
            <a:off x="5017685" y="1017725"/>
            <a:ext cx="3406314" cy="2594761"/>
          </a:xfrm>
          <a:prstGeom prst="rect">
            <a:avLst/>
          </a:prstGeom>
        </p:spPr>
      </p:pic>
    </p:spTree>
    <p:extLst>
      <p:ext uri="{BB962C8B-B14F-4D97-AF65-F5344CB8AC3E}">
        <p14:creationId xmlns:p14="http://schemas.microsoft.com/office/powerpoint/2010/main" val="4147490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70" name="Google Shape;270;p34"/>
          <p:cNvSpPr txBox="1">
            <a:spLocks noGrp="1"/>
          </p:cNvSpPr>
          <p:nvPr>
            <p:ph type="title"/>
          </p:nvPr>
        </p:nvSpPr>
        <p:spPr>
          <a:xfrm>
            <a:off x="713225" y="445025"/>
            <a:ext cx="7717500" cy="572700"/>
          </a:xfrm>
        </p:spPr>
        <p:txBody>
          <a:bodyPr spcFirstLastPara="1" wrap="square" lIns="91425" tIns="91425" rIns="91425" bIns="91425" anchor="ctr" anchorCtr="0">
            <a:normAutofit/>
          </a:bodyPr>
          <a:lstStyle/>
          <a:p>
            <a:pPr marL="0" lvl="0" indent="0" rtl="0">
              <a:lnSpc>
                <a:spcPct val="90000"/>
              </a:lnSpc>
              <a:spcBef>
                <a:spcPts val="0"/>
              </a:spcBef>
              <a:spcAft>
                <a:spcPts val="0"/>
              </a:spcAft>
              <a:buNone/>
            </a:pPr>
            <a:r>
              <a:rPr lang="en-US" sz="2800"/>
              <a:t>Correlation Matrix</a:t>
            </a:r>
          </a:p>
        </p:txBody>
      </p:sp>
      <p:pic>
        <p:nvPicPr>
          <p:cNvPr id="19" name="Picture 18" descr="A chart with red and blue squares&#10;&#10;Description automatically generated">
            <a:extLst>
              <a:ext uri="{FF2B5EF4-FFF2-40B4-BE49-F238E27FC236}">
                <a16:creationId xmlns:a16="http://schemas.microsoft.com/office/drawing/2014/main" id="{E9519FAB-E0D4-0154-5EE6-6E3A60C548D9}"/>
              </a:ext>
            </a:extLst>
          </p:cNvPr>
          <p:cNvPicPr>
            <a:picLocks noChangeAspect="1"/>
          </p:cNvPicPr>
          <p:nvPr/>
        </p:nvPicPr>
        <p:blipFill rotWithShape="1">
          <a:blip r:embed="rId3"/>
          <a:srcRect l="8633" r="2" b="2"/>
          <a:stretch/>
        </p:blipFill>
        <p:spPr>
          <a:xfrm>
            <a:off x="539508" y="1017725"/>
            <a:ext cx="4127717" cy="3580325"/>
          </a:xfrm>
          <a:prstGeom prst="rect">
            <a:avLst/>
          </a:prstGeom>
          <a:noFill/>
          <a:ln>
            <a:noFill/>
          </a:ln>
        </p:spPr>
      </p:pic>
      <p:sp>
        <p:nvSpPr>
          <p:cNvPr id="18" name="Google Shape;232;p30">
            <a:extLst>
              <a:ext uri="{FF2B5EF4-FFF2-40B4-BE49-F238E27FC236}">
                <a16:creationId xmlns:a16="http://schemas.microsoft.com/office/drawing/2014/main" id="{969A6FA6-6E53-CA15-B030-3D5308F53A43}"/>
              </a:ext>
            </a:extLst>
          </p:cNvPr>
          <p:cNvSpPr txBox="1">
            <a:spLocks/>
          </p:cNvSpPr>
          <p:nvPr/>
        </p:nvSpPr>
        <p:spPr>
          <a:xfrm>
            <a:off x="4981331" y="196103"/>
            <a:ext cx="3763500" cy="3264408"/>
          </a:xfrm>
          <a:prstGeom prst="rect">
            <a:avLst/>
          </a:prstGeom>
          <a:noFill/>
          <a:ln>
            <a:noFill/>
          </a:ln>
        </p:spPr>
        <p:txBody>
          <a:bodyPr spcFirstLastPara="1"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Inter Medium"/>
                <a:ea typeface="Inter Medium"/>
                <a:cs typeface="Inter Medium"/>
                <a:sym typeface="Inter Medium"/>
              </a:defRPr>
            </a:lvl1pPr>
            <a:lvl2pPr marL="914400" marR="0" lvl="1"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Inter Medium"/>
                <a:ea typeface="Inter Medium"/>
                <a:cs typeface="Inter Medium"/>
                <a:sym typeface="Inter Medium"/>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Inter Medium"/>
                <a:ea typeface="Inter Medium"/>
                <a:cs typeface="Inter Medium"/>
                <a:sym typeface="Inter Medium"/>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Inter Medium"/>
                <a:ea typeface="Inter Medium"/>
                <a:cs typeface="Inter Medium"/>
                <a:sym typeface="Inter Medium"/>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Inter Medium"/>
                <a:ea typeface="Inter Medium"/>
                <a:cs typeface="Inter Medium"/>
                <a:sym typeface="Inter Medium"/>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Inter Medium"/>
                <a:ea typeface="Inter Medium"/>
                <a:cs typeface="Inter Medium"/>
                <a:sym typeface="Inter Medium"/>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Inter Medium"/>
                <a:ea typeface="Inter Medium"/>
                <a:cs typeface="Inter Medium"/>
                <a:sym typeface="Inter Medium"/>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Inter Medium"/>
                <a:ea typeface="Inter Medium"/>
                <a:cs typeface="Inter Medium"/>
                <a:sym typeface="Inter Medium"/>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Inter Medium"/>
                <a:ea typeface="Inter Medium"/>
                <a:cs typeface="Inter Medium"/>
                <a:sym typeface="Inter Medium"/>
              </a:defRPr>
            </a:lvl9pPr>
          </a:lstStyle>
          <a:p>
            <a:pPr marL="171450" indent="-171450">
              <a:lnSpc>
                <a:spcPct val="90000"/>
              </a:lnSpc>
              <a:spcAft>
                <a:spcPts val="600"/>
              </a:spcAft>
              <a:buClr>
                <a:srgbClr val="000000"/>
              </a:buClr>
              <a:buFont typeface="Arial"/>
            </a:pPr>
            <a:r>
              <a:rPr lang="en-US" sz="1100" b="1" i="0" u="none" strike="noStrike" cap="none" dirty="0"/>
              <a:t>Credit History Influence: </a:t>
            </a:r>
            <a:r>
              <a:rPr lang="en-US" sz="1100" b="0" i="0" u="none" strike="noStrike" cap="none" dirty="0"/>
              <a:t>Shows a strong positive correlation with Loan Status, suggesting it's a significant predictor for loan approval</a:t>
            </a:r>
          </a:p>
          <a:p>
            <a:pPr marL="171450" indent="-171450">
              <a:lnSpc>
                <a:spcPct val="90000"/>
              </a:lnSpc>
              <a:spcAft>
                <a:spcPts val="600"/>
              </a:spcAft>
              <a:buClr>
                <a:srgbClr val="000000"/>
              </a:buClr>
              <a:buFont typeface="Arial"/>
            </a:pPr>
            <a:endParaRPr lang="en-US" sz="1100" b="1" i="0" u="none" strike="noStrike" cap="none" dirty="0"/>
          </a:p>
          <a:p>
            <a:pPr marL="171450" indent="-171450">
              <a:lnSpc>
                <a:spcPct val="90000"/>
              </a:lnSpc>
              <a:spcAft>
                <a:spcPts val="600"/>
              </a:spcAft>
              <a:buClr>
                <a:srgbClr val="000000"/>
              </a:buClr>
              <a:buFont typeface="Arial"/>
            </a:pPr>
            <a:r>
              <a:rPr lang="en-US" sz="1100" b="1" i="0" u="none" strike="noStrike" cap="none" dirty="0"/>
              <a:t>Marital Status Link: </a:t>
            </a:r>
            <a:r>
              <a:rPr lang="en-US" sz="1100" b="0" i="0" u="none" strike="noStrike" cap="none" dirty="0"/>
              <a:t>Married individuals have a moderate positive correlation with Loan Status, hinting at a potential preference for approving loans to married applicants</a:t>
            </a:r>
          </a:p>
          <a:p>
            <a:pPr marL="171450" indent="-171450">
              <a:lnSpc>
                <a:spcPct val="90000"/>
              </a:lnSpc>
              <a:spcAft>
                <a:spcPts val="600"/>
              </a:spcAft>
              <a:buClr>
                <a:srgbClr val="000000"/>
              </a:buClr>
              <a:buFont typeface="Arial"/>
            </a:pPr>
            <a:endParaRPr lang="en-US" sz="1100" b="0" i="0" u="none" strike="noStrike" cap="none" dirty="0"/>
          </a:p>
          <a:p>
            <a:pPr marL="171450" indent="-171450">
              <a:lnSpc>
                <a:spcPct val="90000"/>
              </a:lnSpc>
              <a:spcAft>
                <a:spcPts val="600"/>
              </a:spcAft>
              <a:buClr>
                <a:srgbClr val="000000"/>
              </a:buClr>
              <a:buFont typeface="Arial"/>
            </a:pPr>
            <a:r>
              <a:rPr lang="en-US" sz="1100" b="1" i="0" u="none" strike="noStrike" cap="none" dirty="0"/>
              <a:t>Income Correlation: </a:t>
            </a:r>
            <a:r>
              <a:rPr lang="en-US" sz="1100" b="0" i="0" u="none" strike="noStrike" cap="none" dirty="0"/>
              <a:t>Both </a:t>
            </a:r>
            <a:r>
              <a:rPr lang="en-US" sz="1100" b="0" i="0" u="none" strike="noStrike" cap="none" dirty="0" err="1"/>
              <a:t>ApplicantIncome</a:t>
            </a:r>
            <a:r>
              <a:rPr lang="en-US" sz="1100" b="0" i="0" u="none" strike="noStrike" cap="none" dirty="0"/>
              <a:t> and </a:t>
            </a:r>
            <a:r>
              <a:rPr lang="en-US" sz="1100" b="0" i="0" u="none" strike="noStrike" cap="none" dirty="0" err="1"/>
              <a:t>CoapplicantIncome</a:t>
            </a:r>
            <a:r>
              <a:rPr lang="en-US" sz="1100" b="0" i="0" u="none" strike="noStrike" cap="none" dirty="0"/>
              <a:t> show low to negligible correlations with Loan Status, indicating that income alone may not be a strong predictor of loan approval</a:t>
            </a:r>
          </a:p>
          <a:p>
            <a:pPr marL="171450" indent="-171450">
              <a:lnSpc>
                <a:spcPct val="90000"/>
              </a:lnSpc>
              <a:spcAft>
                <a:spcPts val="600"/>
              </a:spcAft>
              <a:buClr>
                <a:srgbClr val="000000"/>
              </a:buClr>
              <a:buFont typeface="Arial"/>
            </a:pPr>
            <a:endParaRPr lang="en-US" sz="1100" b="0" i="0" u="none" strike="noStrike" cap="none" dirty="0"/>
          </a:p>
          <a:p>
            <a:pPr marL="171450" indent="-171450">
              <a:lnSpc>
                <a:spcPct val="90000"/>
              </a:lnSpc>
              <a:spcAft>
                <a:spcPts val="600"/>
              </a:spcAft>
              <a:buClr>
                <a:srgbClr val="000000"/>
              </a:buClr>
              <a:buFont typeface="Arial"/>
            </a:pPr>
            <a:r>
              <a:rPr lang="en-US" sz="1100" b="1" i="0" u="none" strike="noStrike" cap="none" dirty="0"/>
              <a:t>Property Area Dynamics: </a:t>
            </a:r>
            <a:r>
              <a:rPr lang="en-US" sz="1100" b="0" i="0" u="none" strike="noStrike" cap="none" dirty="0"/>
              <a:t>Semiurban property ownership is moderately positively correlated with Loan Status, whereas urban property ownership has a slight negative correlation</a:t>
            </a:r>
            <a:br>
              <a:rPr lang="en-US" sz="1100" b="0" i="0" u="none" strike="noStrike" cap="none" dirty="0"/>
            </a:br>
            <a:endParaRPr lang="en-US" sz="1100" b="0" i="0" u="none" strike="noStrike" cap="none" dirty="0"/>
          </a:p>
          <a:p>
            <a:pPr marL="171450" indent="-171450">
              <a:lnSpc>
                <a:spcPct val="90000"/>
              </a:lnSpc>
              <a:spcAft>
                <a:spcPts val="600"/>
              </a:spcAft>
              <a:buClr>
                <a:srgbClr val="000000"/>
              </a:buClr>
              <a:buFont typeface="Arial"/>
            </a:pPr>
            <a:r>
              <a:rPr lang="en-US" sz="1100" b="1" i="0" u="none" strike="noStrike" cap="none" dirty="0"/>
              <a:t>Debt and Duration: </a:t>
            </a:r>
            <a:r>
              <a:rPr lang="en-US" sz="1100" b="0" i="0" u="none" strike="noStrike" cap="none" dirty="0"/>
              <a:t>Loan Amount and </a:t>
            </a:r>
            <a:r>
              <a:rPr lang="en-US" sz="1100" b="0" i="0" u="none" strike="noStrike" cap="none" dirty="0" err="1"/>
              <a:t>Loan_Amount_Term</a:t>
            </a:r>
            <a:r>
              <a:rPr lang="en-US" sz="1100" b="0" i="0" u="none" strike="noStrike" cap="none" dirty="0"/>
              <a:t> have very low correlations with Loan Status, suggesting loan size and repayment term are less critical in determining approval outcomes</a:t>
            </a:r>
          </a:p>
        </p:txBody>
      </p:sp>
    </p:spTree>
  </p:cSld>
  <p:clrMapOvr>
    <a:masterClrMapping/>
  </p:clrMapOvr>
</p:sld>
</file>

<file path=ppt/theme/theme1.xml><?xml version="1.0" encoding="utf-8"?>
<a:theme xmlns:a="http://schemas.openxmlformats.org/drawingml/2006/main" name="Bank Loan Pitch Deck by Slidesgo">
  <a:themeElements>
    <a:clrScheme name="Simple Light">
      <a:dk1>
        <a:srgbClr val="111010"/>
      </a:dk1>
      <a:lt1>
        <a:srgbClr val="F3F3F3"/>
      </a:lt1>
      <a:dk2>
        <a:srgbClr val="FFD966"/>
      </a:dk2>
      <a:lt2>
        <a:srgbClr val="C9B576"/>
      </a:lt2>
      <a:accent1>
        <a:srgbClr val="9E9D9D"/>
      </a:accent1>
      <a:accent2>
        <a:srgbClr val="434343"/>
      </a:accent2>
      <a:accent3>
        <a:srgbClr val="FFFFFF"/>
      </a:accent3>
      <a:accent4>
        <a:srgbClr val="FFFFFF"/>
      </a:accent4>
      <a:accent5>
        <a:srgbClr val="FFFFFF"/>
      </a:accent5>
      <a:accent6>
        <a:srgbClr val="FFFFFF"/>
      </a:accent6>
      <a:hlink>
        <a:srgbClr val="11101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7393</TotalTime>
  <Words>1485</Words>
  <Application>Microsoft Macintosh PowerPoint</Application>
  <PresentationFormat>On-screen Show (16:9)</PresentationFormat>
  <Paragraphs>132</Paragraphs>
  <Slides>16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Inter Medium</vt:lpstr>
      <vt:lpstr>Söhne</vt:lpstr>
      <vt:lpstr>Anaheim</vt:lpstr>
      <vt:lpstr>Arial</vt:lpstr>
      <vt:lpstr>JetBrains Mono</vt:lpstr>
      <vt:lpstr>Nunito Light</vt:lpstr>
      <vt:lpstr>Bank Loan Pitch Deck by Slidesgo</vt:lpstr>
      <vt:lpstr>CMSE 202 HONORS PROJECT- LOAN APPROVAL PREDICTION MODEL</vt:lpstr>
      <vt:lpstr>Introduction</vt:lpstr>
      <vt:lpstr>Overview of Data Used</vt:lpstr>
      <vt:lpstr>Tools and Technologies used</vt:lpstr>
      <vt:lpstr>Methodology Used</vt:lpstr>
      <vt:lpstr>Initial Analysis</vt:lpstr>
      <vt:lpstr>Initial Analysis</vt:lpstr>
      <vt:lpstr>Initial Analysis</vt:lpstr>
      <vt:lpstr>Correlation Matrix</vt:lpstr>
      <vt:lpstr>Simple Linear Regression</vt:lpstr>
      <vt:lpstr>Multiple Linear Regression </vt:lpstr>
      <vt:lpstr>Logistic Regression Model </vt:lpstr>
      <vt:lpstr>SVM Model</vt:lpstr>
      <vt:lpstr>Results</vt:lpstr>
      <vt:lpstr>Application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Loan Pitch Deck</dc:title>
  <cp:lastModifiedBy>Jadhav, Anuj</cp:lastModifiedBy>
  <cp:revision>4</cp:revision>
  <dcterms:modified xsi:type="dcterms:W3CDTF">2024-04-26T14:34:24Z</dcterms:modified>
</cp:coreProperties>
</file>