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1" r:id="rId5"/>
    <p:sldId id="262"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9BADB-9C4E-4115-93CC-3C4AB6366D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D3C110-475B-48AB-8E53-2D6E4E2A68D4}">
      <dgm:prSet/>
      <dgm:spPr/>
      <dgm:t>
        <a:bodyPr/>
        <a:lstStyle/>
        <a:p>
          <a:r>
            <a:rPr lang="en-US"/>
            <a:t>Q Learning</a:t>
          </a:r>
        </a:p>
      </dgm:t>
    </dgm:pt>
    <dgm:pt modelId="{31ACEF4C-0A7D-4D83-BD5A-6FC35CCC22FF}" type="parTrans" cxnId="{2DDF5D1A-DC62-49BA-82C3-F0473284CFB7}">
      <dgm:prSet/>
      <dgm:spPr/>
      <dgm:t>
        <a:bodyPr/>
        <a:lstStyle/>
        <a:p>
          <a:endParaRPr lang="en-US"/>
        </a:p>
      </dgm:t>
    </dgm:pt>
    <dgm:pt modelId="{CEDDB82A-FDA6-4DCA-93E2-88E2647DE85F}" type="sibTrans" cxnId="{2DDF5D1A-DC62-49BA-82C3-F0473284CFB7}">
      <dgm:prSet/>
      <dgm:spPr/>
      <dgm:t>
        <a:bodyPr/>
        <a:lstStyle/>
        <a:p>
          <a:endParaRPr lang="en-US"/>
        </a:p>
      </dgm:t>
    </dgm:pt>
    <dgm:pt modelId="{65901741-602F-4A64-A1F1-685CC9A64F61}">
      <dgm:prSet/>
      <dgm:spPr/>
      <dgm:t>
        <a:bodyPr/>
        <a:lstStyle/>
        <a:p>
          <a:r>
            <a:rPr lang="en-US"/>
            <a:t>Depth First Search</a:t>
          </a:r>
        </a:p>
      </dgm:t>
    </dgm:pt>
    <dgm:pt modelId="{6528E00D-AFA6-46AC-B266-C15F3395DF57}" type="parTrans" cxnId="{66D5F8E7-26F9-45C9-BCB4-D2A886EB3ACD}">
      <dgm:prSet/>
      <dgm:spPr/>
      <dgm:t>
        <a:bodyPr/>
        <a:lstStyle/>
        <a:p>
          <a:endParaRPr lang="en-US"/>
        </a:p>
      </dgm:t>
    </dgm:pt>
    <dgm:pt modelId="{1DE3FE2F-59AC-4B19-AEC4-8BC7779ADA6A}" type="sibTrans" cxnId="{66D5F8E7-26F9-45C9-BCB4-D2A886EB3ACD}">
      <dgm:prSet/>
      <dgm:spPr/>
      <dgm:t>
        <a:bodyPr/>
        <a:lstStyle/>
        <a:p>
          <a:endParaRPr lang="en-US"/>
        </a:p>
      </dgm:t>
    </dgm:pt>
    <dgm:pt modelId="{2DE27904-D8B5-4ECE-8CDF-3A38984EEE5F}">
      <dgm:prSet/>
      <dgm:spPr/>
      <dgm:t>
        <a:bodyPr/>
        <a:lstStyle/>
        <a:p>
          <a:r>
            <a:rPr lang="en-US"/>
            <a:t>Ramdom</a:t>
          </a:r>
        </a:p>
      </dgm:t>
    </dgm:pt>
    <dgm:pt modelId="{198A550A-B355-4BE2-B406-238B130F0555}" type="parTrans" cxnId="{0E68801B-FE82-49FD-9E03-655F2DF24C13}">
      <dgm:prSet/>
      <dgm:spPr/>
      <dgm:t>
        <a:bodyPr/>
        <a:lstStyle/>
        <a:p>
          <a:endParaRPr lang="en-US"/>
        </a:p>
      </dgm:t>
    </dgm:pt>
    <dgm:pt modelId="{7D35C69C-4AA1-49C3-B0C1-CA540D85A565}" type="sibTrans" cxnId="{0E68801B-FE82-49FD-9E03-655F2DF24C13}">
      <dgm:prSet/>
      <dgm:spPr/>
      <dgm:t>
        <a:bodyPr/>
        <a:lstStyle/>
        <a:p>
          <a:endParaRPr lang="en-US"/>
        </a:p>
      </dgm:t>
    </dgm:pt>
    <dgm:pt modelId="{007D7422-5C40-4D3C-AFED-3D97571B92F8}" type="pres">
      <dgm:prSet presAssocID="{17C9BADB-9C4E-4115-93CC-3C4AB6366D67}" presName="root" presStyleCnt="0">
        <dgm:presLayoutVars>
          <dgm:dir/>
          <dgm:resizeHandles val="exact"/>
        </dgm:presLayoutVars>
      </dgm:prSet>
      <dgm:spPr/>
    </dgm:pt>
    <dgm:pt modelId="{FC881740-8C33-4778-8FF9-D3412B2FF1FB}" type="pres">
      <dgm:prSet presAssocID="{36D3C110-475B-48AB-8E53-2D6E4E2A68D4}" presName="compNode" presStyleCnt="0"/>
      <dgm:spPr/>
    </dgm:pt>
    <dgm:pt modelId="{7A82FB6B-7FDE-4DFE-BE0C-2E48CA1A4E59}" type="pres">
      <dgm:prSet presAssocID="{36D3C110-475B-48AB-8E53-2D6E4E2A68D4}" presName="bgRect" presStyleLbl="bgShp" presStyleIdx="0" presStyleCnt="3"/>
      <dgm:spPr/>
    </dgm:pt>
    <dgm:pt modelId="{0F318FEC-D71A-4309-8264-39AAF4AB67AC}" type="pres">
      <dgm:prSet presAssocID="{36D3C110-475B-48AB-8E53-2D6E4E2A68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D2E5E42D-8659-4E5F-B240-368AD7BFBD2F}" type="pres">
      <dgm:prSet presAssocID="{36D3C110-475B-48AB-8E53-2D6E4E2A68D4}" presName="spaceRect" presStyleCnt="0"/>
      <dgm:spPr/>
    </dgm:pt>
    <dgm:pt modelId="{A48056B1-DAEE-4634-825F-EC57A584B7C0}" type="pres">
      <dgm:prSet presAssocID="{36D3C110-475B-48AB-8E53-2D6E4E2A68D4}" presName="parTx" presStyleLbl="revTx" presStyleIdx="0" presStyleCnt="3">
        <dgm:presLayoutVars>
          <dgm:chMax val="0"/>
          <dgm:chPref val="0"/>
        </dgm:presLayoutVars>
      </dgm:prSet>
      <dgm:spPr/>
    </dgm:pt>
    <dgm:pt modelId="{75D75EC8-B29D-4C35-B98F-FAECB6515124}" type="pres">
      <dgm:prSet presAssocID="{CEDDB82A-FDA6-4DCA-93E2-88E2647DE85F}" presName="sibTrans" presStyleCnt="0"/>
      <dgm:spPr/>
    </dgm:pt>
    <dgm:pt modelId="{E60ADDAF-0251-4FB3-BF22-89A380DD5EEF}" type="pres">
      <dgm:prSet presAssocID="{65901741-602F-4A64-A1F1-685CC9A64F61}" presName="compNode" presStyleCnt="0"/>
      <dgm:spPr/>
    </dgm:pt>
    <dgm:pt modelId="{7C7276CC-499A-42BE-A98A-C83D97B74814}" type="pres">
      <dgm:prSet presAssocID="{65901741-602F-4A64-A1F1-685CC9A64F61}" presName="bgRect" presStyleLbl="bgShp" presStyleIdx="1" presStyleCnt="3"/>
      <dgm:spPr/>
    </dgm:pt>
    <dgm:pt modelId="{B8338BA9-BD7E-4C71-A120-22559E059DAC}" type="pres">
      <dgm:prSet presAssocID="{65901741-602F-4A64-A1F1-685CC9A64F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4EAE0515-C462-44A4-9C18-52919D13D6BA}" type="pres">
      <dgm:prSet presAssocID="{65901741-602F-4A64-A1F1-685CC9A64F61}" presName="spaceRect" presStyleCnt="0"/>
      <dgm:spPr/>
    </dgm:pt>
    <dgm:pt modelId="{555308BE-7AF9-4183-BC89-D97A4774FE5A}" type="pres">
      <dgm:prSet presAssocID="{65901741-602F-4A64-A1F1-685CC9A64F61}" presName="parTx" presStyleLbl="revTx" presStyleIdx="1" presStyleCnt="3">
        <dgm:presLayoutVars>
          <dgm:chMax val="0"/>
          <dgm:chPref val="0"/>
        </dgm:presLayoutVars>
      </dgm:prSet>
      <dgm:spPr/>
    </dgm:pt>
    <dgm:pt modelId="{0A5142C2-DC6A-4226-9F1C-510C20764E4E}" type="pres">
      <dgm:prSet presAssocID="{1DE3FE2F-59AC-4B19-AEC4-8BC7779ADA6A}" presName="sibTrans" presStyleCnt="0"/>
      <dgm:spPr/>
    </dgm:pt>
    <dgm:pt modelId="{0E8C48B0-BA00-4D9D-9743-68E1731BDCC0}" type="pres">
      <dgm:prSet presAssocID="{2DE27904-D8B5-4ECE-8CDF-3A38984EEE5F}" presName="compNode" presStyleCnt="0"/>
      <dgm:spPr/>
    </dgm:pt>
    <dgm:pt modelId="{216C7036-7689-41C7-872D-458DFCCBFBF4}" type="pres">
      <dgm:prSet presAssocID="{2DE27904-D8B5-4ECE-8CDF-3A38984EEE5F}" presName="bgRect" presStyleLbl="bgShp" presStyleIdx="2" presStyleCnt="3"/>
      <dgm:spPr/>
    </dgm:pt>
    <dgm:pt modelId="{30A12227-5333-4A30-AE17-5B71F88774C3}" type="pres">
      <dgm:prSet presAssocID="{2DE27904-D8B5-4ECE-8CDF-3A38984EEE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3055A194-39D4-4275-9B1F-23A0EF3FA2BC}" type="pres">
      <dgm:prSet presAssocID="{2DE27904-D8B5-4ECE-8CDF-3A38984EEE5F}" presName="spaceRect" presStyleCnt="0"/>
      <dgm:spPr/>
    </dgm:pt>
    <dgm:pt modelId="{0E38F9ED-24A9-4697-A230-118327398857}" type="pres">
      <dgm:prSet presAssocID="{2DE27904-D8B5-4ECE-8CDF-3A38984EEE5F}" presName="parTx" presStyleLbl="revTx" presStyleIdx="2" presStyleCnt="3">
        <dgm:presLayoutVars>
          <dgm:chMax val="0"/>
          <dgm:chPref val="0"/>
        </dgm:presLayoutVars>
      </dgm:prSet>
      <dgm:spPr/>
    </dgm:pt>
  </dgm:ptLst>
  <dgm:cxnLst>
    <dgm:cxn modelId="{2DDF5D1A-DC62-49BA-82C3-F0473284CFB7}" srcId="{17C9BADB-9C4E-4115-93CC-3C4AB6366D67}" destId="{36D3C110-475B-48AB-8E53-2D6E4E2A68D4}" srcOrd="0" destOrd="0" parTransId="{31ACEF4C-0A7D-4D83-BD5A-6FC35CCC22FF}" sibTransId="{CEDDB82A-FDA6-4DCA-93E2-88E2647DE85F}"/>
    <dgm:cxn modelId="{0E68801B-FE82-49FD-9E03-655F2DF24C13}" srcId="{17C9BADB-9C4E-4115-93CC-3C4AB6366D67}" destId="{2DE27904-D8B5-4ECE-8CDF-3A38984EEE5F}" srcOrd="2" destOrd="0" parTransId="{198A550A-B355-4BE2-B406-238B130F0555}" sibTransId="{7D35C69C-4AA1-49C3-B0C1-CA540D85A565}"/>
    <dgm:cxn modelId="{65EF5A8A-0732-4F9C-B631-865081F15DAA}" type="presOf" srcId="{2DE27904-D8B5-4ECE-8CDF-3A38984EEE5F}" destId="{0E38F9ED-24A9-4697-A230-118327398857}" srcOrd="0" destOrd="0" presId="urn:microsoft.com/office/officeart/2018/2/layout/IconVerticalSolidList"/>
    <dgm:cxn modelId="{D0087A94-A83D-4E28-AF3B-45801BA61FF9}" type="presOf" srcId="{65901741-602F-4A64-A1F1-685CC9A64F61}" destId="{555308BE-7AF9-4183-BC89-D97A4774FE5A}" srcOrd="0" destOrd="0" presId="urn:microsoft.com/office/officeart/2018/2/layout/IconVerticalSolidList"/>
    <dgm:cxn modelId="{D2A468AD-6FD1-477F-851A-71C27C4D03AA}" type="presOf" srcId="{17C9BADB-9C4E-4115-93CC-3C4AB6366D67}" destId="{007D7422-5C40-4D3C-AFED-3D97571B92F8}" srcOrd="0" destOrd="0" presId="urn:microsoft.com/office/officeart/2018/2/layout/IconVerticalSolidList"/>
    <dgm:cxn modelId="{649E65DA-8FF1-4B65-BEE1-D91906048368}" type="presOf" srcId="{36D3C110-475B-48AB-8E53-2D6E4E2A68D4}" destId="{A48056B1-DAEE-4634-825F-EC57A584B7C0}" srcOrd="0" destOrd="0" presId="urn:microsoft.com/office/officeart/2018/2/layout/IconVerticalSolidList"/>
    <dgm:cxn modelId="{66D5F8E7-26F9-45C9-BCB4-D2A886EB3ACD}" srcId="{17C9BADB-9C4E-4115-93CC-3C4AB6366D67}" destId="{65901741-602F-4A64-A1F1-685CC9A64F61}" srcOrd="1" destOrd="0" parTransId="{6528E00D-AFA6-46AC-B266-C15F3395DF57}" sibTransId="{1DE3FE2F-59AC-4B19-AEC4-8BC7779ADA6A}"/>
    <dgm:cxn modelId="{5F084EC6-5BB1-4528-83F2-7922D102C459}" type="presParOf" srcId="{007D7422-5C40-4D3C-AFED-3D97571B92F8}" destId="{FC881740-8C33-4778-8FF9-D3412B2FF1FB}" srcOrd="0" destOrd="0" presId="urn:microsoft.com/office/officeart/2018/2/layout/IconVerticalSolidList"/>
    <dgm:cxn modelId="{1F88D87D-275A-4070-8BDB-F4B3B6AF4652}" type="presParOf" srcId="{FC881740-8C33-4778-8FF9-D3412B2FF1FB}" destId="{7A82FB6B-7FDE-4DFE-BE0C-2E48CA1A4E59}" srcOrd="0" destOrd="0" presId="urn:microsoft.com/office/officeart/2018/2/layout/IconVerticalSolidList"/>
    <dgm:cxn modelId="{277261ED-CF75-417B-B408-9639FC3E8032}" type="presParOf" srcId="{FC881740-8C33-4778-8FF9-D3412B2FF1FB}" destId="{0F318FEC-D71A-4309-8264-39AAF4AB67AC}" srcOrd="1" destOrd="0" presId="urn:microsoft.com/office/officeart/2018/2/layout/IconVerticalSolidList"/>
    <dgm:cxn modelId="{088CDB90-45A1-4285-95E9-A60C9C1D5855}" type="presParOf" srcId="{FC881740-8C33-4778-8FF9-D3412B2FF1FB}" destId="{D2E5E42D-8659-4E5F-B240-368AD7BFBD2F}" srcOrd="2" destOrd="0" presId="urn:microsoft.com/office/officeart/2018/2/layout/IconVerticalSolidList"/>
    <dgm:cxn modelId="{0A6E01EE-F331-478B-B80A-48B45FC1F140}" type="presParOf" srcId="{FC881740-8C33-4778-8FF9-D3412B2FF1FB}" destId="{A48056B1-DAEE-4634-825F-EC57A584B7C0}" srcOrd="3" destOrd="0" presId="urn:microsoft.com/office/officeart/2018/2/layout/IconVerticalSolidList"/>
    <dgm:cxn modelId="{D3F158A0-3CEB-4D35-8510-10FF61E4438B}" type="presParOf" srcId="{007D7422-5C40-4D3C-AFED-3D97571B92F8}" destId="{75D75EC8-B29D-4C35-B98F-FAECB6515124}" srcOrd="1" destOrd="0" presId="urn:microsoft.com/office/officeart/2018/2/layout/IconVerticalSolidList"/>
    <dgm:cxn modelId="{6D2DCEC3-E3A1-4A5D-A986-692257E4CE24}" type="presParOf" srcId="{007D7422-5C40-4D3C-AFED-3D97571B92F8}" destId="{E60ADDAF-0251-4FB3-BF22-89A380DD5EEF}" srcOrd="2" destOrd="0" presId="urn:microsoft.com/office/officeart/2018/2/layout/IconVerticalSolidList"/>
    <dgm:cxn modelId="{13198F24-DDDD-4650-9EFF-474D4D4B469E}" type="presParOf" srcId="{E60ADDAF-0251-4FB3-BF22-89A380DD5EEF}" destId="{7C7276CC-499A-42BE-A98A-C83D97B74814}" srcOrd="0" destOrd="0" presId="urn:microsoft.com/office/officeart/2018/2/layout/IconVerticalSolidList"/>
    <dgm:cxn modelId="{7DD22062-FC5A-4C66-A1D2-1A8A9A0991B0}" type="presParOf" srcId="{E60ADDAF-0251-4FB3-BF22-89A380DD5EEF}" destId="{B8338BA9-BD7E-4C71-A120-22559E059DAC}" srcOrd="1" destOrd="0" presId="urn:microsoft.com/office/officeart/2018/2/layout/IconVerticalSolidList"/>
    <dgm:cxn modelId="{402BF3B2-F3E3-4F2B-AE4D-292F31B77B47}" type="presParOf" srcId="{E60ADDAF-0251-4FB3-BF22-89A380DD5EEF}" destId="{4EAE0515-C462-44A4-9C18-52919D13D6BA}" srcOrd="2" destOrd="0" presId="urn:microsoft.com/office/officeart/2018/2/layout/IconVerticalSolidList"/>
    <dgm:cxn modelId="{3D973C5B-AA24-413A-A870-BAC325EC2789}" type="presParOf" srcId="{E60ADDAF-0251-4FB3-BF22-89A380DD5EEF}" destId="{555308BE-7AF9-4183-BC89-D97A4774FE5A}" srcOrd="3" destOrd="0" presId="urn:microsoft.com/office/officeart/2018/2/layout/IconVerticalSolidList"/>
    <dgm:cxn modelId="{A3F0DD08-6C1F-4C84-90AB-7E2244BBFB02}" type="presParOf" srcId="{007D7422-5C40-4D3C-AFED-3D97571B92F8}" destId="{0A5142C2-DC6A-4226-9F1C-510C20764E4E}" srcOrd="3" destOrd="0" presId="urn:microsoft.com/office/officeart/2018/2/layout/IconVerticalSolidList"/>
    <dgm:cxn modelId="{395C6875-FE8F-4BA3-8C05-C2F91A654474}" type="presParOf" srcId="{007D7422-5C40-4D3C-AFED-3D97571B92F8}" destId="{0E8C48B0-BA00-4D9D-9743-68E1731BDCC0}" srcOrd="4" destOrd="0" presId="urn:microsoft.com/office/officeart/2018/2/layout/IconVerticalSolidList"/>
    <dgm:cxn modelId="{FC33F7DB-8579-40B8-B97B-B880C67764FE}" type="presParOf" srcId="{0E8C48B0-BA00-4D9D-9743-68E1731BDCC0}" destId="{216C7036-7689-41C7-872D-458DFCCBFBF4}" srcOrd="0" destOrd="0" presId="urn:microsoft.com/office/officeart/2018/2/layout/IconVerticalSolidList"/>
    <dgm:cxn modelId="{886A2BCB-D0BB-422A-A927-0168710AFCB8}" type="presParOf" srcId="{0E8C48B0-BA00-4D9D-9743-68E1731BDCC0}" destId="{30A12227-5333-4A30-AE17-5B71F88774C3}" srcOrd="1" destOrd="0" presId="urn:microsoft.com/office/officeart/2018/2/layout/IconVerticalSolidList"/>
    <dgm:cxn modelId="{B7DE1004-C9A2-4792-9C9F-821DC2A7A8D2}" type="presParOf" srcId="{0E8C48B0-BA00-4D9D-9743-68E1731BDCC0}" destId="{3055A194-39D4-4275-9B1F-23A0EF3FA2BC}" srcOrd="2" destOrd="0" presId="urn:microsoft.com/office/officeart/2018/2/layout/IconVerticalSolidList"/>
    <dgm:cxn modelId="{C76B8DBE-8206-4CC2-AD2D-6CC442AD6C83}" type="presParOf" srcId="{0E8C48B0-BA00-4D9D-9743-68E1731BDCC0}" destId="{0E38F9ED-24A9-4697-A230-1183273988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2FB6B-7FDE-4DFE-BE0C-2E48CA1A4E59}">
      <dsp:nvSpPr>
        <dsp:cNvPr id="0" name=""/>
        <dsp:cNvSpPr/>
      </dsp:nvSpPr>
      <dsp:spPr>
        <a:xfrm>
          <a:off x="0" y="638"/>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18FEC-D71A-4309-8264-39AAF4AB67AC}">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8056B1-DAEE-4634-825F-EC57A584B7C0}">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Q Learning</a:t>
          </a:r>
        </a:p>
      </dsp:txBody>
      <dsp:txXfrm>
        <a:off x="1725715" y="638"/>
        <a:ext cx="4180465" cy="1494125"/>
      </dsp:txXfrm>
    </dsp:sp>
    <dsp:sp modelId="{7C7276CC-499A-42BE-A98A-C83D97B74814}">
      <dsp:nvSpPr>
        <dsp:cNvPr id="0" name=""/>
        <dsp:cNvSpPr/>
      </dsp:nvSpPr>
      <dsp:spPr>
        <a:xfrm>
          <a:off x="0" y="1868296"/>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38BA9-BD7E-4C71-A120-22559E059DAC}">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5308BE-7AF9-4183-BC89-D97A4774FE5A}">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Depth First Search</a:t>
          </a:r>
        </a:p>
      </dsp:txBody>
      <dsp:txXfrm>
        <a:off x="1725715" y="1868296"/>
        <a:ext cx="4180465" cy="1494125"/>
      </dsp:txXfrm>
    </dsp:sp>
    <dsp:sp modelId="{216C7036-7689-41C7-872D-458DFCCBFBF4}">
      <dsp:nvSpPr>
        <dsp:cNvPr id="0" name=""/>
        <dsp:cNvSpPr/>
      </dsp:nvSpPr>
      <dsp:spPr>
        <a:xfrm>
          <a:off x="0" y="3735953"/>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12227-5333-4A30-AE17-5B71F88774C3}">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8F9ED-24A9-4697-A230-118327398857}">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Ramdom</a:t>
          </a:r>
        </a:p>
      </dsp:txBody>
      <dsp:txXfrm>
        <a:off x="1725715" y="3735953"/>
        <a:ext cx="4180465" cy="1494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746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423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74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9142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3690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51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069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796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602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5/13/2020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2065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679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5/13/2020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3221928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69" r:id="rId5"/>
    <p:sldLayoutId id="2147483775"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449D000-DEB3-4771-BDA3-57EA08BA5D66}"/>
              </a:ext>
            </a:extLst>
          </p:cNvPr>
          <p:cNvPicPr>
            <a:picLocks noChangeAspect="1"/>
          </p:cNvPicPr>
          <p:nvPr/>
        </p:nvPicPr>
        <p:blipFill rotWithShape="1">
          <a:blip r:embed="rId2"/>
          <a:srcRect l="1957" r="15524"/>
          <a:stretch/>
        </p:blipFill>
        <p:spPr>
          <a:xfrm>
            <a:off x="4646383" y="10"/>
            <a:ext cx="7545616" cy="6857990"/>
          </a:xfrm>
          <a:prstGeom prst="rect">
            <a:avLst/>
          </a:prstGeom>
        </p:spPr>
      </p:pic>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30986B3-FE76-4F8A-B8F8-8324550D5B19}"/>
              </a:ext>
            </a:extLst>
          </p:cNvPr>
          <p:cNvSpPr>
            <a:spLocks noGrp="1"/>
          </p:cNvSpPr>
          <p:nvPr>
            <p:ph type="ctrTitle"/>
          </p:nvPr>
        </p:nvSpPr>
        <p:spPr>
          <a:xfrm>
            <a:off x="466524" y="1340361"/>
            <a:ext cx="3729162" cy="3341700"/>
          </a:xfrm>
        </p:spPr>
        <p:txBody>
          <a:bodyPr>
            <a:normAutofit/>
          </a:bodyPr>
          <a:lstStyle/>
          <a:p>
            <a:r>
              <a:rPr lang="en-US" sz="3600" b="1" dirty="0">
                <a:solidFill>
                  <a:schemeClr val="tx1"/>
                </a:solidFill>
              </a:rPr>
              <a:t>Tic-Tac-Toe Game</a:t>
            </a:r>
            <a:br>
              <a:rPr lang="en-US" sz="3600" dirty="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732567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32E2051-7993-4C08-AC3C-70B309306BD0}"/>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Objectives</a:t>
            </a:r>
          </a:p>
        </p:txBody>
      </p:sp>
      <p:sp>
        <p:nvSpPr>
          <p:cNvPr id="3" name="Content Placeholder 2">
            <a:extLst>
              <a:ext uri="{FF2B5EF4-FFF2-40B4-BE49-F238E27FC236}">
                <a16:creationId xmlns:a16="http://schemas.microsoft.com/office/drawing/2014/main" id="{FA6A15C1-8917-4179-9E44-CDDC7107CD5C}"/>
              </a:ext>
            </a:extLst>
          </p:cNvPr>
          <p:cNvSpPr>
            <a:spLocks noGrp="1"/>
          </p:cNvSpPr>
          <p:nvPr>
            <p:ph idx="1"/>
          </p:nvPr>
        </p:nvSpPr>
        <p:spPr>
          <a:xfrm>
            <a:off x="5478124" y="559477"/>
            <a:ext cx="5647076" cy="5475563"/>
          </a:xfrm>
        </p:spPr>
        <p:txBody>
          <a:bodyPr anchor="ctr">
            <a:normAutofit/>
          </a:bodyPr>
          <a:lstStyle/>
          <a:p>
            <a:r>
              <a:rPr lang="en-US" sz="2800" dirty="0">
                <a:latin typeface="Times New Roman" panose="02020603050405020304" pitchFamily="18" charset="0"/>
                <a:cs typeface="Times New Roman" panose="02020603050405020304" pitchFamily="18" charset="0"/>
              </a:rPr>
              <a:t>Game Playing is a significant artificial intelligence domain. As game playing required intelligence and decision making, we can easily testify machine intelligence by making machine that can play game by itself.</a:t>
            </a:r>
          </a:p>
          <a:p>
            <a:r>
              <a:rPr lang="en-US" sz="2800" dirty="0">
                <a:latin typeface="Times New Roman" panose="02020603050405020304" pitchFamily="18" charset="0"/>
                <a:cs typeface="Times New Roman" panose="02020603050405020304" pitchFamily="18" charset="0"/>
              </a:rPr>
              <a:t>I want to build Tic-Tac Toe using different Artificial Intelligence Algorithms.</a:t>
            </a:r>
          </a:p>
        </p:txBody>
      </p:sp>
    </p:spTree>
    <p:extLst>
      <p:ext uri="{BB962C8B-B14F-4D97-AF65-F5344CB8AC3E}">
        <p14:creationId xmlns:p14="http://schemas.microsoft.com/office/powerpoint/2010/main" val="14625449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031844B8-0BB5-4585-9AF5-6E6034C5F797}"/>
              </a:ext>
            </a:extLst>
          </p:cNvPr>
          <p:cNvSpPr>
            <a:spLocks noGrp="1"/>
          </p:cNvSpPr>
          <p:nvPr>
            <p:ph type="title"/>
          </p:nvPr>
        </p:nvSpPr>
        <p:spPr>
          <a:xfrm>
            <a:off x="573409" y="559477"/>
            <a:ext cx="3765200" cy="5709931"/>
          </a:xfrm>
        </p:spPr>
        <p:txBody>
          <a:bodyPr>
            <a:normAutofit/>
          </a:bodyPr>
          <a:lstStyle/>
          <a:p>
            <a:pPr algn="ctr"/>
            <a:r>
              <a:rPr lang="en-US"/>
              <a:t>Algorithms</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4" name="Content Placeholder 2">
            <a:extLst>
              <a:ext uri="{FF2B5EF4-FFF2-40B4-BE49-F238E27FC236}">
                <a16:creationId xmlns:a16="http://schemas.microsoft.com/office/drawing/2014/main" id="{EB0C1802-AFA7-443E-B376-123857719649}"/>
              </a:ext>
            </a:extLst>
          </p:cNvPr>
          <p:cNvGraphicFramePr>
            <a:graphicFrameLocks noGrp="1"/>
          </p:cNvGraphicFramePr>
          <p:nvPr>
            <p:ph idx="1"/>
            <p:extLst>
              <p:ext uri="{D42A27DB-BD31-4B8C-83A1-F6EECF244321}">
                <p14:modId xmlns:p14="http://schemas.microsoft.com/office/powerpoint/2010/main" val="409233297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56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9CBC-49A2-46E5-B0C7-A1183D6ADA80}"/>
              </a:ext>
            </a:extLst>
          </p:cNvPr>
          <p:cNvSpPr>
            <a:spLocks noGrp="1"/>
          </p:cNvSpPr>
          <p:nvPr>
            <p:ph type="title"/>
          </p:nvPr>
        </p:nvSpPr>
        <p:spPr/>
        <p:txBody>
          <a:bodyPr>
            <a:normAutofit/>
          </a:bodyPr>
          <a:lstStyle/>
          <a:p>
            <a:pPr algn="ctr"/>
            <a:r>
              <a:rPr lang="en-US" sz="5400" dirty="0">
                <a:latin typeface="Times New Roman" panose="02020603050405020304" pitchFamily="18" charset="0"/>
                <a:cs typeface="Times New Roman" panose="02020603050405020304" pitchFamily="18" charset="0"/>
              </a:rPr>
              <a:t>Q Learning</a:t>
            </a:r>
          </a:p>
        </p:txBody>
      </p:sp>
      <p:sp>
        <p:nvSpPr>
          <p:cNvPr id="3" name="Content Placeholder 2">
            <a:extLst>
              <a:ext uri="{FF2B5EF4-FFF2-40B4-BE49-F238E27FC236}">
                <a16:creationId xmlns:a16="http://schemas.microsoft.com/office/drawing/2014/main" id="{33EAD99B-43BF-4F6A-8662-2DDFE9A4B7DE}"/>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Q-learning is an algorithm for learning off-policy feedback that tries to find the best action to take given the current state. It is called off-policy because the role of q-learning learns from actions outside the current policy, such as taking random acts, and thus a policy is not required. In particular, q-learning attempts to learn a strategy that maximizes overall reward.</a:t>
            </a:r>
          </a:p>
        </p:txBody>
      </p:sp>
    </p:spTree>
    <p:extLst>
      <p:ext uri="{BB962C8B-B14F-4D97-AF65-F5344CB8AC3E}">
        <p14:creationId xmlns:p14="http://schemas.microsoft.com/office/powerpoint/2010/main" val="254802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CB64-FA3A-4725-9B33-F3FBD804941A}"/>
              </a:ext>
            </a:extLst>
          </p:cNvPr>
          <p:cNvSpPr>
            <a:spLocks noGrp="1"/>
          </p:cNvSpPr>
          <p:nvPr>
            <p:ph type="title"/>
          </p:nvPr>
        </p:nvSpPr>
        <p:spPr/>
        <p:txBody>
          <a:bodyPr>
            <a:normAutofit/>
          </a:bodyPr>
          <a:lstStyle/>
          <a:p>
            <a:pPr algn="ctr"/>
            <a:r>
              <a:rPr lang="en-US" sz="5400" dirty="0">
                <a:latin typeface="Times New Roman" panose="02020603050405020304" pitchFamily="18" charset="0"/>
                <a:cs typeface="Times New Roman" panose="02020603050405020304" pitchFamily="18" charset="0"/>
              </a:rPr>
              <a:t>Depth First Search</a:t>
            </a:r>
          </a:p>
        </p:txBody>
      </p:sp>
      <p:sp>
        <p:nvSpPr>
          <p:cNvPr id="3" name="Content Placeholder 2">
            <a:extLst>
              <a:ext uri="{FF2B5EF4-FFF2-40B4-BE49-F238E27FC236}">
                <a16:creationId xmlns:a16="http://schemas.microsoft.com/office/drawing/2014/main" id="{C6269F48-874C-4070-B040-CEBAF9DEBAF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DFS algorithm is a recursive algorithm, using the backtracking principle. It requires exhaustive searches of all the nodes by going forward, if necessary, by backtracking otherwise.</a:t>
            </a:r>
          </a:p>
          <a:p>
            <a:r>
              <a:rPr lang="en-US" sz="2400" dirty="0">
                <a:latin typeface="Times New Roman" panose="02020603050405020304" pitchFamily="18" charset="0"/>
                <a:cs typeface="Times New Roman" panose="02020603050405020304" pitchFamily="18" charset="0"/>
              </a:rPr>
              <a:t>The word backtrack here means that if you move forward and there are no more nodes along the current path, you are going backwards on the same path to find nodes to cross. On the current path all nodes will be visited before all the unvisited nodes have been traversed after which the next path will be chosen.</a:t>
            </a:r>
          </a:p>
          <a:p>
            <a:r>
              <a:rPr lang="en-US" sz="2400" dirty="0">
                <a:latin typeface="Times New Roman" panose="02020603050405020304" pitchFamily="18" charset="0"/>
                <a:cs typeface="Times New Roman" panose="02020603050405020304" pitchFamily="18" charset="0"/>
              </a:rPr>
              <a:t>This recursive nature of DFS can be implemented using stacks. </a:t>
            </a:r>
          </a:p>
        </p:txBody>
      </p:sp>
    </p:spTree>
    <p:extLst>
      <p:ext uri="{BB962C8B-B14F-4D97-AF65-F5344CB8AC3E}">
        <p14:creationId xmlns:p14="http://schemas.microsoft.com/office/powerpoint/2010/main" val="377984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1617-E2C3-45F5-A83D-205FF46F0331}"/>
              </a:ext>
            </a:extLst>
          </p:cNvPr>
          <p:cNvSpPr>
            <a:spLocks noGrp="1"/>
          </p:cNvSpPr>
          <p:nvPr>
            <p:ph type="title"/>
          </p:nvPr>
        </p:nvSpPr>
        <p:spPr/>
        <p:txBody>
          <a:bodyPr>
            <a:normAutofit/>
          </a:bodyPr>
          <a:lstStyle/>
          <a:p>
            <a:pPr algn="ctr"/>
            <a:r>
              <a:rPr lang="en-US" sz="5400" dirty="0">
                <a:latin typeface="Times New Roman" panose="02020603050405020304" pitchFamily="18" charset="0"/>
                <a:cs typeface="Times New Roman" panose="02020603050405020304" pitchFamily="18" charset="0"/>
              </a:rPr>
              <a:t>Random</a:t>
            </a:r>
          </a:p>
        </p:txBody>
      </p:sp>
      <p:sp>
        <p:nvSpPr>
          <p:cNvPr id="3" name="Content Placeholder 2">
            <a:extLst>
              <a:ext uri="{FF2B5EF4-FFF2-40B4-BE49-F238E27FC236}">
                <a16:creationId xmlns:a16="http://schemas.microsoft.com/office/drawing/2014/main" id="{FAE3DD69-8F2B-4892-99EA-25A25C3CCD4F}"/>
              </a:ext>
            </a:extLst>
          </p:cNvPr>
          <p:cNvSpPr>
            <a:spLocks noGrp="1"/>
          </p:cNvSpPr>
          <p:nvPr>
            <p:ph idx="1"/>
          </p:nvPr>
        </p:nvSpPr>
        <p:spPr/>
        <p:txBody>
          <a:bodyPr>
            <a:normAutofit/>
          </a:bodyPr>
          <a:lstStyle/>
          <a:p>
            <a:pPr fontAlgn="base"/>
            <a:r>
              <a:rPr lang="en-US" sz="2400" dirty="0">
                <a:latin typeface="Times New Roman" panose="02020603050405020304" pitchFamily="18" charset="0"/>
                <a:cs typeface="Times New Roman" panose="02020603050405020304" pitchFamily="18" charset="0"/>
              </a:rPr>
              <a:t>Random function basically generated random value anywhere in the 3X3 Matrix.</a:t>
            </a:r>
          </a:p>
          <a:p>
            <a:pPr fontAlgn="base"/>
            <a:r>
              <a:rPr lang="en-US" sz="2400" dirty="0">
                <a:latin typeface="Times New Roman" panose="02020603050405020304" pitchFamily="18" charset="0"/>
                <a:cs typeface="Times New Roman" panose="02020603050405020304" pitchFamily="18" charset="0"/>
              </a:rPr>
              <a:t>Yet, if you are hard on the defense, you might find out that the computer is not able to win either. I learned by experience that Tic-Tac-Toe has a simple non-lose strategy.</a:t>
            </a:r>
          </a:p>
          <a:p>
            <a:pPr fontAlgn="base"/>
            <a:r>
              <a:rPr lang="en-US" sz="2400" dirty="0">
                <a:latin typeface="Times New Roman" panose="02020603050405020304" pitchFamily="18" charset="0"/>
                <a:cs typeface="Times New Roman" panose="02020603050405020304" pitchFamily="18" charset="0"/>
              </a:rPr>
              <a:t>This means that if you manage to get a tie you are making the right defensive choices. The computer still optimizes its’ moves. So, the best result it can achieve against a player such as yourself might only be a tie.</a:t>
            </a:r>
          </a:p>
        </p:txBody>
      </p:sp>
    </p:spTree>
    <p:extLst>
      <p:ext uri="{BB962C8B-B14F-4D97-AF65-F5344CB8AC3E}">
        <p14:creationId xmlns:p14="http://schemas.microsoft.com/office/powerpoint/2010/main" val="187968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0000"/>
          </a:schemeClr>
        </a:solidFill>
        <a:effectLst/>
      </p:bgPr>
    </p:bg>
    <p:spTree>
      <p:nvGrpSpPr>
        <p:cNvPr id="1" name=""/>
        <p:cNvGrpSpPr/>
        <p:nvPr/>
      </p:nvGrpSpPr>
      <p:grpSpPr>
        <a:xfrm>
          <a:off x="0" y="0"/>
          <a:ext cx="0" cy="0"/>
          <a:chOff x="0" y="0"/>
          <a:chExt cx="0" cy="0"/>
        </a:xfrm>
      </p:grpSpPr>
      <p:sp>
        <p:nvSpPr>
          <p:cNvPr id="48" name="Rectangle 4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42">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5" name="Rectangle 44">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7" name="Rectangle 46">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9" name="Group 4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0" name="Straight Connector 49">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4003B42-F17E-473C-9366-9369C0471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8" name="Rectangle 57">
            <a:extLst>
              <a:ext uri="{FF2B5EF4-FFF2-40B4-BE49-F238E27FC236}">
                <a16:creationId xmlns:a16="http://schemas.microsoft.com/office/drawing/2014/main" id="{149DDF01-2EFB-49D0-864E-0CE29F33A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D6B830-FD4E-438D-B7DC-C65A756BEC18}"/>
              </a:ext>
            </a:extLst>
          </p:cNvPr>
          <p:cNvSpPr>
            <a:spLocks noGrp="1"/>
          </p:cNvSpPr>
          <p:nvPr>
            <p:ph type="title"/>
          </p:nvPr>
        </p:nvSpPr>
        <p:spPr>
          <a:xfrm>
            <a:off x="1209040" y="1754659"/>
            <a:ext cx="9860547" cy="3005463"/>
          </a:xfrm>
        </p:spPr>
        <p:txBody>
          <a:bodyPr vert="horz" lIns="91440" tIns="45720" rIns="91440" bIns="45720" rtlCol="0" anchor="ctr">
            <a:normAutofit/>
          </a:bodyPr>
          <a:lstStyle/>
          <a:p>
            <a:pPr algn="ctr">
              <a:lnSpc>
                <a:spcPct val="83000"/>
              </a:lnSpc>
            </a:pPr>
            <a:r>
              <a:rPr lang="en-US" sz="6800" cap="all" spc="-100" dirty="0">
                <a:solidFill>
                  <a:schemeClr val="bg1"/>
                </a:solidFill>
              </a:rPr>
              <a:t>Deliverables</a:t>
            </a:r>
          </a:p>
        </p:txBody>
      </p:sp>
      <p:sp>
        <p:nvSpPr>
          <p:cNvPr id="3" name="Content Placeholder 2">
            <a:extLst>
              <a:ext uri="{FF2B5EF4-FFF2-40B4-BE49-F238E27FC236}">
                <a16:creationId xmlns:a16="http://schemas.microsoft.com/office/drawing/2014/main" id="{7E382B1F-840E-44FA-B89A-7534F86D3EAD}"/>
              </a:ext>
            </a:extLst>
          </p:cNvPr>
          <p:cNvSpPr>
            <a:spLocks noGrp="1"/>
          </p:cNvSpPr>
          <p:nvPr>
            <p:ph idx="1"/>
          </p:nvPr>
        </p:nvSpPr>
        <p:spPr>
          <a:xfrm>
            <a:off x="1209039" y="4947920"/>
            <a:ext cx="9860547" cy="685116"/>
          </a:xfrm>
        </p:spPr>
        <p:txBody>
          <a:bodyPr vert="horz" lIns="91440" tIns="45720" rIns="91440" bIns="45720" rtlCol="0">
            <a:normAutofit/>
          </a:bodyPr>
          <a:lstStyle/>
          <a:p>
            <a:pPr marL="0" indent="0" algn="ctr">
              <a:lnSpc>
                <a:spcPct val="100000"/>
              </a:lnSpc>
              <a:spcBef>
                <a:spcPts val="0"/>
              </a:spcBef>
              <a:spcAft>
                <a:spcPts val="600"/>
              </a:spcAft>
              <a:buNone/>
            </a:pPr>
            <a:r>
              <a:rPr lang="en-US" sz="2800" spc="80" dirty="0">
                <a:solidFill>
                  <a:schemeClr val="bg1"/>
                </a:solidFill>
                <a:latin typeface="Times New Roman" panose="02020603050405020304" pitchFamily="18" charset="0"/>
                <a:cs typeface="Times New Roman" panose="02020603050405020304" pitchFamily="18" charset="0"/>
              </a:rPr>
              <a:t>Performance Comparison on different AI Algorithms</a:t>
            </a:r>
          </a:p>
        </p:txBody>
      </p:sp>
      <p:sp>
        <p:nvSpPr>
          <p:cNvPr id="60" name="Rectangle 59">
            <a:extLst>
              <a:ext uri="{FF2B5EF4-FFF2-40B4-BE49-F238E27FC236}">
                <a16:creationId xmlns:a16="http://schemas.microsoft.com/office/drawing/2014/main" id="{8EEA5BB7-5B71-4B52-AD7F-3BA82A617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2A1BDD5A-B952-463D-8BF6-F89EC6F21C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C2EF86-4721-4AC5-AC3A-5343FE12B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42A6C7C-49DA-4D7E-9647-1696C74DF8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100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4248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3" name="Rectangle 2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2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6" name="Straight Connector 2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4" name="Rectangle 3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3EAB1923-0B71-4A85-A8EC-6FDE4863FBE3}"/>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5800" cap="all" spc="-100">
                <a:solidFill>
                  <a:schemeClr val="tx1"/>
                </a:solidFill>
              </a:rPr>
              <a:t>Evaluation Methodology</a:t>
            </a:r>
          </a:p>
        </p:txBody>
      </p:sp>
      <p:sp>
        <p:nvSpPr>
          <p:cNvPr id="3" name="Content Placeholder 2">
            <a:extLst>
              <a:ext uri="{FF2B5EF4-FFF2-40B4-BE49-F238E27FC236}">
                <a16:creationId xmlns:a16="http://schemas.microsoft.com/office/drawing/2014/main" id="{AB1AF5C5-AABC-4126-838D-28128781E49D}"/>
              </a:ext>
            </a:extLst>
          </p:cNvPr>
          <p:cNvSpPr>
            <a:spLocks noGrp="1"/>
          </p:cNvSpPr>
          <p:nvPr>
            <p:ph idx="1"/>
          </p:nvPr>
        </p:nvSpPr>
        <p:spPr>
          <a:xfrm>
            <a:off x="8473440" y="1272800"/>
            <a:ext cx="2481307" cy="4312402"/>
          </a:xfrm>
        </p:spPr>
        <p:txBody>
          <a:bodyPr vert="horz" lIns="91440" tIns="45720" rIns="91440" bIns="45720" rtlCol="0" anchor="ctr">
            <a:normAutofit/>
          </a:bodyPr>
          <a:lstStyle/>
          <a:p>
            <a:pPr marL="0" indent="0">
              <a:lnSpc>
                <a:spcPct val="100000"/>
              </a:lnSpc>
              <a:spcBef>
                <a:spcPts val="0"/>
              </a:spcBef>
              <a:spcAft>
                <a:spcPts val="600"/>
              </a:spcAft>
              <a:buNone/>
            </a:pPr>
            <a:r>
              <a:rPr lang="en-US" sz="2000" spc="80" dirty="0">
                <a:solidFill>
                  <a:schemeClr val="tx1">
                    <a:lumMod val="95000"/>
                    <a:lumOff val="5000"/>
                  </a:schemeClr>
                </a:solidFill>
                <a:latin typeface="Times New Roman" panose="02020603050405020304" pitchFamily="18" charset="0"/>
                <a:cs typeface="Times New Roman" panose="02020603050405020304" pitchFamily="18" charset="0"/>
              </a:rPr>
              <a:t>Playing 1000 rounds of each Algorithms</a:t>
            </a:r>
          </a:p>
        </p:txBody>
      </p:sp>
      <p:cxnSp>
        <p:nvCxnSpPr>
          <p:cNvPr id="36" name="Straight Connector 3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96977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343</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Century Schoolbook</vt:lpstr>
      <vt:lpstr>Franklin Gothic Book</vt:lpstr>
      <vt:lpstr>Garamond</vt:lpstr>
      <vt:lpstr>Times New Roman</vt:lpstr>
      <vt:lpstr>SavonVTI</vt:lpstr>
      <vt:lpstr>Tic-Tac-Toe Game </vt:lpstr>
      <vt:lpstr>Objectives</vt:lpstr>
      <vt:lpstr>Algorithms</vt:lpstr>
      <vt:lpstr>Q Learning</vt:lpstr>
      <vt:lpstr>Depth First Search</vt:lpstr>
      <vt:lpstr>Random</vt:lpstr>
      <vt:lpstr>Deliverables</vt:lpstr>
      <vt:lpstr>Evaluation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 Game </dc:title>
  <dc:creator>Anuj Parikh</dc:creator>
  <cp:lastModifiedBy>Anuj Parikh</cp:lastModifiedBy>
  <cp:revision>1</cp:revision>
  <dcterms:created xsi:type="dcterms:W3CDTF">2020-05-14T03:20:38Z</dcterms:created>
  <dcterms:modified xsi:type="dcterms:W3CDTF">2020-05-14T03:21:03Z</dcterms:modified>
</cp:coreProperties>
</file>