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3" d="100"/>
          <a:sy n="63" d="100"/>
        </p:scale>
        <p:origin x="542"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8/14/2023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8/14/2023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9" name="TextBox 8">
            <a:extLst>
              <a:ext uri="{FF2B5EF4-FFF2-40B4-BE49-F238E27FC236}">
                <a16:creationId xmlns:a16="http://schemas.microsoft.com/office/drawing/2014/main" id="{647564DA-8144-2A0C-4AC4-6DF90C13EC1B}"/>
              </a:ext>
            </a:extLst>
          </p:cNvPr>
          <p:cNvSpPr txBox="1"/>
          <p:nvPr/>
        </p:nvSpPr>
        <p:spPr>
          <a:xfrm>
            <a:off x="4328160" y="564172"/>
            <a:ext cx="6096000" cy="193899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i="0" dirty="0">
                <a:solidFill>
                  <a:srgbClr val="575757"/>
                </a:solidFill>
                <a:effectLst/>
                <a:latin typeface="ff0"/>
              </a:rPr>
              <a:t>Company X’s profit decline has been driven by declining market </a:t>
            </a:r>
            <a:r>
              <a:rPr lang="en-US" sz="2400" b="0" i="0" dirty="0" err="1">
                <a:solidFill>
                  <a:srgbClr val="575757"/>
                </a:solidFill>
                <a:effectLst/>
                <a:latin typeface="ff0"/>
              </a:rPr>
              <a:t>shareand</a:t>
            </a:r>
            <a:r>
              <a:rPr lang="en-US" sz="2400" b="0" i="0" dirty="0">
                <a:solidFill>
                  <a:srgbClr val="575757"/>
                </a:solidFill>
                <a:effectLst/>
                <a:latin typeface="ff0"/>
              </a:rPr>
              <a:t> ARPU, as consumers do not see the existing offerings/plans </a:t>
            </a:r>
            <a:r>
              <a:rPr lang="en-US" sz="2400" b="0" i="0" dirty="0" err="1">
                <a:solidFill>
                  <a:srgbClr val="575757"/>
                </a:solidFill>
                <a:effectLst/>
                <a:latin typeface="ff0"/>
              </a:rPr>
              <a:t>ascompelling</a:t>
            </a:r>
            <a:r>
              <a:rPr lang="en-US" sz="2400" b="0" i="0" dirty="0">
                <a:solidFill>
                  <a:srgbClr val="575757"/>
                </a:solidFill>
                <a:effectLst/>
                <a:latin typeface="ff0"/>
              </a:rPr>
              <a:t> and the existing plans no longer lure them .</a:t>
            </a:r>
            <a:endParaRPr lang="en-IN" sz="2400" dirty="0"/>
          </a:p>
        </p:txBody>
      </p:sp>
      <p:sp>
        <p:nvSpPr>
          <p:cNvPr id="11" name="TextBox 10">
            <a:extLst>
              <a:ext uri="{FF2B5EF4-FFF2-40B4-BE49-F238E27FC236}">
                <a16:creationId xmlns:a16="http://schemas.microsoft.com/office/drawing/2014/main" id="{A2A91AE5-C8C5-16E4-B2DC-49C6A75A212C}"/>
              </a:ext>
            </a:extLst>
          </p:cNvPr>
          <p:cNvSpPr txBox="1"/>
          <p:nvPr/>
        </p:nvSpPr>
        <p:spPr>
          <a:xfrm>
            <a:off x="4328160" y="2631454"/>
            <a:ext cx="6096000" cy="378565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i="0" dirty="0">
                <a:solidFill>
                  <a:srgbClr val="575757"/>
                </a:solidFill>
                <a:effectLst/>
                <a:latin typeface="ff0"/>
              </a:rPr>
              <a:t>The question is whether the introduction of handset leasing </a:t>
            </a:r>
            <a:r>
              <a:rPr lang="en-US" sz="2400" b="0" i="0" dirty="0" err="1">
                <a:solidFill>
                  <a:srgbClr val="575757"/>
                </a:solidFill>
                <a:effectLst/>
                <a:latin typeface="ff0"/>
              </a:rPr>
              <a:t>willreverse</a:t>
            </a:r>
            <a:r>
              <a:rPr lang="en-US" sz="2400" b="0" i="0" dirty="0">
                <a:solidFill>
                  <a:srgbClr val="575757"/>
                </a:solidFill>
                <a:effectLst/>
                <a:latin typeface="ff0"/>
              </a:rPr>
              <a:t> this decline and bring up profits or not. If we assume </a:t>
            </a:r>
            <a:r>
              <a:rPr lang="en-US" sz="2400" b="0" i="0" dirty="0" err="1">
                <a:solidFill>
                  <a:srgbClr val="575757"/>
                </a:solidFill>
                <a:effectLst/>
                <a:latin typeface="ff0"/>
              </a:rPr>
              <a:t>themarket</a:t>
            </a:r>
            <a:r>
              <a:rPr lang="en-US" sz="2400" b="0" i="0" dirty="0">
                <a:solidFill>
                  <a:srgbClr val="575757"/>
                </a:solidFill>
                <a:effectLst/>
                <a:latin typeface="ff0"/>
              </a:rPr>
              <a:t> will respond in the same way it did in comparable </a:t>
            </a:r>
            <a:r>
              <a:rPr lang="en-US" sz="2400" b="0" i="0" dirty="0" err="1">
                <a:solidFill>
                  <a:srgbClr val="575757"/>
                </a:solidFill>
                <a:effectLst/>
                <a:latin typeface="ff0"/>
              </a:rPr>
              <a:t>markets,then</a:t>
            </a:r>
            <a:r>
              <a:rPr lang="en-US" sz="2400" b="0" i="0" dirty="0">
                <a:solidFill>
                  <a:srgbClr val="575757"/>
                </a:solidFill>
                <a:effectLst/>
                <a:latin typeface="ff0"/>
              </a:rPr>
              <a:t> we will recommend the introduction of handset leasing as </a:t>
            </a:r>
            <a:r>
              <a:rPr lang="en-US" sz="2400" b="0" i="0" dirty="0" err="1">
                <a:solidFill>
                  <a:srgbClr val="575757"/>
                </a:solidFill>
                <a:effectLst/>
                <a:latin typeface="ff0"/>
              </a:rPr>
              <a:t>itcould</a:t>
            </a:r>
            <a:r>
              <a:rPr lang="en-US" sz="2400" b="0" i="0" dirty="0">
                <a:solidFill>
                  <a:srgbClr val="575757"/>
                </a:solidFill>
                <a:effectLst/>
                <a:latin typeface="ff0"/>
              </a:rPr>
              <a:t> drive revenue growth by 2.3% to 4.25%.From our research, the target segment is “Young Achievers”, </a:t>
            </a:r>
            <a:r>
              <a:rPr lang="en-US" sz="2400" b="0" i="0" dirty="0" err="1">
                <a:solidFill>
                  <a:srgbClr val="575757"/>
                </a:solidFill>
                <a:effectLst/>
                <a:latin typeface="ff0"/>
              </a:rPr>
              <a:t>andhence</a:t>
            </a:r>
            <a:r>
              <a:rPr lang="en-US" sz="2400" b="0" i="0" dirty="0">
                <a:solidFill>
                  <a:srgbClr val="575757"/>
                </a:solidFill>
                <a:effectLst/>
                <a:latin typeface="ff0"/>
              </a:rPr>
              <a:t> we propose the product name “Upgrade &amp; Save”.</a:t>
            </a:r>
            <a:endParaRPr lang="en-IN" sz="2400" dirty="0"/>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118</Words>
  <Application>Microsoft Office PowerPoint</Application>
  <PresentationFormat>Widescreen</PresentationFormat>
  <Paragraphs>4</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ff0</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ANUJ MEENA</cp:lastModifiedBy>
  <cp:revision>448</cp:revision>
  <cp:lastPrinted>2016-04-06T18:59:25Z</cp:lastPrinted>
  <dcterms:created xsi:type="dcterms:W3CDTF">2016-11-04T11:46:04Z</dcterms:created>
  <dcterms:modified xsi:type="dcterms:W3CDTF">2023-08-14T09:31:58Z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