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3" r:id="rId4"/>
    <p:sldId id="282" r:id="rId5"/>
    <p:sldId id="285" r:id="rId6"/>
    <p:sldId id="284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2939" autoAdjust="0"/>
  </p:normalViewPr>
  <p:slideViewPr>
    <p:cSldViewPr>
      <p:cViewPr varScale="1">
        <p:scale>
          <a:sx n="70" d="100"/>
          <a:sy n="70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Gap</a:t>
            </a:r>
            <a:br>
              <a:rPr lang="en-US" dirty="0" smtClean="0"/>
            </a:br>
            <a:r>
              <a:rPr lang="en-US" dirty="0" smtClean="0"/>
              <a:t>NLP and CV Data Engineering</a:t>
            </a:r>
            <a:br>
              <a:rPr lang="en-US" dirty="0" smtClean="0"/>
            </a:br>
            <a:r>
              <a:rPr lang="en-US" dirty="0" smtClean="0"/>
              <a:t>Open Source ML Framework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Roadmap – v1.0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2018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Top Level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92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Engineering Pipeline (Python)</a:t>
            </a:r>
          </a:p>
        </p:txBody>
      </p:sp>
      <p:sp>
        <p:nvSpPr>
          <p:cNvPr id="3" name="Oval 2"/>
          <p:cNvSpPr/>
          <p:nvPr/>
        </p:nvSpPr>
        <p:spPr>
          <a:xfrm>
            <a:off x="1828800" y="3444691"/>
            <a:ext cx="1447800" cy="157683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br>
              <a:rPr lang="en-US" dirty="0" smtClean="0"/>
            </a:b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(CRUD)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3425357"/>
            <a:ext cx="1447800" cy="157683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(OOP)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67400" y="2301691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SPLITTER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66263" y="4233108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(CV)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505200" y="3726125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06360">
            <a:off x="5433202" y="3117543"/>
            <a:ext cx="339753" cy="919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89182">
            <a:off x="5367603" y="4280305"/>
            <a:ext cx="339753" cy="919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457450" y="2720712"/>
            <a:ext cx="190500" cy="55588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514850" y="2732913"/>
            <a:ext cx="190500" cy="5436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1924050" y="1970914"/>
            <a:ext cx="1447800" cy="66331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Remote Application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3981450" y="1970914"/>
            <a:ext cx="1447800" cy="66331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Native</a:t>
            </a:r>
            <a:br>
              <a:rPr lang="en-US" sz="1600" dirty="0" smtClean="0"/>
            </a:br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07522" y="5103167"/>
            <a:ext cx="921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Django</a:t>
            </a:r>
            <a:br>
              <a:rPr lang="en-US" sz="1200" b="1" dirty="0" smtClean="0"/>
            </a:br>
            <a:r>
              <a:rPr lang="en-US" sz="1200" b="1" dirty="0" smtClean="0"/>
              <a:t>Web Server</a:t>
            </a:r>
            <a:endParaRPr lang="en-US" sz="1200" b="1" dirty="0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1793216" y="5002191"/>
            <a:ext cx="440625" cy="43030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05600" y="1547835"/>
            <a:ext cx="177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Document Pipeline Entry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39737" y="6169618"/>
            <a:ext cx="1501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Pipeline Entry</a:t>
            </a:r>
            <a:endParaRPr lang="en-US" sz="1200" b="1" dirty="0"/>
          </a:p>
        </p:txBody>
      </p:sp>
      <p:cxnSp>
        <p:nvCxnSpPr>
          <p:cNvPr id="23" name="Curved Connector 22"/>
          <p:cNvCxnSpPr/>
          <p:nvPr/>
        </p:nvCxnSpPr>
        <p:spPr>
          <a:xfrm rot="5400000">
            <a:off x="6799050" y="1989464"/>
            <a:ext cx="524412" cy="2030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flipV="1">
            <a:off x="6149538" y="5877815"/>
            <a:ext cx="440625" cy="43030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SPLITTER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63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Splitter =&gt; Segmentation</a:t>
            </a:r>
          </a:p>
        </p:txBody>
      </p:sp>
      <p:sp>
        <p:nvSpPr>
          <p:cNvPr id="7" name="Oval 6"/>
          <p:cNvSpPr/>
          <p:nvPr/>
        </p:nvSpPr>
        <p:spPr>
          <a:xfrm>
            <a:off x="1947690" y="2267696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SPLITTER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71590" y="4450389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(CV)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7544185">
            <a:off x="3783640" y="3850752"/>
            <a:ext cx="339753" cy="919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01618" y="4338399"/>
            <a:ext cx="1447800" cy="1576834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53112" y="2178936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Segmentation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2174575">
            <a:off x="4864350" y="3797746"/>
            <a:ext cx="339753" cy="919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233" y="4002760"/>
            <a:ext cx="1956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Scanned/Captured  Text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25518" y="2595803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Digital Text</a:t>
            </a:r>
            <a:endParaRPr lang="en-US" sz="1400" b="1" dirty="0"/>
          </a:p>
        </p:txBody>
      </p:sp>
      <p:sp>
        <p:nvSpPr>
          <p:cNvPr id="3" name="Folded Corner 2"/>
          <p:cNvSpPr/>
          <p:nvPr/>
        </p:nvSpPr>
        <p:spPr>
          <a:xfrm>
            <a:off x="3872176" y="2388169"/>
            <a:ext cx="856780" cy="1016896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4024576" y="2540569"/>
            <a:ext cx="856780" cy="1016896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4176976" y="2692969"/>
            <a:ext cx="856780" cy="1016896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481084" y="2549130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271233" y="2873932"/>
            <a:ext cx="1758045" cy="3643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79141" y="4104379"/>
            <a:ext cx="1364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Captured Image</a:t>
            </a:r>
          </a:p>
        </p:txBody>
      </p:sp>
      <p:sp>
        <p:nvSpPr>
          <p:cNvPr id="9" name="Bent-Up Arrow 8"/>
          <p:cNvSpPr/>
          <p:nvPr/>
        </p:nvSpPr>
        <p:spPr>
          <a:xfrm>
            <a:off x="6313202" y="3986090"/>
            <a:ext cx="1828800" cy="1282286"/>
          </a:xfrm>
          <a:prstGeom prst="bentUpArrow">
            <a:avLst>
              <a:gd name="adj1" fmla="val 17550"/>
              <a:gd name="adj2" fmla="val 25000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95421" y="4510487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Digital Text</a:t>
            </a:r>
            <a:endParaRPr lang="en-US" sz="1400" b="1" dirty="0"/>
          </a:p>
        </p:txBody>
      </p:sp>
      <p:sp>
        <p:nvSpPr>
          <p:cNvPr id="32" name="Folded Corner 31"/>
          <p:cNvSpPr/>
          <p:nvPr/>
        </p:nvSpPr>
        <p:spPr>
          <a:xfrm>
            <a:off x="152400" y="2163295"/>
            <a:ext cx="1347484" cy="1854586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600200" y="2624153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lded Corner 33"/>
          <p:cNvSpPr/>
          <p:nvPr/>
        </p:nvSpPr>
        <p:spPr>
          <a:xfrm>
            <a:off x="3832307" y="2121724"/>
            <a:ext cx="1347484" cy="1854586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4276" y="4489448"/>
            <a:ext cx="91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PDF / FAX /</a:t>
            </a:r>
          </a:p>
          <a:p>
            <a:r>
              <a:rPr lang="en-US" sz="1200" b="1" dirty="0" smtClean="0"/>
              <a:t>Camera</a:t>
            </a:r>
            <a:endParaRPr lang="en-US" sz="1200" b="1" dirty="0"/>
          </a:p>
        </p:txBody>
      </p:sp>
      <p:cxnSp>
        <p:nvCxnSpPr>
          <p:cNvPr id="39" name="Curved Connector 38"/>
          <p:cNvCxnSpPr/>
          <p:nvPr/>
        </p:nvCxnSpPr>
        <p:spPr>
          <a:xfrm rot="16200000" flipV="1">
            <a:off x="716900" y="4175945"/>
            <a:ext cx="382942" cy="164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618" y="1625799"/>
            <a:ext cx="1853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Document split into pages</a:t>
            </a:r>
            <a:endParaRPr lang="en-US" sz="1200" b="1" dirty="0"/>
          </a:p>
        </p:txBody>
      </p:sp>
      <p:cxnSp>
        <p:nvCxnSpPr>
          <p:cNvPr id="41" name="Curved Connector 40"/>
          <p:cNvCxnSpPr>
            <a:stCxn id="40" idx="2"/>
          </p:cNvCxnSpPr>
          <p:nvPr/>
        </p:nvCxnSpPr>
        <p:spPr>
          <a:xfrm rot="5400000">
            <a:off x="5317438" y="1856595"/>
            <a:ext cx="364899" cy="45730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5333823" y="6115323"/>
            <a:ext cx="382942" cy="164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50" idx="3"/>
            <a:endCxn id="8" idx="4"/>
          </p:cNvCxnSpPr>
          <p:nvPr/>
        </p:nvCxnSpPr>
        <p:spPr>
          <a:xfrm flipV="1">
            <a:off x="2900524" y="6027223"/>
            <a:ext cx="494966" cy="53148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2395" y="6389023"/>
            <a:ext cx="1574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Scanned Text is </a:t>
            </a:r>
            <a:r>
              <a:rPr lang="en-US" sz="1200" b="1" dirty="0" err="1" smtClean="0"/>
              <a:t>OCR’d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9876" y="6420211"/>
            <a:ext cx="2600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Embedded Images sent to CV pipeline</a:t>
            </a:r>
            <a:endParaRPr 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95205" y="1619931"/>
            <a:ext cx="1963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Unprocessed Extracted Text</a:t>
            </a:r>
            <a:endParaRPr lang="en-US" sz="1200" b="1" dirty="0"/>
          </a:p>
        </p:txBody>
      </p:sp>
      <p:cxnSp>
        <p:nvCxnSpPr>
          <p:cNvPr id="55" name="Curved Connector 54"/>
          <p:cNvCxnSpPr/>
          <p:nvPr/>
        </p:nvCxnSpPr>
        <p:spPr>
          <a:xfrm rot="5400000">
            <a:off x="6383520" y="2144687"/>
            <a:ext cx="1001184" cy="4573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ded Corner 41"/>
          <p:cNvSpPr/>
          <p:nvPr/>
        </p:nvSpPr>
        <p:spPr>
          <a:xfrm>
            <a:off x="4911924" y="5286228"/>
            <a:ext cx="1447800" cy="14694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4911924" y="3605205"/>
            <a:ext cx="1447800" cy="14694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4911924" y="2020379"/>
            <a:ext cx="1447800" cy="14694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Segmentation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5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Segmentation =&gt; Syntax</a:t>
            </a:r>
          </a:p>
        </p:txBody>
      </p:sp>
      <p:sp>
        <p:nvSpPr>
          <p:cNvPr id="8" name="Oval 7"/>
          <p:cNvSpPr/>
          <p:nvPr/>
        </p:nvSpPr>
        <p:spPr>
          <a:xfrm>
            <a:off x="6934200" y="2938470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9930" y="6043924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Digital Text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2909449" y="2945603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Segmentation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457700" y="329609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541776" y="329609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lded Corner 28"/>
          <p:cNvSpPr/>
          <p:nvPr/>
        </p:nvSpPr>
        <p:spPr>
          <a:xfrm>
            <a:off x="5010870" y="2538979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163270" y="2691379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5315670" y="2843779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5010870" y="4187505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5163270" y="4339905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5315670" y="4492305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5010870" y="584055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5163270" y="599295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5315670" y="614535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4778765" y="1584032"/>
            <a:ext cx="1676400" cy="5190500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10870" y="1628256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DOCUMENT</a:t>
            </a:r>
            <a:endParaRPr lang="en-US" sz="1600" dirty="0"/>
          </a:p>
        </p:txBody>
      </p:sp>
      <p:sp>
        <p:nvSpPr>
          <p:cNvPr id="46" name="Right Arrow 45"/>
          <p:cNvSpPr/>
          <p:nvPr/>
        </p:nvSpPr>
        <p:spPr>
          <a:xfrm>
            <a:off x="2587455" y="3298612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lded Corner 51"/>
          <p:cNvSpPr/>
          <p:nvPr/>
        </p:nvSpPr>
        <p:spPr>
          <a:xfrm>
            <a:off x="918767" y="2012156"/>
            <a:ext cx="1447800" cy="14694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PAGE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918767" y="3596982"/>
            <a:ext cx="1447800" cy="14694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PAGE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0" name="Folded Corner 59"/>
          <p:cNvSpPr/>
          <p:nvPr/>
        </p:nvSpPr>
        <p:spPr>
          <a:xfrm>
            <a:off x="918767" y="5278005"/>
            <a:ext cx="1447800" cy="14694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PAGE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1" name="Folded Corner 60"/>
          <p:cNvSpPr/>
          <p:nvPr/>
        </p:nvSpPr>
        <p:spPr>
          <a:xfrm>
            <a:off x="830051" y="1614191"/>
            <a:ext cx="1676400" cy="5190500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17713" y="1620033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DOCUMENT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642448" y="6043924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Digital Text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25284" y="1735977"/>
            <a:ext cx="194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Unprocessed Extracted Text</a:t>
            </a:r>
          </a:p>
          <a:p>
            <a:r>
              <a:rPr lang="en-US" sz="1200" b="1" dirty="0" smtClean="0"/>
              <a:t>separated into Pages</a:t>
            </a:r>
            <a:endParaRPr lang="en-US" sz="1200" b="1" dirty="0"/>
          </a:p>
        </p:txBody>
      </p:sp>
      <p:cxnSp>
        <p:nvCxnSpPr>
          <p:cNvPr id="65" name="Curved Connector 64"/>
          <p:cNvCxnSpPr/>
          <p:nvPr/>
        </p:nvCxnSpPr>
        <p:spPr>
          <a:xfrm rot="5400000">
            <a:off x="3412021" y="2319226"/>
            <a:ext cx="700471" cy="4573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41776" y="5318262"/>
            <a:ext cx="257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Unprocessed Extracted Text</a:t>
            </a:r>
          </a:p>
          <a:p>
            <a:r>
              <a:rPr lang="en-US" sz="1200" b="1" dirty="0" smtClean="0"/>
              <a:t>segmented into regions within</a:t>
            </a:r>
          </a:p>
          <a:p>
            <a:r>
              <a:rPr lang="en-US" sz="1200" b="1" dirty="0" smtClean="0"/>
              <a:t>the page (e.g., paragraphs, headings)</a:t>
            </a:r>
            <a:endParaRPr lang="en-US" sz="1200" b="1" dirty="0"/>
          </a:p>
        </p:txBody>
      </p:sp>
      <p:cxnSp>
        <p:nvCxnSpPr>
          <p:cNvPr id="69" name="Curved Connector 68"/>
          <p:cNvCxnSpPr/>
          <p:nvPr/>
        </p:nvCxnSpPr>
        <p:spPr>
          <a:xfrm rot="10800000">
            <a:off x="6455166" y="5000753"/>
            <a:ext cx="479035" cy="2772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ded Corner 41"/>
          <p:cNvSpPr/>
          <p:nvPr/>
        </p:nvSpPr>
        <p:spPr>
          <a:xfrm>
            <a:off x="2985587" y="5208698"/>
            <a:ext cx="1447800" cy="1469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2985587" y="3600116"/>
            <a:ext cx="1447800" cy="1469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2985587" y="2015290"/>
            <a:ext cx="1447800" cy="1469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Syntax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35451" y="3012206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536130" y="3291008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743199" y="374742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lded Corner 28"/>
          <p:cNvSpPr/>
          <p:nvPr/>
        </p:nvSpPr>
        <p:spPr>
          <a:xfrm>
            <a:off x="3084533" y="2533890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3236933" y="2686290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3389333" y="2838690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3084533" y="418241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3236933" y="433481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3389333" y="448721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3084533" y="5835467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3236933" y="5987867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3389333" y="6140267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2852428" y="1637312"/>
            <a:ext cx="1676400" cy="5190500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84533" y="1623167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DOCUMENT</a:t>
            </a:r>
            <a:endParaRPr lang="en-US" sz="1600" dirty="0"/>
          </a:p>
        </p:txBody>
      </p:sp>
      <p:sp>
        <p:nvSpPr>
          <p:cNvPr id="43" name="Can 42"/>
          <p:cNvSpPr/>
          <p:nvPr/>
        </p:nvSpPr>
        <p:spPr>
          <a:xfrm>
            <a:off x="7888006" y="1906345"/>
            <a:ext cx="731630" cy="3163172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239000" y="129276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Machine Learning </a:t>
            </a:r>
            <a:br>
              <a:rPr lang="en-US" sz="1400" b="1" dirty="0" smtClean="0"/>
            </a:br>
            <a:r>
              <a:rPr lang="en-US" sz="1400" b="1" dirty="0" smtClean="0"/>
              <a:t>Ready Data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" y="1164134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Syntax =&gt; ML Ready Data</a:t>
            </a:r>
          </a:p>
        </p:txBody>
      </p:sp>
      <p:sp>
        <p:nvSpPr>
          <p:cNvPr id="48" name="Oval 47"/>
          <p:cNvSpPr/>
          <p:nvPr/>
        </p:nvSpPr>
        <p:spPr>
          <a:xfrm>
            <a:off x="5117031" y="3492682"/>
            <a:ext cx="1447800" cy="1576834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NER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117031" y="1576539"/>
            <a:ext cx="1447800" cy="1576834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De-Identification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16200000">
            <a:off x="5757613" y="2813738"/>
            <a:ext cx="166636" cy="1066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6672767" y="4062281"/>
            <a:ext cx="1028700" cy="35116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6633381" y="2139993"/>
            <a:ext cx="1028700" cy="35116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>
            <a:off x="7239000" y="5698386"/>
            <a:ext cx="1584899" cy="952584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765857" y="1161502"/>
            <a:ext cx="102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De-identified</a:t>
            </a:r>
            <a:br>
              <a:rPr lang="en-US" sz="1200" b="1" dirty="0" smtClean="0"/>
            </a:br>
            <a:r>
              <a:rPr lang="en-US" sz="1200" b="1" dirty="0" smtClean="0"/>
              <a:t>Data Path</a:t>
            </a:r>
            <a:endParaRPr lang="en-US" sz="1200" b="1" dirty="0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4997487" y="1631001"/>
            <a:ext cx="281795" cy="172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88006" y="5126206"/>
            <a:ext cx="114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Entities / </a:t>
            </a:r>
            <a:br>
              <a:rPr lang="en-US" sz="1200" b="1" dirty="0" smtClean="0"/>
            </a:br>
            <a:r>
              <a:rPr lang="en-US" sz="1200" b="1" dirty="0" smtClean="0"/>
              <a:t>Measurements</a:t>
            </a:r>
            <a:endParaRPr lang="en-US" sz="1200" b="1" dirty="0"/>
          </a:p>
        </p:txBody>
      </p:sp>
      <p:cxnSp>
        <p:nvCxnSpPr>
          <p:cNvPr id="64" name="Curved Connector 63"/>
          <p:cNvCxnSpPr/>
          <p:nvPr/>
        </p:nvCxnSpPr>
        <p:spPr>
          <a:xfrm rot="10800000" flipV="1">
            <a:off x="7253504" y="5238249"/>
            <a:ext cx="634503" cy="2461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2802" y="5804898"/>
            <a:ext cx="1758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Processed Extracted Text</a:t>
            </a:r>
            <a:endParaRPr lang="en-US" sz="1200" b="1" dirty="0"/>
          </a:p>
        </p:txBody>
      </p:sp>
      <p:cxnSp>
        <p:nvCxnSpPr>
          <p:cNvPr id="66" name="Curved Connector 65"/>
          <p:cNvCxnSpPr/>
          <p:nvPr/>
        </p:nvCxnSpPr>
        <p:spPr>
          <a:xfrm>
            <a:off x="2072317" y="5943398"/>
            <a:ext cx="692413" cy="5529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096559" y="5238249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4765857" y="5436415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125467">
            <a:off x="6266301" y="5052604"/>
            <a:ext cx="1028700" cy="35116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6644742" y="5987867"/>
            <a:ext cx="514350" cy="2837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2632" y="3072143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BSON</a:t>
            </a:r>
            <a:endParaRPr lang="en-US" sz="1200" b="1" dirty="0"/>
          </a:p>
        </p:txBody>
      </p:sp>
      <p:cxnSp>
        <p:nvCxnSpPr>
          <p:cNvPr id="73" name="Curved Connector 72"/>
          <p:cNvCxnSpPr/>
          <p:nvPr/>
        </p:nvCxnSpPr>
        <p:spPr>
          <a:xfrm rot="16200000" flipV="1">
            <a:off x="6872894" y="2595795"/>
            <a:ext cx="526523" cy="317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6785226" y="3499692"/>
            <a:ext cx="754893" cy="3702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Vision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63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Vision =&gt; ML Ready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1843" y="2609538"/>
            <a:ext cx="10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Data</a:t>
            </a:r>
            <a:endParaRPr lang="en-US" sz="1400" b="1" dirty="0"/>
          </a:p>
        </p:txBody>
      </p:sp>
      <p:sp>
        <p:nvSpPr>
          <p:cNvPr id="24" name="Right Arrow 23"/>
          <p:cNvSpPr/>
          <p:nvPr/>
        </p:nvSpPr>
        <p:spPr>
          <a:xfrm>
            <a:off x="2164247" y="334896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003225" y="3347662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/>
          <p:cNvSpPr/>
          <p:nvPr/>
        </p:nvSpPr>
        <p:spPr>
          <a:xfrm>
            <a:off x="4480169" y="2023108"/>
            <a:ext cx="956422" cy="1087337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27368" y="2028950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MATRIX/</a:t>
            </a:r>
            <a:br>
              <a:rPr lang="en-US" sz="1600" dirty="0" smtClean="0"/>
            </a:br>
            <a:r>
              <a:rPr lang="en-US" sz="1600" dirty="0" smtClean="0"/>
              <a:t>VECTOR</a:t>
            </a:r>
            <a:endParaRPr lang="en-US" sz="1600" dirty="0"/>
          </a:p>
        </p:txBody>
      </p:sp>
      <p:sp>
        <p:nvSpPr>
          <p:cNvPr id="46" name="Right Arrow 45"/>
          <p:cNvSpPr/>
          <p:nvPr/>
        </p:nvSpPr>
        <p:spPr>
          <a:xfrm>
            <a:off x="5676965" y="3549940"/>
            <a:ext cx="864576" cy="5610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6652502" y="1706948"/>
            <a:ext cx="731630" cy="4298004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18918" y="1347033"/>
            <a:ext cx="2398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Machine Learning Ready Data</a:t>
            </a:r>
            <a:endParaRPr lang="en-US" sz="1400" b="1" dirty="0"/>
          </a:p>
        </p:txBody>
      </p:sp>
      <p:sp>
        <p:nvSpPr>
          <p:cNvPr id="49" name="Oval 48"/>
          <p:cNvSpPr/>
          <p:nvPr/>
        </p:nvSpPr>
        <p:spPr>
          <a:xfrm>
            <a:off x="2476382" y="3066228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(CV)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765620" y="3007821"/>
            <a:ext cx="1027205" cy="12106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IMAGE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Folded Corner 52"/>
          <p:cNvSpPr/>
          <p:nvPr/>
        </p:nvSpPr>
        <p:spPr>
          <a:xfrm>
            <a:off x="918020" y="3160221"/>
            <a:ext cx="1027205" cy="12106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IMAGE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4" name="Folded Corner 53"/>
          <p:cNvSpPr/>
          <p:nvPr/>
        </p:nvSpPr>
        <p:spPr>
          <a:xfrm>
            <a:off x="1070420" y="3312621"/>
            <a:ext cx="1027205" cy="12106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IMAGES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Folded Corner 54"/>
          <p:cNvSpPr/>
          <p:nvPr/>
        </p:nvSpPr>
        <p:spPr>
          <a:xfrm>
            <a:off x="4503768" y="3286780"/>
            <a:ext cx="956422" cy="1087337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50967" y="3292622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MATRIX/</a:t>
            </a:r>
            <a:br>
              <a:rPr lang="en-US" sz="1600" dirty="0" smtClean="0"/>
            </a:br>
            <a:r>
              <a:rPr lang="en-US" sz="1600" dirty="0" smtClean="0"/>
              <a:t>VECTOR</a:t>
            </a:r>
            <a:endParaRPr lang="en-US" sz="1600" dirty="0"/>
          </a:p>
        </p:txBody>
      </p:sp>
      <p:sp>
        <p:nvSpPr>
          <p:cNvPr id="57" name="Folded Corner 56"/>
          <p:cNvSpPr/>
          <p:nvPr/>
        </p:nvSpPr>
        <p:spPr>
          <a:xfrm>
            <a:off x="4502915" y="4590063"/>
            <a:ext cx="956422" cy="1087337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550114" y="4595905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MATRIX/</a:t>
            </a:r>
            <a:br>
              <a:rPr lang="en-US" sz="1600" dirty="0" smtClean="0"/>
            </a:br>
            <a:r>
              <a:rPr lang="en-US" sz="1600" dirty="0" smtClean="0"/>
              <a:t>VECTOR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660167" y="450904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HDF5 file </a:t>
            </a:r>
            <a:br>
              <a:rPr lang="en-US" sz="1200" b="1" dirty="0" smtClean="0"/>
            </a:br>
            <a:r>
              <a:rPr lang="en-US" sz="1200" b="1" dirty="0" smtClean="0"/>
              <a:t>encoding</a:t>
            </a:r>
            <a:endParaRPr lang="en-US" sz="1200" b="1" dirty="0"/>
          </a:p>
        </p:txBody>
      </p:sp>
      <p:cxnSp>
        <p:nvCxnSpPr>
          <p:cNvPr id="60" name="Curved Connector 59"/>
          <p:cNvCxnSpPr/>
          <p:nvPr/>
        </p:nvCxnSpPr>
        <p:spPr>
          <a:xfrm rot="16200000" flipV="1">
            <a:off x="5722435" y="4229311"/>
            <a:ext cx="536359" cy="1851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flipV="1">
            <a:off x="4003225" y="5180680"/>
            <a:ext cx="383633" cy="3819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10883" y="5446566"/>
            <a:ext cx="9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Numpy</a:t>
            </a:r>
            <a:r>
              <a:rPr lang="en-US" sz="1200" b="1" dirty="0" smtClean="0"/>
              <a:t> data</a:t>
            </a:r>
          </a:p>
          <a:p>
            <a:r>
              <a:rPr lang="en-US" sz="1200" b="1" dirty="0" smtClean="0"/>
              <a:t>encoding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741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Vision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7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ML Ready Data - Retrieval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204015" y="3373286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214918">
            <a:off x="2896250" y="2778283"/>
            <a:ext cx="257996" cy="10150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/>
          <p:cNvSpPr/>
          <p:nvPr/>
        </p:nvSpPr>
        <p:spPr>
          <a:xfrm>
            <a:off x="6985098" y="2072930"/>
            <a:ext cx="1158063" cy="1087337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131666" y="2165177"/>
            <a:ext cx="822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BATCH</a:t>
            </a:r>
            <a:endParaRPr lang="en-US" sz="1600" dirty="0"/>
          </a:p>
        </p:txBody>
      </p:sp>
      <p:sp>
        <p:nvSpPr>
          <p:cNvPr id="46" name="Right Arrow 45"/>
          <p:cNvSpPr/>
          <p:nvPr/>
        </p:nvSpPr>
        <p:spPr>
          <a:xfrm>
            <a:off x="3262578" y="3704337"/>
            <a:ext cx="1766622" cy="46832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417231" y="1868275"/>
            <a:ext cx="731630" cy="4298004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33216" y="1600355"/>
            <a:ext cx="2398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Machine Learning Ready Data</a:t>
            </a:r>
            <a:endParaRPr lang="en-US" sz="1400" b="1" dirty="0"/>
          </a:p>
        </p:txBody>
      </p:sp>
      <p:sp>
        <p:nvSpPr>
          <p:cNvPr id="49" name="Oval 48"/>
          <p:cNvSpPr/>
          <p:nvPr/>
        </p:nvSpPr>
        <p:spPr>
          <a:xfrm>
            <a:off x="1535998" y="3120400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(CV)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Folded Corner 54"/>
          <p:cNvSpPr/>
          <p:nvPr/>
        </p:nvSpPr>
        <p:spPr>
          <a:xfrm>
            <a:off x="7008698" y="3336602"/>
            <a:ext cx="1134464" cy="1087337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229930" y="3587882"/>
            <a:ext cx="729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MINI-</a:t>
            </a:r>
            <a:br>
              <a:rPr lang="en-US" sz="1600" dirty="0" smtClean="0"/>
            </a:br>
            <a:r>
              <a:rPr lang="en-US" sz="1600" dirty="0" smtClean="0"/>
              <a:t>BATCH</a:t>
            </a:r>
            <a:endParaRPr lang="en-US" sz="1600" dirty="0" smtClean="0"/>
          </a:p>
        </p:txBody>
      </p:sp>
      <p:sp>
        <p:nvSpPr>
          <p:cNvPr id="57" name="Folded Corner 56"/>
          <p:cNvSpPr/>
          <p:nvPr/>
        </p:nvSpPr>
        <p:spPr>
          <a:xfrm>
            <a:off x="7007845" y="4639885"/>
            <a:ext cx="1174050" cy="1087337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31871" y="5014276"/>
            <a:ext cx="108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STOCASTIC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790680" y="59805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HDF5 file </a:t>
            </a:r>
            <a:br>
              <a:rPr lang="en-US" sz="1200" b="1" dirty="0" smtClean="0"/>
            </a:br>
            <a:r>
              <a:rPr lang="en-US" sz="1200" b="1" dirty="0" smtClean="0"/>
              <a:t>encoding</a:t>
            </a:r>
            <a:endParaRPr lang="en-US" sz="1200" b="1" dirty="0"/>
          </a:p>
        </p:txBody>
      </p:sp>
      <p:cxnSp>
        <p:nvCxnSpPr>
          <p:cNvPr id="60" name="Curved Connector 59"/>
          <p:cNvCxnSpPr/>
          <p:nvPr/>
        </p:nvCxnSpPr>
        <p:spPr>
          <a:xfrm rot="10800000">
            <a:off x="1148862" y="5672620"/>
            <a:ext cx="616525" cy="4629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6200000" flipV="1">
            <a:off x="7923481" y="5710258"/>
            <a:ext cx="402910" cy="4004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032984" y="6159219"/>
            <a:ext cx="9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Numpy</a:t>
            </a:r>
            <a:r>
              <a:rPr lang="en-US" sz="1200" b="1" dirty="0" smtClean="0"/>
              <a:t> data</a:t>
            </a:r>
          </a:p>
          <a:p>
            <a:r>
              <a:rPr lang="en-US" sz="1200" b="1" dirty="0" smtClean="0"/>
              <a:t>encoding</a:t>
            </a:r>
            <a:endParaRPr lang="en-US" sz="1200" b="1" dirty="0"/>
          </a:p>
        </p:txBody>
      </p:sp>
      <p:sp>
        <p:nvSpPr>
          <p:cNvPr id="26" name="Oval 25"/>
          <p:cNvSpPr/>
          <p:nvPr/>
        </p:nvSpPr>
        <p:spPr>
          <a:xfrm>
            <a:off x="3089673" y="1817153"/>
            <a:ext cx="1447800" cy="1576834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(CV)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05244" y="1905338"/>
            <a:ext cx="1172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Skew, Rotation,</a:t>
            </a:r>
            <a:br>
              <a:rPr lang="en-US" sz="1200" b="1" dirty="0" smtClean="0"/>
            </a:br>
            <a:r>
              <a:rPr lang="en-US" sz="1200" b="1" dirty="0" smtClean="0"/>
              <a:t>Filters</a:t>
            </a:r>
            <a:endParaRPr lang="en-US" sz="1200" b="1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251269" y="2170679"/>
            <a:ext cx="761490" cy="4488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5186" y="1581919"/>
            <a:ext cx="1754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New Images Synthesized</a:t>
            </a:r>
            <a:endParaRPr lang="en-US" sz="1200" b="1" dirty="0"/>
          </a:p>
        </p:txBody>
      </p:sp>
      <p:cxnSp>
        <p:nvCxnSpPr>
          <p:cNvPr id="31" name="Curved Connector 30"/>
          <p:cNvCxnSpPr>
            <a:stCxn id="30" idx="1"/>
            <a:endCxn id="65" idx="3"/>
          </p:cNvCxnSpPr>
          <p:nvPr/>
        </p:nvCxnSpPr>
        <p:spPr>
          <a:xfrm rot="10800000" flipV="1">
            <a:off x="5310112" y="1720419"/>
            <a:ext cx="505074" cy="45026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01243" y="3063051"/>
            <a:ext cx="1447800" cy="1576834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(CV)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91662" y="4697234"/>
            <a:ext cx="90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Direct Feed</a:t>
            </a:r>
            <a:endParaRPr lang="en-US" sz="1200" b="1" dirty="0"/>
          </a:p>
        </p:txBody>
      </p:sp>
      <p:cxnSp>
        <p:nvCxnSpPr>
          <p:cNvPr id="39" name="Curved Connector 38"/>
          <p:cNvCxnSpPr/>
          <p:nvPr/>
        </p:nvCxnSpPr>
        <p:spPr>
          <a:xfrm rot="5400000" flipH="1" flipV="1">
            <a:off x="3900117" y="4196603"/>
            <a:ext cx="622607" cy="263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8265730" y="337328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/>
          <p:cNvCxnSpPr/>
          <p:nvPr/>
        </p:nvCxnSpPr>
        <p:spPr>
          <a:xfrm rot="5400000">
            <a:off x="8175945" y="2811743"/>
            <a:ext cx="612587" cy="2002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92990" y="2400301"/>
            <a:ext cx="78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To Model</a:t>
            </a:r>
            <a:endParaRPr lang="en-US" sz="1200" b="1" dirty="0"/>
          </a:p>
        </p:txBody>
      </p:sp>
      <p:cxnSp>
        <p:nvCxnSpPr>
          <p:cNvPr id="63" name="Curved Connector 62"/>
          <p:cNvCxnSpPr>
            <a:endCxn id="66" idx="2"/>
          </p:cNvCxnSpPr>
          <p:nvPr/>
        </p:nvCxnSpPr>
        <p:spPr>
          <a:xfrm rot="5400000" flipH="1" flipV="1">
            <a:off x="5931600" y="4495137"/>
            <a:ext cx="965577" cy="7498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32077" y="5439676"/>
            <a:ext cx="188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Transformed to fit Model’s</a:t>
            </a:r>
          </a:p>
          <a:p>
            <a:r>
              <a:rPr lang="en-US" sz="1200" b="1" dirty="0" smtClean="0"/>
              <a:t>Input vector</a:t>
            </a:r>
            <a:endParaRPr lang="en-US" sz="1200" b="1" dirty="0"/>
          </a:p>
        </p:txBody>
      </p:sp>
      <p:sp>
        <p:nvSpPr>
          <p:cNvPr id="65" name="Bent-Up Arrow 64"/>
          <p:cNvSpPr/>
          <p:nvPr/>
        </p:nvSpPr>
        <p:spPr>
          <a:xfrm flipV="1">
            <a:off x="4650867" y="2170679"/>
            <a:ext cx="1455613" cy="845132"/>
          </a:xfrm>
          <a:prstGeom prst="bentUpArrow">
            <a:avLst>
              <a:gd name="adj1" fmla="val 17550"/>
              <a:gd name="adj2" fmla="val 25000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6674994" y="337328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13379</TotalTime>
  <Words>218</Words>
  <Application>Microsoft Office PowerPoint</Application>
  <PresentationFormat>On-screen Show (4:3)</PresentationFormat>
  <Paragraphs>122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Gap NLP and CV Data Engineering Open Source ML Framework Roadmap – v1.0 </vt:lpstr>
      <vt:lpstr>Top Level</vt:lpstr>
      <vt:lpstr>SPLITTER Module</vt:lpstr>
      <vt:lpstr>Segmentation Module</vt:lpstr>
      <vt:lpstr>Syntax Module</vt:lpstr>
      <vt:lpstr>Vision Module</vt:lpstr>
      <vt:lpstr>Vision 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245</cp:revision>
  <dcterms:created xsi:type="dcterms:W3CDTF">2006-08-16T00:00:00Z</dcterms:created>
  <dcterms:modified xsi:type="dcterms:W3CDTF">2018-07-26T21:17:23Z</dcterms:modified>
</cp:coreProperties>
</file>