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1" r:id="rId3"/>
    <p:sldId id="283" r:id="rId4"/>
    <p:sldId id="282" r:id="rId5"/>
    <p:sldId id="285" r:id="rId6"/>
    <p:sldId id="28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2" autoAdjust="0"/>
    <p:restoredTop sz="92939" autoAdjust="0"/>
  </p:normalViewPr>
  <p:slideViewPr>
    <p:cSldViewPr>
      <p:cViewPr varScale="1">
        <p:scale>
          <a:sx n="70" d="100"/>
          <a:sy n="70" d="100"/>
        </p:scale>
        <p:origin x="-2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6795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Gap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NLP and CV Data Engineering</a:t>
            </a:r>
            <a:br>
              <a:rPr lang="en-US" dirty="0" smtClean="0"/>
            </a:br>
            <a:r>
              <a:rPr lang="en-US" dirty="0" smtClean="0"/>
              <a:t>Open Source ML </a:t>
            </a:r>
            <a:r>
              <a:rPr lang="en-US" dirty="0" smtClean="0"/>
              <a:t>Framework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Roadmap – v1.0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July, 2018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Top Level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4927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Data Engineering Pipeline (Python)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828800" y="3444691"/>
            <a:ext cx="1447800" cy="157683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</a:t>
            </a:r>
            <a:br>
              <a:rPr lang="en-US" dirty="0" smtClean="0"/>
            </a:br>
            <a:r>
              <a:rPr lang="en-US" dirty="0" smtClean="0"/>
              <a:t>Interface</a:t>
            </a:r>
            <a:br>
              <a:rPr lang="en-US" dirty="0" smtClean="0"/>
            </a:br>
            <a:r>
              <a:rPr lang="en-US" sz="1400" dirty="0" smtClean="0">
                <a:solidFill>
                  <a:schemeClr val="tx1"/>
                </a:solidFill>
              </a:rPr>
              <a:t>(CRUD)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886200" y="3425357"/>
            <a:ext cx="1447800" cy="157683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br>
              <a:rPr lang="en-US" dirty="0" smtClean="0"/>
            </a:br>
            <a:r>
              <a:rPr lang="en-US" sz="1400" dirty="0" smtClean="0">
                <a:solidFill>
                  <a:schemeClr val="tx1"/>
                </a:solidFill>
              </a:rPr>
              <a:t>(OOP)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867400" y="2301691"/>
            <a:ext cx="1447800" cy="1576834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SPLITTER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 smtClean="0">
                <a:solidFill>
                  <a:schemeClr val="tx1"/>
                </a:solidFill>
              </a:rPr>
              <a:t>(NLP)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66263" y="4233108"/>
            <a:ext cx="1447800" cy="1576834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VISION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 smtClean="0">
                <a:solidFill>
                  <a:schemeClr val="tx1"/>
                </a:solidFill>
              </a:rPr>
              <a:t>(CV)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505200" y="3726125"/>
            <a:ext cx="228600" cy="101396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0006360">
            <a:off x="5433202" y="3117543"/>
            <a:ext cx="339753" cy="91957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889182">
            <a:off x="5367603" y="4280305"/>
            <a:ext cx="339753" cy="91957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2457450" y="2720712"/>
            <a:ext cx="190500" cy="55588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4514850" y="2732913"/>
            <a:ext cx="190500" cy="54368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1924050" y="1970914"/>
            <a:ext cx="1447800" cy="663313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Remote Application</a:t>
            </a:r>
            <a:endParaRPr lang="en-US" sz="1600" dirty="0"/>
          </a:p>
        </p:txBody>
      </p:sp>
      <p:sp>
        <p:nvSpPr>
          <p:cNvPr id="15" name="Cube 14"/>
          <p:cNvSpPr/>
          <p:nvPr/>
        </p:nvSpPr>
        <p:spPr>
          <a:xfrm>
            <a:off x="3981450" y="1970914"/>
            <a:ext cx="1447800" cy="663313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Native</a:t>
            </a:r>
            <a:br>
              <a:rPr lang="en-US" sz="1600" dirty="0" smtClean="0"/>
            </a:br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907522" y="5103167"/>
            <a:ext cx="921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Django</a:t>
            </a:r>
            <a:br>
              <a:rPr lang="en-US" sz="1200" b="1" dirty="0" smtClean="0"/>
            </a:br>
            <a:r>
              <a:rPr lang="en-US" sz="1200" b="1" dirty="0" smtClean="0"/>
              <a:t>Web Server</a:t>
            </a:r>
            <a:endParaRPr lang="en-US" sz="1200" b="1" dirty="0"/>
          </a:p>
        </p:txBody>
      </p:sp>
      <p:cxnSp>
        <p:nvCxnSpPr>
          <p:cNvPr id="19" name="Curved Connector 18"/>
          <p:cNvCxnSpPr/>
          <p:nvPr/>
        </p:nvCxnSpPr>
        <p:spPr>
          <a:xfrm flipV="1">
            <a:off x="1793216" y="5002191"/>
            <a:ext cx="440625" cy="430303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05600" y="1547835"/>
            <a:ext cx="1775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Document Pipeline Entry</a:t>
            </a:r>
            <a:endParaRPr lang="en-US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639737" y="6169618"/>
            <a:ext cx="1501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Image Pipeline Entry</a:t>
            </a:r>
            <a:endParaRPr lang="en-US" sz="1200" b="1" dirty="0"/>
          </a:p>
        </p:txBody>
      </p:sp>
      <p:cxnSp>
        <p:nvCxnSpPr>
          <p:cNvPr id="23" name="Curved Connector 22"/>
          <p:cNvCxnSpPr/>
          <p:nvPr/>
        </p:nvCxnSpPr>
        <p:spPr>
          <a:xfrm rot="5400000">
            <a:off x="6799050" y="1989464"/>
            <a:ext cx="524412" cy="2030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flipV="1">
            <a:off x="6149538" y="5877815"/>
            <a:ext cx="440625" cy="430303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SPLITTER Module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3634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Splitter =&gt; Segmentation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947690" y="2267696"/>
            <a:ext cx="1447800" cy="1576834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SPLITTER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 smtClean="0">
                <a:solidFill>
                  <a:schemeClr val="tx1"/>
                </a:solidFill>
              </a:rPr>
              <a:t>(NLP)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671590" y="4450389"/>
            <a:ext cx="1447800" cy="1576834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VISION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 smtClean="0">
                <a:solidFill>
                  <a:schemeClr val="tx1"/>
                </a:solidFill>
              </a:rPr>
              <a:t>(CV)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7544185">
            <a:off x="3783640" y="3850752"/>
            <a:ext cx="339753" cy="91957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01618" y="4338399"/>
            <a:ext cx="1447800" cy="1576834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OCR</a:t>
            </a:r>
            <a:br>
              <a:rPr lang="en-US" dirty="0" smtClean="0"/>
            </a:br>
            <a:r>
              <a:rPr lang="en-US" sz="1400" dirty="0" smtClean="0">
                <a:solidFill>
                  <a:schemeClr val="tx1"/>
                </a:solidFill>
              </a:rPr>
              <a:t>(NLP)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053112" y="2178936"/>
            <a:ext cx="1447800" cy="1576834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Segmentation</a:t>
            </a:r>
            <a:br>
              <a:rPr lang="en-US" dirty="0" smtClean="0"/>
            </a:br>
            <a:r>
              <a:rPr lang="en-US" sz="1400" dirty="0" smtClean="0">
                <a:solidFill>
                  <a:schemeClr val="tx1"/>
                </a:solidFill>
              </a:rPr>
              <a:t>(NLP)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2174575">
            <a:off x="4864350" y="3797746"/>
            <a:ext cx="339753" cy="91957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71233" y="4002760"/>
            <a:ext cx="1956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Scanned/Captured  Text</a:t>
            </a:r>
            <a:endParaRPr 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525518" y="2595803"/>
            <a:ext cx="1010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Digital Text</a:t>
            </a:r>
            <a:endParaRPr lang="en-US" sz="1400" b="1" dirty="0"/>
          </a:p>
        </p:txBody>
      </p:sp>
      <p:sp>
        <p:nvSpPr>
          <p:cNvPr id="3" name="Folded Corner 2"/>
          <p:cNvSpPr/>
          <p:nvPr/>
        </p:nvSpPr>
        <p:spPr>
          <a:xfrm>
            <a:off x="3872176" y="2388169"/>
            <a:ext cx="856780" cy="1016896"/>
          </a:xfrm>
          <a:prstGeom prst="foldedCorner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Pages</a:t>
            </a:r>
            <a:endParaRPr lang="en-US" dirty="0"/>
          </a:p>
        </p:txBody>
      </p:sp>
      <p:sp>
        <p:nvSpPr>
          <p:cNvPr id="19" name="Folded Corner 18"/>
          <p:cNvSpPr/>
          <p:nvPr/>
        </p:nvSpPr>
        <p:spPr>
          <a:xfrm>
            <a:off x="4024576" y="2540569"/>
            <a:ext cx="856780" cy="1016896"/>
          </a:xfrm>
          <a:prstGeom prst="foldedCorner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Pages</a:t>
            </a:r>
            <a:endParaRPr lang="en-US" dirty="0"/>
          </a:p>
        </p:txBody>
      </p:sp>
      <p:sp>
        <p:nvSpPr>
          <p:cNvPr id="23" name="Folded Corner 22"/>
          <p:cNvSpPr/>
          <p:nvPr/>
        </p:nvSpPr>
        <p:spPr>
          <a:xfrm>
            <a:off x="4176976" y="2692969"/>
            <a:ext cx="856780" cy="1016896"/>
          </a:xfrm>
          <a:prstGeom prst="foldedCorner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Pages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3481084" y="2549130"/>
            <a:ext cx="228600" cy="101396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5271233" y="2873932"/>
            <a:ext cx="1758045" cy="36436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79141" y="4104379"/>
            <a:ext cx="13646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b="1" dirty="0">
                <a:solidFill>
                  <a:prstClr val="black"/>
                </a:solidFill>
              </a:rPr>
              <a:t>Captured Image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9" name="Bent-Up Arrow 8"/>
          <p:cNvSpPr/>
          <p:nvPr/>
        </p:nvSpPr>
        <p:spPr>
          <a:xfrm>
            <a:off x="6313202" y="3986090"/>
            <a:ext cx="1828800" cy="1282286"/>
          </a:xfrm>
          <a:prstGeom prst="bentUpArrow">
            <a:avLst>
              <a:gd name="adj1" fmla="val 17550"/>
              <a:gd name="adj2" fmla="val 25000"/>
              <a:gd name="adj3" fmla="val 2500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995421" y="4510487"/>
            <a:ext cx="1010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Digital Text</a:t>
            </a:r>
            <a:endParaRPr lang="en-US" sz="1400" b="1" dirty="0"/>
          </a:p>
        </p:txBody>
      </p:sp>
      <p:sp>
        <p:nvSpPr>
          <p:cNvPr id="32" name="Folded Corner 31"/>
          <p:cNvSpPr/>
          <p:nvPr/>
        </p:nvSpPr>
        <p:spPr>
          <a:xfrm>
            <a:off x="152400" y="2163295"/>
            <a:ext cx="1347484" cy="1854586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Document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1600200" y="2624153"/>
            <a:ext cx="228600" cy="101396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olded Corner 33"/>
          <p:cNvSpPr/>
          <p:nvPr/>
        </p:nvSpPr>
        <p:spPr>
          <a:xfrm>
            <a:off x="3832307" y="2121724"/>
            <a:ext cx="1347484" cy="1854586"/>
          </a:xfrm>
          <a:prstGeom prst="foldedCorner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Document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64276" y="4489448"/>
            <a:ext cx="911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PDF / FAX /</a:t>
            </a:r>
          </a:p>
          <a:p>
            <a:r>
              <a:rPr lang="en-US" sz="1200" b="1" dirty="0" smtClean="0"/>
              <a:t>Camera</a:t>
            </a:r>
            <a:endParaRPr lang="en-US" sz="1200" b="1" dirty="0"/>
          </a:p>
        </p:txBody>
      </p:sp>
      <p:cxnSp>
        <p:nvCxnSpPr>
          <p:cNvPr id="39" name="Curved Connector 38"/>
          <p:cNvCxnSpPr/>
          <p:nvPr/>
        </p:nvCxnSpPr>
        <p:spPr>
          <a:xfrm rot="16200000" flipV="1">
            <a:off x="716900" y="4175945"/>
            <a:ext cx="382942" cy="16445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801618" y="1625799"/>
            <a:ext cx="1853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Document split into pages</a:t>
            </a:r>
            <a:endParaRPr lang="en-US" sz="1200" b="1" dirty="0"/>
          </a:p>
        </p:txBody>
      </p:sp>
      <p:cxnSp>
        <p:nvCxnSpPr>
          <p:cNvPr id="41" name="Curved Connector 40"/>
          <p:cNvCxnSpPr>
            <a:stCxn id="40" idx="2"/>
          </p:cNvCxnSpPr>
          <p:nvPr/>
        </p:nvCxnSpPr>
        <p:spPr>
          <a:xfrm rot="5400000">
            <a:off x="5317438" y="1856595"/>
            <a:ext cx="364899" cy="45730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rot="16200000" flipV="1">
            <a:off x="5333823" y="6115323"/>
            <a:ext cx="382942" cy="16445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50" idx="3"/>
            <a:endCxn id="8" idx="4"/>
          </p:cNvCxnSpPr>
          <p:nvPr/>
        </p:nvCxnSpPr>
        <p:spPr>
          <a:xfrm flipV="1">
            <a:off x="2900524" y="6027223"/>
            <a:ext cx="494966" cy="531488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12395" y="6389023"/>
            <a:ext cx="1574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Scanned Text is </a:t>
            </a:r>
            <a:r>
              <a:rPr lang="en-US" sz="1200" b="1" dirty="0" err="1" smtClean="0"/>
              <a:t>OCR’d</a:t>
            </a:r>
            <a:endParaRPr lang="en-US" sz="1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99876" y="6420211"/>
            <a:ext cx="2600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Embedded Images sent to CV pipeline</a:t>
            </a:r>
            <a:endParaRPr lang="en-US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6795205" y="1619931"/>
            <a:ext cx="1963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Unprocessed Extracted Text</a:t>
            </a:r>
            <a:endParaRPr lang="en-US" sz="1200" b="1" dirty="0"/>
          </a:p>
        </p:txBody>
      </p:sp>
      <p:cxnSp>
        <p:nvCxnSpPr>
          <p:cNvPr id="55" name="Curved Connector 54"/>
          <p:cNvCxnSpPr/>
          <p:nvPr/>
        </p:nvCxnSpPr>
        <p:spPr>
          <a:xfrm rot="5400000">
            <a:off x="6383520" y="2144687"/>
            <a:ext cx="1001184" cy="45730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33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lded Corner 41"/>
          <p:cNvSpPr/>
          <p:nvPr/>
        </p:nvSpPr>
        <p:spPr>
          <a:xfrm>
            <a:off x="4911924" y="5286228"/>
            <a:ext cx="1447800" cy="1469400"/>
          </a:xfrm>
          <a:prstGeom prst="foldedCorne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PAGE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8" name="Folded Corner 37"/>
          <p:cNvSpPr/>
          <p:nvPr/>
        </p:nvSpPr>
        <p:spPr>
          <a:xfrm>
            <a:off x="4911924" y="3605205"/>
            <a:ext cx="1447800" cy="1469400"/>
          </a:xfrm>
          <a:prstGeom prst="foldedCorne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PAGE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2" name="Folded Corner 31"/>
          <p:cNvSpPr/>
          <p:nvPr/>
        </p:nvSpPr>
        <p:spPr>
          <a:xfrm>
            <a:off x="4911924" y="2020379"/>
            <a:ext cx="1447800" cy="1469400"/>
          </a:xfrm>
          <a:prstGeom prst="foldedCorne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PAGE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Segmentation Module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3545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Segmentation =&gt; Syntax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934200" y="2938470"/>
            <a:ext cx="1447800" cy="1576834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SYNTAX</a:t>
            </a:r>
            <a:br>
              <a:rPr lang="en-US" dirty="0" smtClean="0"/>
            </a:br>
            <a:r>
              <a:rPr lang="en-US" sz="1400" dirty="0" smtClean="0">
                <a:solidFill>
                  <a:schemeClr val="tx1"/>
                </a:solidFill>
              </a:rPr>
              <a:t>(NLP)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09930" y="6043924"/>
            <a:ext cx="1010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Digital Text</a:t>
            </a:r>
            <a:endParaRPr lang="en-US" sz="1400" b="1" dirty="0"/>
          </a:p>
        </p:txBody>
      </p:sp>
      <p:sp>
        <p:nvSpPr>
          <p:cNvPr id="23" name="Oval 22"/>
          <p:cNvSpPr/>
          <p:nvPr/>
        </p:nvSpPr>
        <p:spPr>
          <a:xfrm>
            <a:off x="2909449" y="2945603"/>
            <a:ext cx="1447800" cy="1576834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Segmentation</a:t>
            </a:r>
            <a:br>
              <a:rPr lang="en-US" dirty="0" smtClean="0"/>
            </a:br>
            <a:r>
              <a:rPr lang="en-US" sz="1400" dirty="0" smtClean="0">
                <a:solidFill>
                  <a:schemeClr val="tx1"/>
                </a:solidFill>
              </a:rPr>
              <a:t>(NLP)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4457700" y="3296097"/>
            <a:ext cx="228600" cy="101396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6541776" y="3296097"/>
            <a:ext cx="228600" cy="101396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olded Corner 28"/>
          <p:cNvSpPr/>
          <p:nvPr/>
        </p:nvSpPr>
        <p:spPr>
          <a:xfrm>
            <a:off x="5010870" y="2538979"/>
            <a:ext cx="856780" cy="508448"/>
          </a:xfrm>
          <a:prstGeom prst="foldedCorner">
            <a:avLst/>
          </a:prstGeom>
          <a:pattFill prst="ltHorz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Region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Folded Corner 29"/>
          <p:cNvSpPr/>
          <p:nvPr/>
        </p:nvSpPr>
        <p:spPr>
          <a:xfrm>
            <a:off x="5163270" y="2691379"/>
            <a:ext cx="856780" cy="508448"/>
          </a:xfrm>
          <a:prstGeom prst="foldedCorner">
            <a:avLst/>
          </a:prstGeom>
          <a:pattFill prst="ltHorz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Region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Folded Corner 30"/>
          <p:cNvSpPr/>
          <p:nvPr/>
        </p:nvSpPr>
        <p:spPr>
          <a:xfrm>
            <a:off x="5315670" y="2843779"/>
            <a:ext cx="856780" cy="508448"/>
          </a:xfrm>
          <a:prstGeom prst="foldedCorner">
            <a:avLst/>
          </a:prstGeom>
          <a:pattFill prst="ltHorz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Region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Folded Corner 33"/>
          <p:cNvSpPr/>
          <p:nvPr/>
        </p:nvSpPr>
        <p:spPr>
          <a:xfrm>
            <a:off x="5010870" y="4187505"/>
            <a:ext cx="856780" cy="508448"/>
          </a:xfrm>
          <a:prstGeom prst="foldedCorner">
            <a:avLst/>
          </a:prstGeom>
          <a:pattFill prst="ltHorz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Region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Folded Corner 34"/>
          <p:cNvSpPr/>
          <p:nvPr/>
        </p:nvSpPr>
        <p:spPr>
          <a:xfrm>
            <a:off x="5163270" y="4339905"/>
            <a:ext cx="856780" cy="508448"/>
          </a:xfrm>
          <a:prstGeom prst="foldedCorner">
            <a:avLst/>
          </a:prstGeom>
          <a:pattFill prst="ltHorz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Region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Folded Corner 36"/>
          <p:cNvSpPr/>
          <p:nvPr/>
        </p:nvSpPr>
        <p:spPr>
          <a:xfrm>
            <a:off x="5315670" y="4492305"/>
            <a:ext cx="856780" cy="508448"/>
          </a:xfrm>
          <a:prstGeom prst="foldedCorner">
            <a:avLst/>
          </a:prstGeom>
          <a:pattFill prst="ltHorz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Region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Folded Corner 38"/>
          <p:cNvSpPr/>
          <p:nvPr/>
        </p:nvSpPr>
        <p:spPr>
          <a:xfrm>
            <a:off x="5010870" y="5840556"/>
            <a:ext cx="856780" cy="508448"/>
          </a:xfrm>
          <a:prstGeom prst="foldedCorner">
            <a:avLst/>
          </a:prstGeom>
          <a:pattFill prst="ltHorz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Region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Folded Corner 39"/>
          <p:cNvSpPr/>
          <p:nvPr/>
        </p:nvSpPr>
        <p:spPr>
          <a:xfrm>
            <a:off x="5163270" y="5992956"/>
            <a:ext cx="856780" cy="508448"/>
          </a:xfrm>
          <a:prstGeom prst="foldedCorner">
            <a:avLst/>
          </a:prstGeom>
          <a:pattFill prst="ltHorz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Region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Folded Corner 40"/>
          <p:cNvSpPr/>
          <p:nvPr/>
        </p:nvSpPr>
        <p:spPr>
          <a:xfrm>
            <a:off x="5315670" y="6145356"/>
            <a:ext cx="856780" cy="508448"/>
          </a:xfrm>
          <a:prstGeom prst="foldedCorner">
            <a:avLst/>
          </a:prstGeom>
          <a:pattFill prst="ltHorz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Region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Folded Corner 32"/>
          <p:cNvSpPr/>
          <p:nvPr/>
        </p:nvSpPr>
        <p:spPr>
          <a:xfrm>
            <a:off x="4778765" y="1584032"/>
            <a:ext cx="1676400" cy="5190500"/>
          </a:xfrm>
          <a:prstGeom prst="foldedCorner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010870" y="1628256"/>
            <a:ext cx="1212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DOCUMENT</a:t>
            </a:r>
            <a:endParaRPr lang="en-US" sz="1600" dirty="0"/>
          </a:p>
        </p:txBody>
      </p:sp>
      <p:sp>
        <p:nvSpPr>
          <p:cNvPr id="46" name="Right Arrow 45"/>
          <p:cNvSpPr/>
          <p:nvPr/>
        </p:nvSpPr>
        <p:spPr>
          <a:xfrm>
            <a:off x="2587455" y="3298612"/>
            <a:ext cx="228600" cy="101396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olded Corner 51"/>
          <p:cNvSpPr/>
          <p:nvPr/>
        </p:nvSpPr>
        <p:spPr>
          <a:xfrm>
            <a:off x="918767" y="2012156"/>
            <a:ext cx="1447800" cy="1469400"/>
          </a:xfrm>
          <a:prstGeom prst="foldedCorner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PAGE</a:t>
            </a:r>
            <a:br>
              <a:rPr lang="en-US" dirty="0" smtClean="0">
                <a:solidFill>
                  <a:srgbClr val="FFFF00"/>
                </a:solidFill>
              </a:rPr>
            </a:br>
            <a:endParaRPr lang="en-US" dirty="0" smtClean="0">
              <a:solidFill>
                <a:srgbClr val="FFFF00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6" name="Folded Corner 55"/>
          <p:cNvSpPr/>
          <p:nvPr/>
        </p:nvSpPr>
        <p:spPr>
          <a:xfrm>
            <a:off x="918767" y="3596982"/>
            <a:ext cx="1447800" cy="1469400"/>
          </a:xfrm>
          <a:prstGeom prst="foldedCorner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PAGE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0" name="Folded Corner 59"/>
          <p:cNvSpPr/>
          <p:nvPr/>
        </p:nvSpPr>
        <p:spPr>
          <a:xfrm>
            <a:off x="918767" y="5278005"/>
            <a:ext cx="1447800" cy="1469400"/>
          </a:xfrm>
          <a:prstGeom prst="foldedCorner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PAGE</a:t>
            </a:r>
            <a:br>
              <a:rPr lang="en-US" dirty="0" smtClean="0">
                <a:solidFill>
                  <a:srgbClr val="FFFF00"/>
                </a:solidFill>
              </a:rPr>
            </a:br>
            <a:endParaRPr lang="en-US" dirty="0" smtClean="0">
              <a:solidFill>
                <a:srgbClr val="FFFF00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1" name="Folded Corner 60"/>
          <p:cNvSpPr/>
          <p:nvPr/>
        </p:nvSpPr>
        <p:spPr>
          <a:xfrm>
            <a:off x="830051" y="1614191"/>
            <a:ext cx="1676400" cy="5190500"/>
          </a:xfrm>
          <a:prstGeom prst="foldedCorner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017713" y="1620033"/>
            <a:ext cx="1212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DOCUMENT</a:t>
            </a:r>
            <a:endParaRPr lang="en-US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3642448" y="6043924"/>
            <a:ext cx="1010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Digital Text</a:t>
            </a:r>
            <a:endParaRPr lang="en-US" sz="14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2725284" y="1735977"/>
            <a:ext cx="1944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Unprocessed Extracted Text</a:t>
            </a:r>
          </a:p>
          <a:p>
            <a:r>
              <a:rPr lang="en-US" sz="1200" b="1" dirty="0" smtClean="0"/>
              <a:t>separated into Pages</a:t>
            </a:r>
            <a:endParaRPr lang="en-US" sz="1200" b="1" dirty="0"/>
          </a:p>
        </p:txBody>
      </p:sp>
      <p:cxnSp>
        <p:nvCxnSpPr>
          <p:cNvPr id="65" name="Curved Connector 64"/>
          <p:cNvCxnSpPr/>
          <p:nvPr/>
        </p:nvCxnSpPr>
        <p:spPr>
          <a:xfrm rot="5400000">
            <a:off x="3412021" y="2319226"/>
            <a:ext cx="700471" cy="45730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541776" y="5318262"/>
            <a:ext cx="2571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Unprocessed Extracted Text</a:t>
            </a:r>
          </a:p>
          <a:p>
            <a:r>
              <a:rPr lang="en-US" sz="1200" b="1" dirty="0" smtClean="0"/>
              <a:t>segmented into regions within</a:t>
            </a:r>
          </a:p>
          <a:p>
            <a:r>
              <a:rPr lang="en-US" sz="1200" b="1" dirty="0" smtClean="0"/>
              <a:t>the page (e.g., paragraphs, headings)</a:t>
            </a:r>
            <a:endParaRPr lang="en-US" sz="1200" b="1" dirty="0"/>
          </a:p>
        </p:txBody>
      </p:sp>
      <p:cxnSp>
        <p:nvCxnSpPr>
          <p:cNvPr id="69" name="Curved Connector 68"/>
          <p:cNvCxnSpPr/>
          <p:nvPr/>
        </p:nvCxnSpPr>
        <p:spPr>
          <a:xfrm rot="10800000">
            <a:off x="6455166" y="5000753"/>
            <a:ext cx="479035" cy="2772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60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lded Corner 41"/>
          <p:cNvSpPr/>
          <p:nvPr/>
        </p:nvSpPr>
        <p:spPr>
          <a:xfrm>
            <a:off x="2985587" y="5208698"/>
            <a:ext cx="1447800" cy="1469400"/>
          </a:xfrm>
          <a:prstGeom prst="foldedCorner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PAGE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8" name="Folded Corner 37"/>
          <p:cNvSpPr/>
          <p:nvPr/>
        </p:nvSpPr>
        <p:spPr>
          <a:xfrm>
            <a:off x="2985587" y="3600116"/>
            <a:ext cx="1447800" cy="1469400"/>
          </a:xfrm>
          <a:prstGeom prst="foldedCorner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PAGE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2" name="Folded Corner 31"/>
          <p:cNvSpPr/>
          <p:nvPr/>
        </p:nvSpPr>
        <p:spPr>
          <a:xfrm>
            <a:off x="2985587" y="2015290"/>
            <a:ext cx="1447800" cy="1469400"/>
          </a:xfrm>
          <a:prstGeom prst="foldedCorner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PAGE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Syntax Module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935451" y="3012206"/>
            <a:ext cx="1447800" cy="1576834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SYNTAX</a:t>
            </a:r>
            <a:br>
              <a:rPr lang="en-US" dirty="0" smtClean="0"/>
            </a:br>
            <a:r>
              <a:rPr lang="en-US" sz="1400" dirty="0" smtClean="0">
                <a:solidFill>
                  <a:schemeClr val="tx1"/>
                </a:solidFill>
              </a:rPr>
              <a:t>(NLP)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2536130" y="3291008"/>
            <a:ext cx="228600" cy="101396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4743199" y="3747427"/>
            <a:ext cx="228600" cy="101396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olded Corner 28"/>
          <p:cNvSpPr/>
          <p:nvPr/>
        </p:nvSpPr>
        <p:spPr>
          <a:xfrm>
            <a:off x="3084533" y="2533890"/>
            <a:ext cx="856780" cy="508448"/>
          </a:xfrm>
          <a:prstGeom prst="foldedCorner">
            <a:avLst/>
          </a:prstGeom>
          <a:pattFill prst="ltHorz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Region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Folded Corner 29"/>
          <p:cNvSpPr/>
          <p:nvPr/>
        </p:nvSpPr>
        <p:spPr>
          <a:xfrm>
            <a:off x="3236933" y="2686290"/>
            <a:ext cx="856780" cy="508448"/>
          </a:xfrm>
          <a:prstGeom prst="foldedCorner">
            <a:avLst/>
          </a:prstGeom>
          <a:pattFill prst="ltHorz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Region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Folded Corner 30"/>
          <p:cNvSpPr/>
          <p:nvPr/>
        </p:nvSpPr>
        <p:spPr>
          <a:xfrm>
            <a:off x="3389333" y="2838690"/>
            <a:ext cx="856780" cy="508448"/>
          </a:xfrm>
          <a:prstGeom prst="foldedCorner">
            <a:avLst/>
          </a:prstGeom>
          <a:pattFill prst="ltHorz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Region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Folded Corner 33"/>
          <p:cNvSpPr/>
          <p:nvPr/>
        </p:nvSpPr>
        <p:spPr>
          <a:xfrm>
            <a:off x="3084533" y="4182416"/>
            <a:ext cx="856780" cy="508448"/>
          </a:xfrm>
          <a:prstGeom prst="foldedCorner">
            <a:avLst/>
          </a:prstGeom>
          <a:pattFill prst="ltHorz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Region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Folded Corner 34"/>
          <p:cNvSpPr/>
          <p:nvPr/>
        </p:nvSpPr>
        <p:spPr>
          <a:xfrm>
            <a:off x="3236933" y="4334816"/>
            <a:ext cx="856780" cy="508448"/>
          </a:xfrm>
          <a:prstGeom prst="foldedCorner">
            <a:avLst/>
          </a:prstGeom>
          <a:pattFill prst="ltHorz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Region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Folded Corner 36"/>
          <p:cNvSpPr/>
          <p:nvPr/>
        </p:nvSpPr>
        <p:spPr>
          <a:xfrm>
            <a:off x="3389333" y="4487216"/>
            <a:ext cx="856780" cy="508448"/>
          </a:xfrm>
          <a:prstGeom prst="foldedCorner">
            <a:avLst/>
          </a:prstGeom>
          <a:pattFill prst="ltHorz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Region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Folded Corner 38"/>
          <p:cNvSpPr/>
          <p:nvPr/>
        </p:nvSpPr>
        <p:spPr>
          <a:xfrm>
            <a:off x="3084533" y="5835467"/>
            <a:ext cx="856780" cy="508448"/>
          </a:xfrm>
          <a:prstGeom prst="foldedCorner">
            <a:avLst/>
          </a:prstGeom>
          <a:pattFill prst="ltHorz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Region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Folded Corner 39"/>
          <p:cNvSpPr/>
          <p:nvPr/>
        </p:nvSpPr>
        <p:spPr>
          <a:xfrm>
            <a:off x="3236933" y="5987867"/>
            <a:ext cx="856780" cy="508448"/>
          </a:xfrm>
          <a:prstGeom prst="foldedCorner">
            <a:avLst/>
          </a:prstGeom>
          <a:pattFill prst="ltHorz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Region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Folded Corner 40"/>
          <p:cNvSpPr/>
          <p:nvPr/>
        </p:nvSpPr>
        <p:spPr>
          <a:xfrm>
            <a:off x="3389333" y="6140267"/>
            <a:ext cx="856780" cy="508448"/>
          </a:xfrm>
          <a:prstGeom prst="foldedCorner">
            <a:avLst/>
          </a:prstGeom>
          <a:pattFill prst="ltHorz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Region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Folded Corner 32"/>
          <p:cNvSpPr/>
          <p:nvPr/>
        </p:nvSpPr>
        <p:spPr>
          <a:xfrm>
            <a:off x="2852428" y="1637312"/>
            <a:ext cx="1676400" cy="5190500"/>
          </a:xfrm>
          <a:prstGeom prst="foldedCorner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084533" y="1623167"/>
            <a:ext cx="1212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DOCUMENT</a:t>
            </a:r>
            <a:endParaRPr lang="en-US" sz="1600" dirty="0"/>
          </a:p>
        </p:txBody>
      </p:sp>
      <p:sp>
        <p:nvSpPr>
          <p:cNvPr id="43" name="Can 42"/>
          <p:cNvSpPr/>
          <p:nvPr/>
        </p:nvSpPr>
        <p:spPr>
          <a:xfrm>
            <a:off x="7888006" y="1906345"/>
            <a:ext cx="731630" cy="3163172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239000" y="1292761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Machine Learning </a:t>
            </a:r>
            <a:br>
              <a:rPr lang="en-US" sz="1400" b="1" dirty="0" smtClean="0"/>
            </a:br>
            <a:r>
              <a:rPr lang="en-US" sz="1400" b="1" dirty="0" smtClean="0"/>
              <a:t>Ready Data</a:t>
            </a:r>
            <a:endParaRPr 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52400" y="1164134"/>
            <a:ext cx="3687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Syntax =&gt; ML Ready Data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117031" y="3492682"/>
            <a:ext cx="1447800" cy="1576834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NER</a:t>
            </a:r>
            <a:br>
              <a:rPr lang="en-US" dirty="0" smtClean="0"/>
            </a:br>
            <a:r>
              <a:rPr lang="en-US" sz="1400" dirty="0" smtClean="0">
                <a:solidFill>
                  <a:schemeClr val="tx1"/>
                </a:solidFill>
              </a:rPr>
              <a:t>(NLP)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5117031" y="1576539"/>
            <a:ext cx="1447800" cy="1576834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De-Identification</a:t>
            </a:r>
            <a:br>
              <a:rPr lang="en-US" dirty="0" smtClean="0"/>
            </a:br>
            <a:r>
              <a:rPr lang="en-US" sz="1400" dirty="0" smtClean="0">
                <a:solidFill>
                  <a:schemeClr val="tx1"/>
                </a:solidFill>
              </a:rPr>
              <a:t>(NLP)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Right Arrow 49"/>
          <p:cNvSpPr/>
          <p:nvPr/>
        </p:nvSpPr>
        <p:spPr>
          <a:xfrm rot="16200000">
            <a:off x="5757613" y="2813738"/>
            <a:ext cx="166636" cy="10668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>
            <a:off x="6672767" y="4062281"/>
            <a:ext cx="1028700" cy="35116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6633381" y="2139993"/>
            <a:ext cx="1028700" cy="35116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an 53"/>
          <p:cNvSpPr/>
          <p:nvPr/>
        </p:nvSpPr>
        <p:spPr>
          <a:xfrm>
            <a:off x="7239000" y="5698386"/>
            <a:ext cx="1584899" cy="952584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RDBMS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765857" y="1161502"/>
            <a:ext cx="102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De-identified</a:t>
            </a:r>
            <a:br>
              <a:rPr lang="en-US" sz="1200" b="1" dirty="0" smtClean="0"/>
            </a:br>
            <a:r>
              <a:rPr lang="en-US" sz="1200" b="1" dirty="0" smtClean="0"/>
              <a:t>Data Path</a:t>
            </a:r>
            <a:endParaRPr lang="en-US" sz="1200" b="1" dirty="0"/>
          </a:p>
        </p:txBody>
      </p:sp>
      <p:cxnSp>
        <p:nvCxnSpPr>
          <p:cNvPr id="58" name="Curved Connector 57"/>
          <p:cNvCxnSpPr/>
          <p:nvPr/>
        </p:nvCxnSpPr>
        <p:spPr>
          <a:xfrm rot="16200000" flipH="1">
            <a:off x="4997487" y="1631001"/>
            <a:ext cx="281795" cy="17287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888006" y="5126206"/>
            <a:ext cx="1143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Entities / </a:t>
            </a:r>
            <a:br>
              <a:rPr lang="en-US" sz="1200" b="1" dirty="0" smtClean="0"/>
            </a:br>
            <a:r>
              <a:rPr lang="en-US" sz="1200" b="1" dirty="0" smtClean="0"/>
              <a:t>Measurements</a:t>
            </a:r>
            <a:endParaRPr lang="en-US" sz="1200" b="1" dirty="0"/>
          </a:p>
        </p:txBody>
      </p:sp>
      <p:cxnSp>
        <p:nvCxnSpPr>
          <p:cNvPr id="64" name="Curved Connector 63"/>
          <p:cNvCxnSpPr/>
          <p:nvPr/>
        </p:nvCxnSpPr>
        <p:spPr>
          <a:xfrm rot="10800000" flipV="1">
            <a:off x="7253504" y="5238249"/>
            <a:ext cx="634503" cy="24613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62802" y="5804898"/>
            <a:ext cx="1758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Processed Extracted Text</a:t>
            </a:r>
            <a:endParaRPr lang="en-US" sz="1200" b="1" dirty="0"/>
          </a:p>
        </p:txBody>
      </p:sp>
      <p:cxnSp>
        <p:nvCxnSpPr>
          <p:cNvPr id="66" name="Curved Connector 65"/>
          <p:cNvCxnSpPr/>
          <p:nvPr/>
        </p:nvCxnSpPr>
        <p:spPr>
          <a:xfrm>
            <a:off x="2072317" y="5943398"/>
            <a:ext cx="692413" cy="55291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096559" y="5238249"/>
            <a:ext cx="1447800" cy="1576834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CLASSIFIER</a:t>
            </a:r>
            <a:br>
              <a:rPr lang="en-US" dirty="0" smtClean="0"/>
            </a:br>
            <a:r>
              <a:rPr lang="en-US" sz="1400" dirty="0" smtClean="0">
                <a:solidFill>
                  <a:schemeClr val="tx1"/>
                </a:solidFill>
              </a:rPr>
              <a:t>(NLP)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ight Arrow 67"/>
          <p:cNvSpPr/>
          <p:nvPr/>
        </p:nvSpPr>
        <p:spPr>
          <a:xfrm>
            <a:off x="4765857" y="5436415"/>
            <a:ext cx="228600" cy="101396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 rot="2125467">
            <a:off x="6266301" y="5052604"/>
            <a:ext cx="1028700" cy="35116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/>
          <p:cNvSpPr/>
          <p:nvPr/>
        </p:nvSpPr>
        <p:spPr>
          <a:xfrm>
            <a:off x="6644742" y="5987867"/>
            <a:ext cx="514350" cy="28375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7122632" y="3072143"/>
            <a:ext cx="548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BSON</a:t>
            </a:r>
            <a:endParaRPr lang="en-US" sz="1200" b="1" dirty="0"/>
          </a:p>
        </p:txBody>
      </p:sp>
      <p:cxnSp>
        <p:nvCxnSpPr>
          <p:cNvPr id="73" name="Curved Connector 72"/>
          <p:cNvCxnSpPr/>
          <p:nvPr/>
        </p:nvCxnSpPr>
        <p:spPr>
          <a:xfrm rot="16200000" flipV="1">
            <a:off x="6872894" y="2595795"/>
            <a:ext cx="526523" cy="31725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/>
          <p:nvPr/>
        </p:nvCxnSpPr>
        <p:spPr>
          <a:xfrm rot="5400000">
            <a:off x="6785226" y="3499692"/>
            <a:ext cx="754893" cy="3702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79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Vision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Module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3630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Vision =&gt; ML Ready Data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1843" y="2609538"/>
            <a:ext cx="10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Image Data</a:t>
            </a:r>
            <a:endParaRPr lang="en-US" sz="1400" b="1" dirty="0"/>
          </a:p>
        </p:txBody>
      </p:sp>
      <p:sp>
        <p:nvSpPr>
          <p:cNvPr id="24" name="Right Arrow 23"/>
          <p:cNvSpPr/>
          <p:nvPr/>
        </p:nvSpPr>
        <p:spPr>
          <a:xfrm>
            <a:off x="2164247" y="3348967"/>
            <a:ext cx="228600" cy="101396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4003225" y="3347662"/>
            <a:ext cx="228600" cy="101396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olded Corner 32"/>
          <p:cNvSpPr/>
          <p:nvPr/>
        </p:nvSpPr>
        <p:spPr>
          <a:xfrm>
            <a:off x="4480169" y="2023108"/>
            <a:ext cx="956422" cy="1087337"/>
          </a:xfrm>
          <a:prstGeom prst="foldedCorner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527368" y="2028950"/>
            <a:ext cx="909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MATRIX/</a:t>
            </a:r>
            <a:br>
              <a:rPr lang="en-US" sz="1600" dirty="0" smtClean="0"/>
            </a:br>
            <a:r>
              <a:rPr lang="en-US" sz="1600" dirty="0" smtClean="0"/>
              <a:t>VECTOR</a:t>
            </a:r>
            <a:endParaRPr lang="en-US" sz="1600" dirty="0"/>
          </a:p>
        </p:txBody>
      </p:sp>
      <p:sp>
        <p:nvSpPr>
          <p:cNvPr id="46" name="Right Arrow 45"/>
          <p:cNvSpPr/>
          <p:nvPr/>
        </p:nvSpPr>
        <p:spPr>
          <a:xfrm>
            <a:off x="5676965" y="3549940"/>
            <a:ext cx="864576" cy="56101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an 46"/>
          <p:cNvSpPr/>
          <p:nvPr/>
        </p:nvSpPr>
        <p:spPr>
          <a:xfrm>
            <a:off x="6652502" y="1706948"/>
            <a:ext cx="731630" cy="4298004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818918" y="1347033"/>
            <a:ext cx="2398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Machine Learning Ready Data</a:t>
            </a:r>
            <a:endParaRPr lang="en-US" sz="1400" b="1" dirty="0"/>
          </a:p>
        </p:txBody>
      </p:sp>
      <p:sp>
        <p:nvSpPr>
          <p:cNvPr id="49" name="Oval 48"/>
          <p:cNvSpPr/>
          <p:nvPr/>
        </p:nvSpPr>
        <p:spPr>
          <a:xfrm>
            <a:off x="2476382" y="3066228"/>
            <a:ext cx="1447800" cy="1576834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VISION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 smtClean="0">
                <a:solidFill>
                  <a:schemeClr val="tx1"/>
                </a:solidFill>
              </a:rPr>
              <a:t>(CV)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Folded Corner 49"/>
          <p:cNvSpPr/>
          <p:nvPr/>
        </p:nvSpPr>
        <p:spPr>
          <a:xfrm>
            <a:off x="765620" y="3007821"/>
            <a:ext cx="1027205" cy="1210699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IMAGE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3" name="Folded Corner 52"/>
          <p:cNvSpPr/>
          <p:nvPr/>
        </p:nvSpPr>
        <p:spPr>
          <a:xfrm>
            <a:off x="918020" y="3160221"/>
            <a:ext cx="1027205" cy="1210699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IMAGE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4" name="Folded Corner 53"/>
          <p:cNvSpPr/>
          <p:nvPr/>
        </p:nvSpPr>
        <p:spPr>
          <a:xfrm>
            <a:off x="1070420" y="3312621"/>
            <a:ext cx="1027205" cy="1210699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IMAGES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5" name="Folded Corner 54"/>
          <p:cNvSpPr/>
          <p:nvPr/>
        </p:nvSpPr>
        <p:spPr>
          <a:xfrm>
            <a:off x="4503768" y="3286780"/>
            <a:ext cx="956422" cy="1087337"/>
          </a:xfrm>
          <a:prstGeom prst="foldedCorner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550967" y="3292622"/>
            <a:ext cx="909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MATRIX/</a:t>
            </a:r>
            <a:br>
              <a:rPr lang="en-US" sz="1600" dirty="0" smtClean="0"/>
            </a:br>
            <a:r>
              <a:rPr lang="en-US" sz="1600" dirty="0" smtClean="0"/>
              <a:t>VECTOR</a:t>
            </a:r>
            <a:endParaRPr lang="en-US" sz="1600" dirty="0"/>
          </a:p>
        </p:txBody>
      </p:sp>
      <p:sp>
        <p:nvSpPr>
          <p:cNvPr id="57" name="Folded Corner 56"/>
          <p:cNvSpPr/>
          <p:nvPr/>
        </p:nvSpPr>
        <p:spPr>
          <a:xfrm>
            <a:off x="4502915" y="4590063"/>
            <a:ext cx="956422" cy="1087337"/>
          </a:xfrm>
          <a:prstGeom prst="foldedCorner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550114" y="4595905"/>
            <a:ext cx="909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MATRIX/</a:t>
            </a:r>
            <a:br>
              <a:rPr lang="en-US" sz="1600" dirty="0" smtClean="0"/>
            </a:br>
            <a:r>
              <a:rPr lang="en-US" sz="1600" dirty="0" smtClean="0"/>
              <a:t>VECTOR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5660167" y="4509044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HDF5 file </a:t>
            </a:r>
            <a:br>
              <a:rPr lang="en-US" sz="1200" b="1" dirty="0" smtClean="0"/>
            </a:br>
            <a:r>
              <a:rPr lang="en-US" sz="1200" b="1" dirty="0" smtClean="0"/>
              <a:t>encoding</a:t>
            </a:r>
            <a:endParaRPr lang="en-US" sz="1200" b="1" dirty="0"/>
          </a:p>
        </p:txBody>
      </p:sp>
      <p:cxnSp>
        <p:nvCxnSpPr>
          <p:cNvPr id="60" name="Curved Connector 59"/>
          <p:cNvCxnSpPr/>
          <p:nvPr/>
        </p:nvCxnSpPr>
        <p:spPr>
          <a:xfrm rot="16200000" flipV="1">
            <a:off x="5722435" y="4229311"/>
            <a:ext cx="536359" cy="1851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/>
          <p:nvPr/>
        </p:nvCxnSpPr>
        <p:spPr>
          <a:xfrm flipV="1">
            <a:off x="4003225" y="5180680"/>
            <a:ext cx="383633" cy="3819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110883" y="5446566"/>
            <a:ext cx="968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Numpy</a:t>
            </a:r>
            <a:r>
              <a:rPr lang="en-US" sz="1200" b="1" dirty="0" smtClean="0"/>
              <a:t> data</a:t>
            </a:r>
          </a:p>
          <a:p>
            <a:r>
              <a:rPr lang="en-US" sz="1200" b="1" dirty="0" smtClean="0"/>
              <a:t>encoding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7411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13363</TotalTime>
  <Words>180</Words>
  <Application>Microsoft Office PowerPoint</Application>
  <PresentationFormat>On-screen Show (4:3)</PresentationFormat>
  <Paragraphs>104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Gap NLP and CV Data Engineering Open Source ML Framework Roadmap – v1.0 </vt:lpstr>
      <vt:lpstr>Top Level</vt:lpstr>
      <vt:lpstr>SPLITTER Module</vt:lpstr>
      <vt:lpstr>Segmentation Module</vt:lpstr>
      <vt:lpstr>Syntax Module</vt:lpstr>
      <vt:lpstr>Vision Module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243</cp:revision>
  <dcterms:created xsi:type="dcterms:W3CDTF">2006-08-16T00:00:00Z</dcterms:created>
  <dcterms:modified xsi:type="dcterms:W3CDTF">2018-07-09T23:50:39Z</dcterms:modified>
</cp:coreProperties>
</file>