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E62sPicbKvMLzF8qLiEDCGak+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19" Type="http://schemas.openxmlformats.org/officeDocument/2006/relationships/font" Target="fonts/LibreFranklin-boldItalic.fntdata"/><Relationship Id="rId18" Type="http://schemas.openxmlformats.org/officeDocument/2006/relationships/font" Target="fonts/LibreFrankl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1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p:nvPr>
            <p:ph idx="2" type="pic"/>
          </p:nvPr>
        </p:nvSpPr>
        <p:spPr>
          <a:xfrm>
            <a:off x="447817" y="641350"/>
            <a:ext cx="11290859" cy="3651249"/>
          </a:xfrm>
          <a:prstGeom prst="rect">
            <a:avLst/>
          </a:prstGeom>
          <a:noFill/>
          <a:ln>
            <a:noFill/>
          </a:ln>
        </p:spPr>
      </p:sp>
      <p:sp>
        <p:nvSpPr>
          <p:cNvPr id="71" name="Google Shape;71;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2022blaiml01@axiscolleges.in" TargetMode="External"/><Relationship Id="rId4" Type="http://schemas.openxmlformats.org/officeDocument/2006/relationships/image" Target="../media/image14.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hyperlink" Target="https://colab.research.google.com/drive/1ssigguPwEsx7rUpKy78SlIrQZhjo2auT?usp=sharing" TargetMode="External"/><Relationship Id="rId5" Type="http://schemas.openxmlformats.org/officeDocument/2006/relationships/hyperlink" Target="https://drive.google.com/drive/folders/1LUutqNYREffYB9h5NmF9aFpxopbgzs3G?usp=driv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
          <p:cNvSpPr txBox="1"/>
          <p:nvPr>
            <p:ph type="ctrTitle"/>
          </p:nvPr>
        </p:nvSpPr>
        <p:spPr>
          <a:xfrm>
            <a:off x="446525" y="548650"/>
            <a:ext cx="11260800" cy="2529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40"/>
              <a:buFont typeface="Franklin Gothic"/>
              <a:buNone/>
            </a:pPr>
            <a:r>
              <a:rPr lang="en-US" sz="3140"/>
              <a:t>NAME : ANUJ VERMA</a:t>
            </a:r>
            <a:br>
              <a:rPr lang="en-US" sz="3140"/>
            </a:br>
            <a:r>
              <a:rPr lang="en-US" sz="3140"/>
              <a:t>EMAIL ID : </a:t>
            </a:r>
            <a:r>
              <a:rPr lang="en-US" sz="3140" u="sng">
                <a:solidFill>
                  <a:srgbClr val="4B3F3F"/>
                </a:solidFill>
                <a:hlinkClick r:id="rId3">
                  <a:extLst>
                    <a:ext uri="{A12FA001-AC4F-418D-AE19-62706E023703}">
                      <ahyp:hlinkClr val="tx"/>
                    </a:ext>
                  </a:extLst>
                </a:hlinkClick>
              </a:rPr>
              <a:t>2022BLAIML01@AXISCOLLEGES.IN</a:t>
            </a:r>
            <a:br>
              <a:rPr lang="en-US" sz="3140"/>
            </a:br>
            <a:r>
              <a:rPr lang="en-US" sz="3140"/>
              <a:t>AXIS INSTITUTE OF TECHNOLOGY AND MANAGEMENT</a:t>
            </a:r>
            <a:br>
              <a:rPr lang="en-US" sz="3140"/>
            </a:br>
            <a:r>
              <a:rPr lang="en-US" sz="3140"/>
              <a:t>ROOMA, KANPUR (UP)</a:t>
            </a:r>
            <a:br>
              <a:rPr lang="en-US" sz="3140"/>
            </a:br>
            <a:r>
              <a:rPr lang="en-US" sz="3140"/>
              <a:t>[ARTIFICIAL INTELLIGENCE] / [15/06/2023 – 07/07/2023]</a:t>
            </a:r>
            <a:endParaRPr sz="3140"/>
          </a:p>
        </p:txBody>
      </p:sp>
      <p:sp>
        <p:nvSpPr>
          <p:cNvPr id="97" name="Google Shape;97;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mage" id="100" name="Google Shape;100;p1"/>
          <p:cNvPicPr preferRelativeResize="0"/>
          <p:nvPr/>
        </p:nvPicPr>
        <p:blipFill rotWithShape="1">
          <a:blip r:embed="rId4">
            <a:alphaModFix/>
          </a:blip>
          <a:srcRect b="0" l="0" r="0" t="0"/>
          <a:stretch/>
        </p:blipFill>
        <p:spPr>
          <a:xfrm>
            <a:off x="448733" y="3081867"/>
            <a:ext cx="11260667" cy="3310466"/>
          </a:xfrm>
          <a:prstGeom prst="rect">
            <a:avLst/>
          </a:prstGeom>
          <a:noFill/>
          <a:ln>
            <a:noFill/>
          </a:ln>
        </p:spPr>
      </p:pic>
      <p:pic>
        <p:nvPicPr>
          <p:cNvPr id="101" name="Google Shape;101;p1"/>
          <p:cNvPicPr preferRelativeResize="0"/>
          <p:nvPr/>
        </p:nvPicPr>
        <p:blipFill rotWithShape="1">
          <a:blip r:embed="rId5">
            <a:alphaModFix/>
          </a:blip>
          <a:srcRect b="0" l="0" r="0" t="0"/>
          <a:stretch/>
        </p:blipFill>
        <p:spPr>
          <a:xfrm>
            <a:off x="10375925" y="692450"/>
            <a:ext cx="1331400" cy="1543200"/>
          </a:xfrm>
          <a:prstGeom prst="ellipse">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5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581191" y="46431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66" name="Google Shape;166;p10"/>
          <p:cNvPicPr preferRelativeResize="0"/>
          <p:nvPr/>
        </p:nvPicPr>
        <p:blipFill rotWithShape="1">
          <a:blip r:embed="rId3">
            <a:alphaModFix/>
          </a:blip>
          <a:srcRect b="0" l="0" r="0" t="0"/>
          <a:stretch/>
        </p:blipFill>
        <p:spPr>
          <a:xfrm>
            <a:off x="6929724" y="1653036"/>
            <a:ext cx="5022760" cy="4863588"/>
          </a:xfrm>
          <a:prstGeom prst="rect">
            <a:avLst/>
          </a:prstGeom>
          <a:noFill/>
          <a:ln>
            <a:noFill/>
          </a:ln>
        </p:spPr>
      </p:pic>
      <p:sp>
        <p:nvSpPr>
          <p:cNvPr id="167" name="Google Shape;167;p10"/>
          <p:cNvSpPr txBox="1"/>
          <p:nvPr/>
        </p:nvSpPr>
        <p:spPr>
          <a:xfrm>
            <a:off x="581191" y="1912664"/>
            <a:ext cx="63486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C3C3C"/>
                </a:solidFill>
                <a:latin typeface="Open Sans"/>
                <a:ea typeface="Open Sans"/>
                <a:cs typeface="Open Sans"/>
                <a:sym typeface="Open Sans"/>
              </a:rPr>
              <a:t>AI Mental Fitness Tracker project using the prevalence-by-mental-and-substance-use-disorder and mental-and-substance-use-as-share-of-disease datasets, along with Python libraries, provides valuable results in terms of accurate assessments, personalized recommendations, real-time monitoring, progress tracking, early warnings, and improved mental well-being.</a:t>
            </a:r>
            <a:endParaRPr/>
          </a:p>
          <a:p>
            <a:pPr indent="0" lvl="0" marL="0" marR="0" rtl="0" algn="l">
              <a:spcBef>
                <a:spcPts val="0"/>
              </a:spcBef>
              <a:spcAft>
                <a:spcPts val="0"/>
              </a:spcAft>
              <a:buNone/>
            </a:pPr>
            <a:r>
              <a:rPr lang="en-US" sz="2000">
                <a:solidFill>
                  <a:srgbClr val="3C3C3C"/>
                </a:solidFill>
                <a:latin typeface="Open Sans"/>
                <a:ea typeface="Open Sans"/>
                <a:cs typeface="Open Sans"/>
                <a:sym typeface="Open Sans"/>
              </a:rPr>
              <a:t>By personalizing the project with these enhancements, the AI Mental Fitness Tracker becomes a valuable tool for individuals and mental health professionals alike, promoting proactive mental well-being management and early intervention, ultimately improving overall mental health outcomes.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581191" y="464315"/>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LINKS</a:t>
            </a:r>
            <a:endParaRPr/>
          </a:p>
        </p:txBody>
      </p:sp>
      <p:pic>
        <p:nvPicPr>
          <p:cNvPr descr="How to Build Back Links to your WebSite" id="173" name="Google Shape;173;p11"/>
          <p:cNvPicPr preferRelativeResize="0"/>
          <p:nvPr>
            <p:ph idx="1" type="body"/>
          </p:nvPr>
        </p:nvPicPr>
        <p:blipFill rotWithShape="1">
          <a:blip r:embed="rId3">
            <a:alphaModFix/>
          </a:blip>
          <a:srcRect b="0" l="0" r="0" t="0"/>
          <a:stretch/>
        </p:blipFill>
        <p:spPr>
          <a:xfrm>
            <a:off x="581191" y="1781970"/>
            <a:ext cx="5170680" cy="4680540"/>
          </a:xfrm>
          <a:prstGeom prst="rect">
            <a:avLst/>
          </a:prstGeom>
          <a:noFill/>
          <a:ln>
            <a:noFill/>
          </a:ln>
        </p:spPr>
      </p:pic>
      <p:sp>
        <p:nvSpPr>
          <p:cNvPr id="174" name="Google Shape;174;p11"/>
          <p:cNvSpPr txBox="1"/>
          <p:nvPr/>
        </p:nvSpPr>
        <p:spPr>
          <a:xfrm>
            <a:off x="5892125" y="2536888"/>
            <a:ext cx="58632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C3C3C"/>
                </a:solidFill>
                <a:latin typeface="Open Sans"/>
                <a:ea typeface="Open Sans"/>
                <a:cs typeface="Open Sans"/>
                <a:sym typeface="Open Sans"/>
              </a:rPr>
              <a:t>Code:</a:t>
            </a:r>
            <a:endParaRPr/>
          </a:p>
          <a:p>
            <a:pPr indent="0" lvl="0" marL="0" marR="0" rtl="0" algn="l">
              <a:spcBef>
                <a:spcPts val="0"/>
              </a:spcBef>
              <a:spcAft>
                <a:spcPts val="0"/>
              </a:spcAft>
              <a:buNone/>
            </a:pPr>
            <a:r>
              <a:t/>
            </a:r>
            <a:endParaRPr sz="2000">
              <a:solidFill>
                <a:srgbClr val="3C3C3C"/>
              </a:solidFill>
              <a:latin typeface="Open Sans"/>
              <a:ea typeface="Open Sans"/>
              <a:cs typeface="Open Sans"/>
              <a:sym typeface="Open Sans"/>
            </a:endParaRPr>
          </a:p>
          <a:p>
            <a:pPr indent="0" lvl="0" marL="0" marR="0" rtl="0" algn="l">
              <a:spcBef>
                <a:spcPts val="0"/>
              </a:spcBef>
              <a:spcAft>
                <a:spcPts val="0"/>
              </a:spcAft>
              <a:buNone/>
            </a:pPr>
            <a:r>
              <a:rPr lang="en-US" sz="2000" u="sng">
                <a:solidFill>
                  <a:schemeClr val="dk1"/>
                </a:solidFill>
                <a:latin typeface="Open Sans"/>
                <a:ea typeface="Open Sans"/>
                <a:cs typeface="Open Sans"/>
                <a:sym typeface="Open Sans"/>
                <a:hlinkClick r:id="rId4">
                  <a:extLst>
                    <a:ext uri="{A12FA001-AC4F-418D-AE19-62706E023703}">
                      <ahyp:hlinkClr val="tx"/>
                    </a:ext>
                  </a:extLst>
                </a:hlinkClick>
              </a:rPr>
              <a:t>https://colab.research.google.com/drive/1ssigguPwEsx7rUpKy78SlIrQZhjo2auT?usp=sharing</a:t>
            </a:r>
            <a:endParaRPr sz="20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2000">
              <a:solidFill>
                <a:srgbClr val="3C3C3C"/>
              </a:solidFill>
              <a:latin typeface="Open Sans"/>
              <a:ea typeface="Open Sans"/>
              <a:cs typeface="Open Sans"/>
              <a:sym typeface="Open Sans"/>
            </a:endParaRPr>
          </a:p>
          <a:p>
            <a:pPr indent="0" lvl="0" marL="0" marR="0" rtl="0" algn="l">
              <a:spcBef>
                <a:spcPts val="0"/>
              </a:spcBef>
              <a:spcAft>
                <a:spcPts val="0"/>
              </a:spcAft>
              <a:buNone/>
            </a:pPr>
            <a:r>
              <a:rPr b="1" lang="en-US" sz="2000">
                <a:solidFill>
                  <a:srgbClr val="3C3C3C"/>
                </a:solidFill>
                <a:latin typeface="Open Sans"/>
                <a:ea typeface="Open Sans"/>
                <a:cs typeface="Open Sans"/>
                <a:sym typeface="Open Sans"/>
              </a:rPr>
              <a:t>Data Set : </a:t>
            </a:r>
            <a:endParaRPr/>
          </a:p>
          <a:p>
            <a:pPr indent="0" lvl="0" marL="0" marR="0" rtl="0" algn="l">
              <a:spcBef>
                <a:spcPts val="0"/>
              </a:spcBef>
              <a:spcAft>
                <a:spcPts val="0"/>
              </a:spcAft>
              <a:buNone/>
            </a:pPr>
            <a:r>
              <a:t/>
            </a:r>
            <a:endParaRPr sz="2000">
              <a:solidFill>
                <a:srgbClr val="3C3C3C"/>
              </a:solidFill>
              <a:latin typeface="Open Sans"/>
              <a:ea typeface="Open Sans"/>
              <a:cs typeface="Open Sans"/>
              <a:sym typeface="Open Sans"/>
            </a:endParaRPr>
          </a:p>
          <a:p>
            <a:pPr indent="0" lvl="0" marL="0" marR="0" rtl="0" algn="l">
              <a:spcBef>
                <a:spcPts val="0"/>
              </a:spcBef>
              <a:spcAft>
                <a:spcPts val="0"/>
              </a:spcAft>
              <a:buNone/>
            </a:pPr>
            <a:r>
              <a:rPr lang="en-US" sz="2000" u="sng">
                <a:solidFill>
                  <a:schemeClr val="dk1"/>
                </a:solidFill>
                <a:latin typeface="Open Sans"/>
                <a:ea typeface="Open Sans"/>
                <a:cs typeface="Open Sans"/>
                <a:sym typeface="Open Sans"/>
                <a:hlinkClick r:id="rId5">
                  <a:extLst>
                    <a:ext uri="{A12FA001-AC4F-418D-AE19-62706E023703}">
                      <ahyp:hlinkClr val="tx"/>
                    </a:ext>
                  </a:extLst>
                </a:hlinkClick>
              </a:rPr>
              <a:t>https://drive.google.com/drive/folders/1LUutqNYREffYB9h5NmF9aFpxopbgzs3G?usp=drive_link</a:t>
            </a:r>
            <a:endParaRPr sz="20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2000">
              <a:solidFill>
                <a:srgbClr val="3C3C3C"/>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TITLE</a:t>
            </a:r>
            <a:br>
              <a:rPr lang="en-US"/>
            </a:br>
            <a:endParaRPr>
              <a:solidFill>
                <a:srgbClr val="0070C0"/>
              </a:solidFill>
            </a:endParaRPr>
          </a:p>
        </p:txBody>
      </p:sp>
      <p:sp>
        <p:nvSpPr>
          <p:cNvPr id="107" name="Google Shape;107;p2"/>
          <p:cNvSpPr txBox="1"/>
          <p:nvPr/>
        </p:nvSpPr>
        <p:spPr>
          <a:xfrm>
            <a:off x="433161" y="3152906"/>
            <a:ext cx="11463325" cy="10871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6600"/>
              <a:buFont typeface="Franklin Gothic"/>
              <a:buNone/>
            </a:pPr>
            <a:r>
              <a:rPr b="0" i="0" lang="en-US" sz="6600" u="none" cap="none" strike="noStrike">
                <a:solidFill>
                  <a:srgbClr val="0070C0"/>
                </a:solidFill>
                <a:latin typeface="Franklin Gothic"/>
                <a:ea typeface="Franklin Gothic"/>
                <a:cs typeface="Franklin Gothic"/>
                <a:sym typeface="Franklin Gothic"/>
              </a:rPr>
              <a:t>MENTAL FITNESS TRACKER</a:t>
            </a:r>
            <a:endParaRPr b="0" i="0" sz="6600" u="none" cap="none" strike="noStrike">
              <a:solidFill>
                <a:srgbClr val="0070C0"/>
              </a:solidFill>
              <a:latin typeface="Franklin Gothic"/>
              <a:ea typeface="Franklin Gothic"/>
              <a:cs typeface="Franklin Gothic"/>
              <a:sym typeface="Franklin Gothic"/>
            </a:endParaRPr>
          </a:p>
        </p:txBody>
      </p:sp>
      <p:sp>
        <p:nvSpPr>
          <p:cNvPr id="108" name="Google Shape;108;p2"/>
          <p:cNvSpPr txBox="1"/>
          <p:nvPr/>
        </p:nvSpPr>
        <p:spPr>
          <a:xfrm>
            <a:off x="581191" y="700540"/>
            <a:ext cx="11029616" cy="118872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2800"/>
              <a:buFont typeface="Franklin Gothic"/>
              <a:buNone/>
            </a:pPr>
            <a:r>
              <a:rPr b="0" i="0" lang="en-US" sz="2800" u="none" cap="none" strike="noStrike">
                <a:solidFill>
                  <a:srgbClr val="3F3F3F"/>
                </a:solidFill>
                <a:latin typeface="Franklin Gothic"/>
                <a:ea typeface="Franklin Gothic"/>
                <a:cs typeface="Franklin Gothic"/>
                <a:sym typeface="Franklin Gothic"/>
              </a:rPr>
              <a:t>PROJECT TITLE</a:t>
            </a:r>
            <a:br>
              <a:rPr b="0" i="0" lang="en-US" sz="2800" u="none" cap="none" strike="noStrike">
                <a:solidFill>
                  <a:srgbClr val="3F3F3F"/>
                </a:solidFill>
                <a:latin typeface="Franklin Gothic"/>
                <a:ea typeface="Franklin Gothic"/>
                <a:cs typeface="Franklin Gothic"/>
                <a:sym typeface="Franklin Gothic"/>
              </a:rPr>
            </a:br>
            <a:endParaRPr b="0" i="0" sz="2800" u="none" cap="none" strike="noStrike">
              <a:solidFill>
                <a:srgbClr val="0070C0"/>
              </a:solidFill>
              <a:latin typeface="Franklin Gothic"/>
              <a:ea typeface="Franklin Gothic"/>
              <a:cs typeface="Franklin Gothic"/>
              <a:sym typeface="Frankli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PROBLEM STATEMENT</a:t>
            </a:r>
            <a:br>
              <a:rPr lang="en-US"/>
            </a:br>
            <a:endParaRPr>
              <a:solidFill>
                <a:srgbClr val="0070C0"/>
              </a:solidFill>
            </a:endParaRPr>
          </a:p>
        </p:txBody>
      </p:sp>
      <p:sp>
        <p:nvSpPr>
          <p:cNvPr id="114" name="Google Shape;114;p3"/>
          <p:cNvSpPr txBox="1"/>
          <p:nvPr/>
        </p:nvSpPr>
        <p:spPr>
          <a:xfrm>
            <a:off x="581191" y="700540"/>
            <a:ext cx="11029616" cy="118872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2800"/>
              <a:buFont typeface="Franklin Gothic"/>
              <a:buNone/>
            </a:pPr>
            <a:r>
              <a:t/>
            </a:r>
            <a:endParaRPr b="0" i="0" sz="2800" u="none" cap="none" strike="noStrike">
              <a:solidFill>
                <a:srgbClr val="0070C0"/>
              </a:solidFill>
              <a:latin typeface="Franklin Gothic"/>
              <a:ea typeface="Franklin Gothic"/>
              <a:cs typeface="Franklin Gothic"/>
              <a:sym typeface="Franklin Gothic"/>
            </a:endParaRPr>
          </a:p>
        </p:txBody>
      </p:sp>
      <p:sp>
        <p:nvSpPr>
          <p:cNvPr id="115" name="Google Shape;115;p3"/>
          <p:cNvSpPr txBox="1"/>
          <p:nvPr/>
        </p:nvSpPr>
        <p:spPr>
          <a:xfrm>
            <a:off x="6331974" y="2951330"/>
            <a:ext cx="545690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3C3C3C"/>
                </a:solidFill>
                <a:latin typeface="Open Sans"/>
                <a:ea typeface="Open Sans"/>
                <a:cs typeface="Open Sans"/>
                <a:sym typeface="Open Sans"/>
              </a:rPr>
              <a:t>Mental health is an important issue in the world today. With a large population now working from home and staying away from loved ones, the mental health situation has deteriorated. As such, it becomes important to track and remedy any problems before they get too serious. We try achieving this using AI &amp; ML.</a:t>
            </a:r>
            <a:endParaRPr/>
          </a:p>
        </p:txBody>
      </p:sp>
      <p:pic>
        <p:nvPicPr>
          <p:cNvPr descr="Fitness AI: How Artificial Intelligence Helps FitTechs Grow - Riseapps" id="116" name="Google Shape;116;p3"/>
          <p:cNvPicPr preferRelativeResize="0"/>
          <p:nvPr/>
        </p:nvPicPr>
        <p:blipFill rotWithShape="1">
          <a:blip r:embed="rId3">
            <a:alphaModFix/>
          </a:blip>
          <a:srcRect b="0" l="0" r="0" t="0"/>
          <a:stretch/>
        </p:blipFill>
        <p:spPr>
          <a:xfrm>
            <a:off x="679512" y="1987582"/>
            <a:ext cx="5456903" cy="44820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AGENDA</a:t>
            </a:r>
            <a:endParaRPr/>
          </a:p>
        </p:txBody>
      </p:sp>
      <p:sp>
        <p:nvSpPr>
          <p:cNvPr id="122" name="Google Shape;122;p4"/>
          <p:cNvSpPr txBox="1"/>
          <p:nvPr/>
        </p:nvSpPr>
        <p:spPr>
          <a:xfrm>
            <a:off x="581192" y="2188543"/>
            <a:ext cx="568195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C3C3C"/>
                </a:solidFill>
                <a:latin typeface="Open Sans"/>
                <a:ea typeface="Open Sans"/>
                <a:cs typeface="Open Sans"/>
                <a:sym typeface="Open Sans"/>
              </a:rPr>
              <a:t>Maintaining good mental fitness is crucial for overall well-being. The AI and ML mental fitness tracker offers a unique opportunity to monitor and improve our mental health. With its advanced algorithms, it can identify patterns, provide personalized recommendations, and help us take proactive steps towards achieving optimal cognitive well-being. Let's delve deeper into the significance of mental fitness and how the AI and ML tracker can revolutionize our approach to it.</a:t>
            </a:r>
            <a:endParaRPr/>
          </a:p>
        </p:txBody>
      </p:sp>
      <p:pic>
        <p:nvPicPr>
          <p:cNvPr descr="The computer will see you now: is your therapy session about to be  automated? | US news | The Guardian" id="123" name="Google Shape;123;p4"/>
          <p:cNvPicPr preferRelativeResize="0"/>
          <p:nvPr/>
        </p:nvPicPr>
        <p:blipFill rotWithShape="1">
          <a:blip r:embed="rId3">
            <a:alphaModFix/>
          </a:blip>
          <a:srcRect b="0" l="0" r="0" t="0"/>
          <a:stretch/>
        </p:blipFill>
        <p:spPr>
          <a:xfrm>
            <a:off x="6626942" y="1412455"/>
            <a:ext cx="4983866" cy="49838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OVERVIEW</a:t>
            </a:r>
            <a:endParaRPr/>
          </a:p>
        </p:txBody>
      </p:sp>
      <p:pic>
        <p:nvPicPr>
          <p:cNvPr descr="What is Project Scope? - Replicon" id="129" name="Google Shape;129;p5"/>
          <p:cNvPicPr preferRelativeResize="0"/>
          <p:nvPr>
            <p:ph idx="1" type="body"/>
          </p:nvPr>
        </p:nvPicPr>
        <p:blipFill rotWithShape="1">
          <a:blip r:embed="rId3">
            <a:alphaModFix/>
          </a:blip>
          <a:srcRect b="0" l="0" r="0" t="0"/>
          <a:stretch/>
        </p:blipFill>
        <p:spPr>
          <a:xfrm>
            <a:off x="581192" y="2056428"/>
            <a:ext cx="5426318" cy="4432862"/>
          </a:xfrm>
          <a:prstGeom prst="rect">
            <a:avLst/>
          </a:prstGeom>
          <a:noFill/>
          <a:ln>
            <a:noFill/>
          </a:ln>
        </p:spPr>
      </p:pic>
      <p:sp>
        <p:nvSpPr>
          <p:cNvPr id="130" name="Google Shape;130;p5"/>
          <p:cNvSpPr txBox="1"/>
          <p:nvPr/>
        </p:nvSpPr>
        <p:spPr>
          <a:xfrm>
            <a:off x="6322144" y="2687809"/>
            <a:ext cx="558472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C3C3C"/>
                </a:solidFill>
                <a:latin typeface="Open Sans"/>
                <a:ea typeface="Open Sans"/>
                <a:cs typeface="Open Sans"/>
                <a:sym typeface="Open Sans"/>
              </a:rPr>
              <a:t>The AI Mental Fitness Tracker is a project that utilizes Python and its libraries to create a tool for monitoring and enhancing mental well-being. It combines the power of artificial intelligence and data analysis to track and analyze various aspects of mental fitness. The project aims to provide users with insights into their mental health and offer personalized recommendations for improving their well-being.</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pic>
        <p:nvPicPr>
          <p:cNvPr descr="End User Computing -" id="136" name="Google Shape;136;p6"/>
          <p:cNvPicPr preferRelativeResize="0"/>
          <p:nvPr>
            <p:ph idx="1" type="body"/>
          </p:nvPr>
        </p:nvPicPr>
        <p:blipFill rotWithShape="1">
          <a:blip r:embed="rId3">
            <a:alphaModFix/>
          </a:blip>
          <a:srcRect b="0" l="0" r="0" t="0"/>
          <a:stretch/>
        </p:blipFill>
        <p:spPr>
          <a:xfrm>
            <a:off x="6931742" y="2109180"/>
            <a:ext cx="4679066" cy="4462756"/>
          </a:xfrm>
          <a:prstGeom prst="rect">
            <a:avLst/>
          </a:prstGeom>
          <a:noFill/>
          <a:ln>
            <a:noFill/>
          </a:ln>
        </p:spPr>
      </p:pic>
      <p:sp>
        <p:nvSpPr>
          <p:cNvPr id="137" name="Google Shape;137;p6"/>
          <p:cNvSpPr txBox="1"/>
          <p:nvPr/>
        </p:nvSpPr>
        <p:spPr>
          <a:xfrm>
            <a:off x="581192" y="2755508"/>
            <a:ext cx="558472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C3C3C"/>
                </a:solidFill>
                <a:latin typeface="Open Sans"/>
                <a:ea typeface="Open Sans"/>
                <a:cs typeface="Open Sans"/>
                <a:sym typeface="Open Sans"/>
              </a:rPr>
              <a:t>The end users of this project can be individuals who are interested in monitoring and improving their mental fitness. This can include anyone who wants to track their emotions, stress levels, sleep patterns, or overall mental well-being. It can be useful for individuals experiencing stress, anxiety, or other mental health concerns, as well as those who simply want to maintain a healthy mindset.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581191" y="464315"/>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br>
              <a:rPr lang="en-US" sz="2800"/>
            </a:br>
            <a:r>
              <a:rPr lang="en-US" sz="2800"/>
              <a:t>YOUR SOLUTION AND ITS VALUE PROPOSITION</a:t>
            </a:r>
            <a:endParaRPr/>
          </a:p>
        </p:txBody>
      </p:sp>
      <p:pic>
        <p:nvPicPr>
          <p:cNvPr descr="Thinking Out-Side of the Box to Find the Best Solutions to Real Problems" id="143" name="Google Shape;143;p7"/>
          <p:cNvPicPr preferRelativeResize="0"/>
          <p:nvPr>
            <p:ph idx="1" type="body"/>
          </p:nvPr>
        </p:nvPicPr>
        <p:blipFill rotWithShape="1">
          <a:blip r:embed="rId3">
            <a:alphaModFix/>
          </a:blip>
          <a:srcRect b="0" l="0" r="0" t="0"/>
          <a:stretch/>
        </p:blipFill>
        <p:spPr>
          <a:xfrm>
            <a:off x="383999" y="1738929"/>
            <a:ext cx="5387536" cy="4885196"/>
          </a:xfrm>
          <a:prstGeom prst="rect">
            <a:avLst/>
          </a:prstGeom>
          <a:noFill/>
          <a:ln>
            <a:noFill/>
          </a:ln>
        </p:spPr>
      </p:pic>
      <p:sp>
        <p:nvSpPr>
          <p:cNvPr id="144" name="Google Shape;144;p7"/>
          <p:cNvSpPr txBox="1"/>
          <p:nvPr/>
        </p:nvSpPr>
        <p:spPr>
          <a:xfrm>
            <a:off x="6095999" y="2288701"/>
            <a:ext cx="537661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C3C3C"/>
                </a:solidFill>
                <a:latin typeface="Open Sans"/>
                <a:ea typeface="Open Sans"/>
                <a:cs typeface="Open Sans"/>
                <a:sym typeface="Open Sans"/>
              </a:rPr>
              <a:t>The AI Mental Fitness Tracker offers several key features and benefits. It uses advanced data analysis techniques to process the provided datasets, providing visualizations, trends, and statistical insights related to mental of mental and substance use disorders health and substance use disorders. Users can track the prevalence time, observe their share of overall disease burden, and gain valuable information for research, policymaking, and personal mental health management.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581191" y="464315"/>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HOW DID YOU CUSTOMIZE THE PROJECT AND MAKE IT YOUR OWN</a:t>
            </a:r>
            <a:endParaRPr/>
          </a:p>
        </p:txBody>
      </p:sp>
      <p:sp>
        <p:nvSpPr>
          <p:cNvPr id="150" name="Google Shape;150;p8"/>
          <p:cNvSpPr txBox="1"/>
          <p:nvPr>
            <p:ph idx="1" type="body"/>
          </p:nvPr>
        </p:nvSpPr>
        <p:spPr>
          <a:xfrm>
            <a:off x="581192" y="2262636"/>
            <a:ext cx="11029615"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solidFill>
                  <a:srgbClr val="3C3C3C"/>
                </a:solidFill>
                <a:latin typeface="Open Sans"/>
                <a:ea typeface="Open Sans"/>
                <a:cs typeface="Open Sans"/>
                <a:sym typeface="Open Sans"/>
              </a:rPr>
              <a:t>To make the project unique and customized, several enhancements were made:</a:t>
            </a:r>
            <a:endParaRPr/>
          </a:p>
          <a:p>
            <a:pPr indent="-306000" lvl="0" marL="306000" rtl="0" algn="l">
              <a:lnSpc>
                <a:spcPct val="110000"/>
              </a:lnSpc>
              <a:spcBef>
                <a:spcPts val="1000"/>
              </a:spcBef>
              <a:spcAft>
                <a:spcPts val="0"/>
              </a:spcAft>
              <a:buSzPts val="1840"/>
              <a:buFont typeface="Franklin Gothic"/>
              <a:buAutoNum type="arabicPeriod"/>
            </a:pPr>
            <a:r>
              <a:rPr lang="en-US" sz="2000">
                <a:solidFill>
                  <a:srgbClr val="3C3C3C"/>
                </a:solidFill>
                <a:latin typeface="Open Sans"/>
                <a:ea typeface="Open Sans"/>
                <a:cs typeface="Open Sans"/>
                <a:sym typeface="Open Sans"/>
              </a:rPr>
              <a:t>Integration of Datasets: The project incorporates the </a:t>
            </a:r>
            <a:r>
              <a:rPr lang="en-US" sz="2000">
                <a:solidFill>
                  <a:srgbClr val="3C3C3C"/>
                </a:solidFill>
                <a:latin typeface="Open Sans"/>
                <a:ea typeface="Open Sans"/>
                <a:cs typeface="Open Sans"/>
                <a:sym typeface="Open Sans"/>
              </a:rPr>
              <a:t>prev</a:t>
            </a:r>
            <a:r>
              <a:rPr lang="en-US" sz="2000">
                <a:solidFill>
                  <a:srgbClr val="3C3C3C"/>
                </a:solidFill>
                <a:latin typeface="Open Sans"/>
                <a:ea typeface="Open Sans"/>
                <a:cs typeface="Open Sans"/>
                <a:sym typeface="Open Sans"/>
              </a:rPr>
              <a:t>alence-by-mental-and-substance-use-disorder dataset, enabling a comprehensive analysis of mental health. By utilizing the mental-and-substance-use-as-share-of-disease dataset, the system can provide a broader perspective on the impact of mental health on overall well-being.</a:t>
            </a:r>
            <a:endParaRPr/>
          </a:p>
          <a:p>
            <a:pPr indent="-306000" lvl="0" marL="306000" rtl="0" algn="l">
              <a:lnSpc>
                <a:spcPct val="110000"/>
              </a:lnSpc>
              <a:spcBef>
                <a:spcPts val="1000"/>
              </a:spcBef>
              <a:spcAft>
                <a:spcPts val="0"/>
              </a:spcAft>
              <a:buSzPts val="1840"/>
              <a:buFont typeface="Franklin Gothic"/>
              <a:buAutoNum type="arabicPeriod"/>
            </a:pPr>
            <a:r>
              <a:rPr lang="en-US" sz="2000">
                <a:solidFill>
                  <a:srgbClr val="3C3C3C"/>
                </a:solidFill>
                <a:latin typeface="Open Sans"/>
                <a:ea typeface="Open Sans"/>
                <a:cs typeface="Open Sans"/>
                <a:sym typeface="Open Sans"/>
              </a:rPr>
              <a:t>Machine Learning Algorithms: The project employs advanced machine learning techniques to identify patterns, trends, and anomalies in mental health data, enhancing the accuracy of the assessments and recommendations provided.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581191" y="464315"/>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MODELLING</a:t>
            </a:r>
            <a:endParaRPr/>
          </a:p>
        </p:txBody>
      </p:sp>
      <p:pic>
        <p:nvPicPr>
          <p:cNvPr id="156" name="Google Shape;156;p9"/>
          <p:cNvPicPr preferRelativeResize="0"/>
          <p:nvPr>
            <p:ph idx="1" type="body"/>
          </p:nvPr>
        </p:nvPicPr>
        <p:blipFill rotWithShape="1">
          <a:blip r:embed="rId3">
            <a:alphaModFix/>
          </a:blip>
          <a:srcRect b="0" l="0" r="0" t="0"/>
          <a:stretch/>
        </p:blipFill>
        <p:spPr>
          <a:xfrm>
            <a:off x="581191" y="1653035"/>
            <a:ext cx="3233725" cy="2360643"/>
          </a:xfrm>
          <a:prstGeom prst="rect">
            <a:avLst/>
          </a:prstGeom>
          <a:noFill/>
          <a:ln>
            <a:noFill/>
          </a:ln>
        </p:spPr>
      </p:pic>
      <p:pic>
        <p:nvPicPr>
          <p:cNvPr id="157" name="Google Shape;157;p9"/>
          <p:cNvPicPr preferRelativeResize="0"/>
          <p:nvPr/>
        </p:nvPicPr>
        <p:blipFill rotWithShape="1">
          <a:blip r:embed="rId4">
            <a:alphaModFix/>
          </a:blip>
          <a:srcRect b="0" l="0" r="0" t="0"/>
          <a:stretch/>
        </p:blipFill>
        <p:spPr>
          <a:xfrm>
            <a:off x="8281192" y="1612719"/>
            <a:ext cx="3329615" cy="2360643"/>
          </a:xfrm>
          <a:prstGeom prst="rect">
            <a:avLst/>
          </a:prstGeom>
          <a:noFill/>
          <a:ln>
            <a:noFill/>
          </a:ln>
        </p:spPr>
      </p:pic>
      <p:pic>
        <p:nvPicPr>
          <p:cNvPr id="158" name="Google Shape;158;p9"/>
          <p:cNvPicPr preferRelativeResize="0"/>
          <p:nvPr/>
        </p:nvPicPr>
        <p:blipFill rotWithShape="1">
          <a:blip r:embed="rId5">
            <a:alphaModFix/>
          </a:blip>
          <a:srcRect b="0" l="0" r="0" t="0"/>
          <a:stretch/>
        </p:blipFill>
        <p:spPr>
          <a:xfrm>
            <a:off x="4396639" y="1612719"/>
            <a:ext cx="3980447" cy="2400959"/>
          </a:xfrm>
          <a:prstGeom prst="rect">
            <a:avLst/>
          </a:prstGeom>
          <a:noFill/>
          <a:ln>
            <a:noFill/>
          </a:ln>
        </p:spPr>
      </p:pic>
      <p:pic>
        <p:nvPicPr>
          <p:cNvPr id="159" name="Google Shape;159;p9"/>
          <p:cNvPicPr preferRelativeResize="0"/>
          <p:nvPr/>
        </p:nvPicPr>
        <p:blipFill rotWithShape="1">
          <a:blip r:embed="rId6">
            <a:alphaModFix/>
          </a:blip>
          <a:srcRect b="0" l="0" r="0" t="0"/>
          <a:stretch/>
        </p:blipFill>
        <p:spPr>
          <a:xfrm>
            <a:off x="997902" y="4310062"/>
            <a:ext cx="2400301" cy="2395538"/>
          </a:xfrm>
          <a:prstGeom prst="rect">
            <a:avLst/>
          </a:prstGeom>
          <a:noFill/>
          <a:ln>
            <a:noFill/>
          </a:ln>
        </p:spPr>
      </p:pic>
      <p:pic>
        <p:nvPicPr>
          <p:cNvPr id="160" name="Google Shape;160;p9"/>
          <p:cNvPicPr preferRelativeResize="0"/>
          <p:nvPr/>
        </p:nvPicPr>
        <p:blipFill rotWithShape="1">
          <a:blip r:embed="rId7">
            <a:alphaModFix/>
          </a:blip>
          <a:srcRect b="0" l="0" r="0" t="0"/>
          <a:stretch/>
        </p:blipFill>
        <p:spPr>
          <a:xfrm>
            <a:off x="4396638" y="4310062"/>
            <a:ext cx="7214169" cy="22824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