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oppins" charset="1" panose="00000500000000000000"/>
      <p:regular r:id="rId12"/>
    </p:embeddedFont>
    <p:embeddedFont>
      <p:font typeface="Poppins Bold" charset="1" panose="00000800000000000000"/>
      <p:regular r:id="rId13"/>
    </p:embeddedFont>
    <p:embeddedFont>
      <p:font typeface="Lato" charset="1" panose="020F0502020204030203"/>
      <p:regular r:id="rId14"/>
    </p:embeddedFont>
    <p:embeddedFont>
      <p:font typeface="Comic Sans" charset="1" panose="03000702030302020204"/>
      <p:regular r:id="rId15"/>
    </p:embeddedFont>
    <p:embeddedFont>
      <p:font typeface="Lato Bold" charset="1" panose="020F05020202040302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png" Type="http://schemas.openxmlformats.org/officeDocument/2006/relationships/image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34966" y="3800303"/>
            <a:ext cx="4723934" cy="4723934"/>
          </a:xfrm>
          <a:custGeom>
            <a:avLst/>
            <a:gdLst/>
            <a:ahLst/>
            <a:cxnLst/>
            <a:rect r="r" b="b" t="t" l="l"/>
            <a:pathLst>
              <a:path h="4723934" w="4723934">
                <a:moveTo>
                  <a:pt x="0" y="0"/>
                </a:moveTo>
                <a:lnTo>
                  <a:pt x="4723935" y="0"/>
                </a:lnTo>
                <a:lnTo>
                  <a:pt x="4723935" y="4723935"/>
                </a:lnTo>
                <a:lnTo>
                  <a:pt x="0" y="4723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833868"/>
            <a:ext cx="14396827" cy="169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Transforming learning with AI-powered quizzes and assessments(Junior).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83943" y="835873"/>
            <a:ext cx="16363502" cy="2244868"/>
          </a:xfrm>
          <a:custGeom>
            <a:avLst/>
            <a:gdLst/>
            <a:ahLst/>
            <a:cxnLst/>
            <a:rect r="r" b="b" t="t" l="l"/>
            <a:pathLst>
              <a:path h="2244868" w="16363502">
                <a:moveTo>
                  <a:pt x="0" y="0"/>
                </a:moveTo>
                <a:lnTo>
                  <a:pt x="16363502" y="0"/>
                </a:lnTo>
                <a:lnTo>
                  <a:pt x="16363502" y="2244868"/>
                </a:lnTo>
                <a:lnTo>
                  <a:pt x="0" y="22448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10933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944433" y="8005940"/>
            <a:ext cx="959431" cy="1885860"/>
          </a:xfrm>
          <a:custGeom>
            <a:avLst/>
            <a:gdLst/>
            <a:ahLst/>
            <a:cxnLst/>
            <a:rect r="r" b="b" t="t" l="l"/>
            <a:pathLst>
              <a:path h="1885860" w="959431">
                <a:moveTo>
                  <a:pt x="0" y="0"/>
                </a:moveTo>
                <a:lnTo>
                  <a:pt x="959432" y="0"/>
                </a:lnTo>
                <a:lnTo>
                  <a:pt x="959432" y="1885860"/>
                </a:lnTo>
                <a:lnTo>
                  <a:pt x="0" y="18858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509366"/>
            <a:ext cx="11750329" cy="299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47"/>
              </a:lnSpc>
            </a:pPr>
            <a:r>
              <a:rPr lang="en-US" sz="10316" b="true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AI QUIZ </a:t>
            </a:r>
            <a:r>
              <a:rPr lang="en-US" sz="10316" b="true">
                <a:solidFill>
                  <a:srgbClr val="F2BE47"/>
                </a:solidFill>
                <a:latin typeface="Poppins Bold"/>
                <a:ea typeface="Poppins Bold"/>
                <a:cs typeface="Poppins Bold"/>
                <a:sym typeface="Poppins Bold"/>
              </a:rPr>
              <a:t>GENERATOR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136550"/>
            <a:ext cx="3446859" cy="132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: Code Crafters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Lead : Anuj Loharkar.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member : Swaraj Mahadik.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member : Mukul Agrawal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76957" y="7562921"/>
            <a:ext cx="1162635" cy="279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FFDE59"/>
                </a:solidFill>
                <a:latin typeface="Comic Sans"/>
                <a:ea typeface="Comic Sans"/>
                <a:cs typeface="Comic Sans"/>
                <a:sym typeface="Comic Sans"/>
              </a:rPr>
              <a:t>click to visit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446" y="493576"/>
            <a:ext cx="17308099" cy="9241734"/>
            <a:chOff x="0" y="0"/>
            <a:chExt cx="4558512" cy="24340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8512" cy="2434037"/>
            </a:xfrm>
            <a:custGeom>
              <a:avLst/>
              <a:gdLst/>
              <a:ahLst/>
              <a:cxnLst/>
              <a:rect r="r" b="b" t="t" l="l"/>
              <a:pathLst>
                <a:path h="2434037" w="4558512">
                  <a:moveTo>
                    <a:pt x="8946" y="0"/>
                  </a:moveTo>
                  <a:lnTo>
                    <a:pt x="4549566" y="0"/>
                  </a:lnTo>
                  <a:cubicBezTo>
                    <a:pt x="4551938" y="0"/>
                    <a:pt x="4554214" y="943"/>
                    <a:pt x="4555891" y="2620"/>
                  </a:cubicBezTo>
                  <a:cubicBezTo>
                    <a:pt x="4557569" y="4298"/>
                    <a:pt x="4558512" y="6573"/>
                    <a:pt x="4558512" y="8946"/>
                  </a:cubicBezTo>
                  <a:lnTo>
                    <a:pt x="4558512" y="2425091"/>
                  </a:lnTo>
                  <a:cubicBezTo>
                    <a:pt x="4558512" y="2427464"/>
                    <a:pt x="4557569" y="2429739"/>
                    <a:pt x="4555891" y="2431417"/>
                  </a:cubicBezTo>
                  <a:cubicBezTo>
                    <a:pt x="4554214" y="2433095"/>
                    <a:pt x="4551938" y="2434037"/>
                    <a:pt x="4549566" y="2434037"/>
                  </a:cubicBezTo>
                  <a:lnTo>
                    <a:pt x="8946" y="2434037"/>
                  </a:lnTo>
                  <a:cubicBezTo>
                    <a:pt x="6573" y="2434037"/>
                    <a:pt x="4298" y="2433095"/>
                    <a:pt x="2620" y="2431417"/>
                  </a:cubicBezTo>
                  <a:cubicBezTo>
                    <a:pt x="943" y="2429739"/>
                    <a:pt x="0" y="2427464"/>
                    <a:pt x="0" y="2425091"/>
                  </a:cubicBezTo>
                  <a:lnTo>
                    <a:pt x="0" y="8946"/>
                  </a:lnTo>
                  <a:cubicBezTo>
                    <a:pt x="0" y="6573"/>
                    <a:pt x="943" y="4298"/>
                    <a:pt x="2620" y="2620"/>
                  </a:cubicBezTo>
                  <a:cubicBezTo>
                    <a:pt x="4298" y="943"/>
                    <a:pt x="6573" y="0"/>
                    <a:pt x="8946" y="0"/>
                  </a:cubicBez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E5E1DA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58512" cy="24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84738" y="669968"/>
            <a:ext cx="16363502" cy="2244868"/>
          </a:xfrm>
          <a:custGeom>
            <a:avLst/>
            <a:gdLst/>
            <a:ahLst/>
            <a:cxnLst/>
            <a:rect r="r" b="b" t="t" l="l"/>
            <a:pathLst>
              <a:path h="2244868" w="16363502">
                <a:moveTo>
                  <a:pt x="0" y="0"/>
                </a:moveTo>
                <a:lnTo>
                  <a:pt x="16363502" y="0"/>
                </a:lnTo>
                <a:lnTo>
                  <a:pt x="16363502" y="2244867"/>
                </a:lnTo>
                <a:lnTo>
                  <a:pt x="0" y="22448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1093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4738" y="4688461"/>
            <a:ext cx="5461459" cy="4319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4174" indent="-242087" lvl="1">
              <a:lnSpc>
                <a:spcPts val="3139"/>
              </a:lnSpc>
              <a:buFont typeface="Arial"/>
              <a:buChar char="•"/>
            </a:pPr>
            <a:r>
              <a:rPr lang="en-US" sz="2242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AI-driven quiz and content generation based on syllabus or curriculum.</a:t>
            </a:r>
          </a:p>
          <a:p>
            <a:pPr algn="l">
              <a:lnSpc>
                <a:spcPts val="3139"/>
              </a:lnSpc>
            </a:pPr>
          </a:p>
          <a:p>
            <a:pPr algn="l" marL="484174" indent="-242087" lvl="1">
              <a:lnSpc>
                <a:spcPts val="3139"/>
              </a:lnSpc>
              <a:buFont typeface="Arial"/>
              <a:buChar char="•"/>
            </a:pPr>
            <a:r>
              <a:rPr lang="en-US" sz="2242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Personalized, adaptive learning paths for students.</a:t>
            </a:r>
          </a:p>
          <a:p>
            <a:pPr algn="l">
              <a:lnSpc>
                <a:spcPts val="3139"/>
              </a:lnSpc>
            </a:pPr>
          </a:p>
          <a:p>
            <a:pPr algn="l" marL="484174" indent="-242087" lvl="1">
              <a:lnSpc>
                <a:spcPts val="3139"/>
              </a:lnSpc>
              <a:buFont typeface="Arial"/>
              <a:buChar char="•"/>
            </a:pPr>
            <a:r>
              <a:rPr lang="en-US" sz="2242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Instant feedback and detailed performance analytics.</a:t>
            </a:r>
          </a:p>
          <a:p>
            <a:pPr algn="l">
              <a:lnSpc>
                <a:spcPts val="3139"/>
              </a:lnSpc>
            </a:pPr>
          </a:p>
          <a:p>
            <a:pPr algn="l" marL="484174" indent="-242087" lvl="1">
              <a:lnSpc>
                <a:spcPts val="3139"/>
              </a:lnSpc>
              <a:buFont typeface="Arial"/>
              <a:buChar char="•"/>
            </a:pPr>
            <a:r>
              <a:rPr lang="en-US" sz="2242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Web application with classroom management features.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46197" y="4688461"/>
            <a:ext cx="6118512" cy="4286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3617" indent="-241808" lvl="1">
              <a:lnSpc>
                <a:spcPts val="3136"/>
              </a:lnSpc>
              <a:buFont typeface="Arial"/>
              <a:buChar char="•"/>
            </a:pPr>
            <a:r>
              <a:rPr lang="en-US" sz="2240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Automates quiz creation from teaching materials (PDFs, Word docs).</a:t>
            </a:r>
          </a:p>
          <a:p>
            <a:pPr algn="l">
              <a:lnSpc>
                <a:spcPts val="3136"/>
              </a:lnSpc>
            </a:pPr>
          </a:p>
          <a:p>
            <a:pPr algn="l" marL="483617" indent="-241808" lvl="1">
              <a:lnSpc>
                <a:spcPts val="3136"/>
              </a:lnSpc>
              <a:buFont typeface="Arial"/>
              <a:buChar char="•"/>
            </a:pPr>
            <a:r>
              <a:rPr lang="en-US" sz="2240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Saves teachers' time by covering key topics efficiently.</a:t>
            </a:r>
          </a:p>
          <a:p>
            <a:pPr algn="l">
              <a:lnSpc>
                <a:spcPts val="3136"/>
              </a:lnSpc>
            </a:pPr>
          </a:p>
          <a:p>
            <a:pPr algn="l" marL="483617" indent="-241808" lvl="1">
              <a:lnSpc>
                <a:spcPts val="3136"/>
              </a:lnSpc>
              <a:buFont typeface="Arial"/>
              <a:buChar char="•"/>
            </a:pPr>
            <a:r>
              <a:rPr lang="en-US" sz="2240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Simplifies grading and tracks student progress over time.</a:t>
            </a:r>
          </a:p>
          <a:p>
            <a:pPr algn="l">
              <a:lnSpc>
                <a:spcPts val="3136"/>
              </a:lnSpc>
            </a:pPr>
          </a:p>
          <a:p>
            <a:pPr algn="l" marL="483617" indent="-241808" lvl="1">
              <a:lnSpc>
                <a:spcPts val="3136"/>
              </a:lnSpc>
              <a:buFont typeface="Arial"/>
              <a:buChar char="•"/>
            </a:pPr>
            <a:r>
              <a:rPr lang="en-US" sz="2240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Provides a user-friendly interface for teachers to create and manage quizzes.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41077" y="4688461"/>
            <a:ext cx="5423175" cy="4677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3617" indent="-241808" lvl="1">
              <a:lnSpc>
                <a:spcPts val="3136"/>
              </a:lnSpc>
              <a:buFont typeface="Arial"/>
              <a:buChar char="•"/>
            </a:pPr>
            <a:r>
              <a:rPr lang="en-US" sz="2240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AI-generated diverse question types based on document content.</a:t>
            </a:r>
          </a:p>
          <a:p>
            <a:pPr algn="l">
              <a:lnSpc>
                <a:spcPts val="3136"/>
              </a:lnSpc>
            </a:pPr>
          </a:p>
          <a:p>
            <a:pPr algn="l" marL="483617" indent="-241808" lvl="1">
              <a:lnSpc>
                <a:spcPts val="3136"/>
              </a:lnSpc>
              <a:buFont typeface="Arial"/>
              <a:buChar char="•"/>
            </a:pPr>
            <a:r>
              <a:rPr lang="en-US" sz="2240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Adaptive learning paths tailored to individual student needs.</a:t>
            </a:r>
          </a:p>
          <a:p>
            <a:pPr algn="l">
              <a:lnSpc>
                <a:spcPts val="3136"/>
              </a:lnSpc>
            </a:pPr>
          </a:p>
          <a:p>
            <a:pPr algn="l" marL="483617" indent="-241808" lvl="1">
              <a:lnSpc>
                <a:spcPts val="3136"/>
              </a:lnSpc>
              <a:buFont typeface="Arial"/>
              <a:buChar char="•"/>
            </a:pPr>
            <a:r>
              <a:rPr lang="en-US" sz="2240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Instant feedback with comprehensive performance analytics.</a:t>
            </a:r>
          </a:p>
          <a:p>
            <a:pPr algn="l">
              <a:lnSpc>
                <a:spcPts val="3136"/>
              </a:lnSpc>
            </a:pPr>
          </a:p>
          <a:p>
            <a:pPr algn="l" marL="483617" indent="-241808" lvl="1">
              <a:lnSpc>
                <a:spcPts val="3136"/>
              </a:lnSpc>
              <a:buFont typeface="Arial"/>
              <a:buChar char="•"/>
            </a:pPr>
            <a:r>
              <a:rPr lang="en-US" sz="2240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Integrates classroom management for enhanced student tracking and engagement.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61385" y="3547966"/>
            <a:ext cx="5088136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F2BE47"/>
                </a:solidFill>
                <a:latin typeface="Lato Bold"/>
                <a:ea typeface="Lato Bold"/>
                <a:cs typeface="Lato Bold"/>
                <a:sym typeface="Lato Bold"/>
              </a:rPr>
              <a:t>How it Addresses the Problem: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72201" y="3547966"/>
            <a:ext cx="4560927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F2BE47"/>
                </a:solidFill>
                <a:latin typeface="Lato Bold"/>
                <a:ea typeface="Lato Bold"/>
                <a:cs typeface="Lato Bold"/>
                <a:sym typeface="Lato Bold"/>
              </a:rPr>
              <a:t>Innovation and Uniqueness: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06871" y="3547966"/>
            <a:ext cx="4217194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F2BE47"/>
                </a:solidFill>
                <a:latin typeface="Lato Bold"/>
                <a:ea typeface="Lato Bold"/>
                <a:cs typeface="Lato Bold"/>
                <a:sym typeface="Lato Bold"/>
              </a:rPr>
              <a:t>Overview of the Solution: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446" y="493576"/>
            <a:ext cx="17308099" cy="9241734"/>
            <a:chOff x="0" y="0"/>
            <a:chExt cx="4558512" cy="24340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8512" cy="2434037"/>
            </a:xfrm>
            <a:custGeom>
              <a:avLst/>
              <a:gdLst/>
              <a:ahLst/>
              <a:cxnLst/>
              <a:rect r="r" b="b" t="t" l="l"/>
              <a:pathLst>
                <a:path h="2434037" w="4558512">
                  <a:moveTo>
                    <a:pt x="8946" y="0"/>
                  </a:moveTo>
                  <a:lnTo>
                    <a:pt x="4549566" y="0"/>
                  </a:lnTo>
                  <a:cubicBezTo>
                    <a:pt x="4551938" y="0"/>
                    <a:pt x="4554214" y="943"/>
                    <a:pt x="4555891" y="2620"/>
                  </a:cubicBezTo>
                  <a:cubicBezTo>
                    <a:pt x="4557569" y="4298"/>
                    <a:pt x="4558512" y="6573"/>
                    <a:pt x="4558512" y="8946"/>
                  </a:cubicBezTo>
                  <a:lnTo>
                    <a:pt x="4558512" y="2425091"/>
                  </a:lnTo>
                  <a:cubicBezTo>
                    <a:pt x="4558512" y="2427464"/>
                    <a:pt x="4557569" y="2429739"/>
                    <a:pt x="4555891" y="2431417"/>
                  </a:cubicBezTo>
                  <a:cubicBezTo>
                    <a:pt x="4554214" y="2433095"/>
                    <a:pt x="4551938" y="2434037"/>
                    <a:pt x="4549566" y="2434037"/>
                  </a:cubicBezTo>
                  <a:lnTo>
                    <a:pt x="8946" y="2434037"/>
                  </a:lnTo>
                  <a:cubicBezTo>
                    <a:pt x="6573" y="2434037"/>
                    <a:pt x="4298" y="2433095"/>
                    <a:pt x="2620" y="2431417"/>
                  </a:cubicBezTo>
                  <a:cubicBezTo>
                    <a:pt x="943" y="2429739"/>
                    <a:pt x="0" y="2427464"/>
                    <a:pt x="0" y="2425091"/>
                  </a:cubicBezTo>
                  <a:lnTo>
                    <a:pt x="0" y="8946"/>
                  </a:lnTo>
                  <a:cubicBezTo>
                    <a:pt x="0" y="6573"/>
                    <a:pt x="943" y="4298"/>
                    <a:pt x="2620" y="2620"/>
                  </a:cubicBezTo>
                  <a:cubicBezTo>
                    <a:pt x="4298" y="943"/>
                    <a:pt x="6573" y="0"/>
                    <a:pt x="8946" y="0"/>
                  </a:cubicBez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E5E1DA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58512" cy="24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95105" y="3423651"/>
            <a:ext cx="4155349" cy="5834649"/>
          </a:xfrm>
          <a:custGeom>
            <a:avLst/>
            <a:gdLst/>
            <a:ahLst/>
            <a:cxnLst/>
            <a:rect r="r" b="b" t="t" l="l"/>
            <a:pathLst>
              <a:path h="5834649" w="4155349">
                <a:moveTo>
                  <a:pt x="0" y="0"/>
                </a:moveTo>
                <a:lnTo>
                  <a:pt x="4155349" y="0"/>
                </a:lnTo>
                <a:lnTo>
                  <a:pt x="4155349" y="5834649"/>
                </a:lnTo>
                <a:lnTo>
                  <a:pt x="0" y="58346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4738" y="669968"/>
            <a:ext cx="16363502" cy="2244868"/>
          </a:xfrm>
          <a:custGeom>
            <a:avLst/>
            <a:gdLst/>
            <a:ahLst/>
            <a:cxnLst/>
            <a:rect r="r" b="b" t="t" l="l"/>
            <a:pathLst>
              <a:path h="2244868" w="16363502">
                <a:moveTo>
                  <a:pt x="0" y="0"/>
                </a:moveTo>
                <a:lnTo>
                  <a:pt x="16363502" y="0"/>
                </a:lnTo>
                <a:lnTo>
                  <a:pt x="16363502" y="2244867"/>
                </a:lnTo>
                <a:lnTo>
                  <a:pt x="0" y="22448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1093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603699" y="4083510"/>
            <a:ext cx="4128745" cy="4128745"/>
          </a:xfrm>
          <a:custGeom>
            <a:avLst/>
            <a:gdLst/>
            <a:ahLst/>
            <a:cxnLst/>
            <a:rect r="r" b="b" t="t" l="l"/>
            <a:pathLst>
              <a:path h="4128745" w="4128745">
                <a:moveTo>
                  <a:pt x="0" y="0"/>
                </a:moveTo>
                <a:lnTo>
                  <a:pt x="4128744" y="0"/>
                </a:lnTo>
                <a:lnTo>
                  <a:pt x="4128744" y="4128744"/>
                </a:lnTo>
                <a:lnTo>
                  <a:pt x="0" y="4128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393791" y="5034595"/>
            <a:ext cx="5145396" cy="2612761"/>
            <a:chOff x="0" y="0"/>
            <a:chExt cx="6860528" cy="34836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968413" y="0"/>
              <a:ext cx="2749744" cy="769928"/>
            </a:xfrm>
            <a:custGeom>
              <a:avLst/>
              <a:gdLst/>
              <a:ahLst/>
              <a:cxnLst/>
              <a:rect r="r" b="b" t="t" l="l"/>
              <a:pathLst>
                <a:path h="769928" w="2749744">
                  <a:moveTo>
                    <a:pt x="0" y="0"/>
                  </a:moveTo>
                  <a:lnTo>
                    <a:pt x="2749744" y="0"/>
                  </a:lnTo>
                  <a:lnTo>
                    <a:pt x="2749744" y="769928"/>
                  </a:lnTo>
                  <a:lnTo>
                    <a:pt x="0" y="76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71182" cy="1857171"/>
            </a:xfrm>
            <a:custGeom>
              <a:avLst/>
              <a:gdLst/>
              <a:ahLst/>
              <a:cxnLst/>
              <a:rect r="r" b="b" t="t" l="l"/>
              <a:pathLst>
                <a:path h="1857171" w="871182">
                  <a:moveTo>
                    <a:pt x="0" y="0"/>
                  </a:moveTo>
                  <a:lnTo>
                    <a:pt x="871182" y="0"/>
                  </a:lnTo>
                  <a:lnTo>
                    <a:pt x="871182" y="1857171"/>
                  </a:lnTo>
                  <a:lnTo>
                    <a:pt x="0" y="18571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532237" y="0"/>
              <a:ext cx="2006766" cy="1857171"/>
            </a:xfrm>
            <a:custGeom>
              <a:avLst/>
              <a:gdLst/>
              <a:ahLst/>
              <a:cxnLst/>
              <a:rect r="r" b="b" t="t" l="l"/>
              <a:pathLst>
                <a:path h="1857171" w="2006766">
                  <a:moveTo>
                    <a:pt x="0" y="0"/>
                  </a:moveTo>
                  <a:lnTo>
                    <a:pt x="2006766" y="0"/>
                  </a:lnTo>
                  <a:lnTo>
                    <a:pt x="2006766" y="1857171"/>
                  </a:lnTo>
                  <a:lnTo>
                    <a:pt x="0" y="18571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341083" y="2570526"/>
              <a:ext cx="1492084" cy="913156"/>
            </a:xfrm>
            <a:custGeom>
              <a:avLst/>
              <a:gdLst/>
              <a:ahLst/>
              <a:cxnLst/>
              <a:rect r="r" b="b" t="t" l="l"/>
              <a:pathLst>
                <a:path h="913156" w="1492084">
                  <a:moveTo>
                    <a:pt x="0" y="0"/>
                  </a:moveTo>
                  <a:lnTo>
                    <a:pt x="1492085" y="0"/>
                  </a:lnTo>
                  <a:lnTo>
                    <a:pt x="1492085" y="913156"/>
                  </a:lnTo>
                  <a:lnTo>
                    <a:pt x="0" y="9131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994942" y="1051224"/>
              <a:ext cx="2865587" cy="805946"/>
            </a:xfrm>
            <a:custGeom>
              <a:avLst/>
              <a:gdLst/>
              <a:ahLst/>
              <a:cxnLst/>
              <a:rect r="r" b="b" t="t" l="l"/>
              <a:pathLst>
                <a:path h="805946" w="2865587">
                  <a:moveTo>
                    <a:pt x="0" y="0"/>
                  </a:moveTo>
                  <a:lnTo>
                    <a:pt x="2865586" y="0"/>
                  </a:lnTo>
                  <a:lnTo>
                    <a:pt x="2865586" y="805947"/>
                  </a:lnTo>
                  <a:lnTo>
                    <a:pt x="0" y="8059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738089" y="2668393"/>
              <a:ext cx="2800914" cy="815289"/>
            </a:xfrm>
            <a:custGeom>
              <a:avLst/>
              <a:gdLst/>
              <a:ahLst/>
              <a:cxnLst/>
              <a:rect r="r" b="b" t="t" l="l"/>
              <a:pathLst>
                <a:path h="815289" w="2800914">
                  <a:moveTo>
                    <a:pt x="0" y="0"/>
                  </a:moveTo>
                  <a:lnTo>
                    <a:pt x="2800914" y="0"/>
                  </a:lnTo>
                  <a:lnTo>
                    <a:pt x="2800914" y="815289"/>
                  </a:lnTo>
                  <a:lnTo>
                    <a:pt x="0" y="8152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17001" r="0" b="-126547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5400000">
            <a:off x="-3310380" y="-2222638"/>
            <a:ext cx="6152631" cy="4445276"/>
          </a:xfrm>
          <a:custGeom>
            <a:avLst/>
            <a:gdLst/>
            <a:ahLst/>
            <a:cxnLst/>
            <a:rect r="r" b="b" t="t" l="l"/>
            <a:pathLst>
              <a:path h="4445276" w="6152631">
                <a:moveTo>
                  <a:pt x="0" y="0"/>
                </a:moveTo>
                <a:lnTo>
                  <a:pt x="6152630" y="0"/>
                </a:lnTo>
                <a:lnTo>
                  <a:pt x="6152630" y="4445276"/>
                </a:lnTo>
                <a:lnTo>
                  <a:pt x="0" y="444527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446" y="493576"/>
            <a:ext cx="17308099" cy="9241734"/>
            <a:chOff x="0" y="0"/>
            <a:chExt cx="4558512" cy="24340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8512" cy="2434037"/>
            </a:xfrm>
            <a:custGeom>
              <a:avLst/>
              <a:gdLst/>
              <a:ahLst/>
              <a:cxnLst/>
              <a:rect r="r" b="b" t="t" l="l"/>
              <a:pathLst>
                <a:path h="2434037" w="4558512">
                  <a:moveTo>
                    <a:pt x="8946" y="0"/>
                  </a:moveTo>
                  <a:lnTo>
                    <a:pt x="4549566" y="0"/>
                  </a:lnTo>
                  <a:cubicBezTo>
                    <a:pt x="4551938" y="0"/>
                    <a:pt x="4554214" y="943"/>
                    <a:pt x="4555891" y="2620"/>
                  </a:cubicBezTo>
                  <a:cubicBezTo>
                    <a:pt x="4557569" y="4298"/>
                    <a:pt x="4558512" y="6573"/>
                    <a:pt x="4558512" y="8946"/>
                  </a:cubicBezTo>
                  <a:lnTo>
                    <a:pt x="4558512" y="2425091"/>
                  </a:lnTo>
                  <a:cubicBezTo>
                    <a:pt x="4558512" y="2427464"/>
                    <a:pt x="4557569" y="2429739"/>
                    <a:pt x="4555891" y="2431417"/>
                  </a:cubicBezTo>
                  <a:cubicBezTo>
                    <a:pt x="4554214" y="2433095"/>
                    <a:pt x="4551938" y="2434037"/>
                    <a:pt x="4549566" y="2434037"/>
                  </a:cubicBezTo>
                  <a:lnTo>
                    <a:pt x="8946" y="2434037"/>
                  </a:lnTo>
                  <a:cubicBezTo>
                    <a:pt x="6573" y="2434037"/>
                    <a:pt x="4298" y="2433095"/>
                    <a:pt x="2620" y="2431417"/>
                  </a:cubicBezTo>
                  <a:cubicBezTo>
                    <a:pt x="943" y="2429739"/>
                    <a:pt x="0" y="2427464"/>
                    <a:pt x="0" y="2425091"/>
                  </a:cubicBezTo>
                  <a:lnTo>
                    <a:pt x="0" y="8946"/>
                  </a:lnTo>
                  <a:cubicBezTo>
                    <a:pt x="0" y="6573"/>
                    <a:pt x="943" y="4298"/>
                    <a:pt x="2620" y="2620"/>
                  </a:cubicBezTo>
                  <a:cubicBezTo>
                    <a:pt x="4298" y="943"/>
                    <a:pt x="6573" y="0"/>
                    <a:pt x="8946" y="0"/>
                  </a:cubicBez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E5E1DA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58512" cy="24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400000">
            <a:off x="14011079" y="-2759658"/>
            <a:ext cx="9744477" cy="7040385"/>
          </a:xfrm>
          <a:custGeom>
            <a:avLst/>
            <a:gdLst/>
            <a:ahLst/>
            <a:cxnLst/>
            <a:rect r="r" b="b" t="t" l="l"/>
            <a:pathLst>
              <a:path h="7040385" w="9744477">
                <a:moveTo>
                  <a:pt x="0" y="0"/>
                </a:moveTo>
                <a:lnTo>
                  <a:pt x="9744477" y="0"/>
                </a:lnTo>
                <a:lnTo>
                  <a:pt x="9744477" y="7040385"/>
                </a:lnTo>
                <a:lnTo>
                  <a:pt x="0" y="70403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499423"/>
            <a:ext cx="5070741" cy="362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3609"/>
              </a:lnSpc>
              <a:buFont typeface="Arial"/>
              <a:buChar char="•"/>
            </a:pPr>
            <a:r>
              <a:rPr lang="en-US" sz="1899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Frontend: React.js</a:t>
            </a:r>
          </a:p>
          <a:p>
            <a:pPr algn="l" marL="410209" indent="-205105" lvl="1">
              <a:lnSpc>
                <a:spcPts val="3609"/>
              </a:lnSpc>
              <a:buFont typeface="Arial"/>
              <a:buChar char="•"/>
            </a:pPr>
            <a:r>
              <a:rPr lang="en-US" sz="1899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Backend: Node.js with Express.js</a:t>
            </a:r>
          </a:p>
          <a:p>
            <a:pPr algn="l" marL="410209" indent="-205105" lvl="1">
              <a:lnSpc>
                <a:spcPts val="3609"/>
              </a:lnSpc>
              <a:buFont typeface="Arial"/>
              <a:buChar char="•"/>
            </a:pPr>
            <a:r>
              <a:rPr lang="en-US" sz="1899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Database: MongoDB</a:t>
            </a:r>
          </a:p>
          <a:p>
            <a:pPr algn="l" marL="410209" indent="-205105" lvl="1">
              <a:lnSpc>
                <a:spcPts val="3609"/>
              </a:lnSpc>
              <a:buFont typeface="Arial"/>
              <a:buChar char="•"/>
            </a:pPr>
            <a:r>
              <a:rPr lang="en-US" sz="1899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AI Tools: NLP for quiz generation</a:t>
            </a:r>
          </a:p>
          <a:p>
            <a:pPr algn="l" marL="410209" indent="-205105" lvl="1">
              <a:lnSpc>
                <a:spcPts val="3609"/>
              </a:lnSpc>
              <a:buFont typeface="Arial"/>
              <a:buChar char="•"/>
            </a:pPr>
            <a:r>
              <a:rPr lang="en-US" sz="1899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UI Libraries: Tailwind CSS</a:t>
            </a:r>
          </a:p>
          <a:p>
            <a:pPr algn="l" marL="410209" indent="-205105" lvl="1">
              <a:lnSpc>
                <a:spcPts val="3609"/>
              </a:lnSpc>
              <a:buFont typeface="Arial"/>
              <a:buChar char="•"/>
            </a:pPr>
            <a:r>
              <a:rPr lang="en-US" sz="1899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Authentication: JWT</a:t>
            </a:r>
          </a:p>
          <a:p>
            <a:pPr algn="l" marL="410209" indent="-205105" lvl="1">
              <a:lnSpc>
                <a:spcPts val="3609"/>
              </a:lnSpc>
              <a:buFont typeface="Arial"/>
              <a:buChar char="•"/>
            </a:pPr>
            <a:r>
              <a:rPr lang="en-US" sz="1899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Cloud Services: AWS/Google Cloud for hosting and scalability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50746" y="5499423"/>
            <a:ext cx="5027626" cy="362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1" indent="-205106" lvl="1">
              <a:lnSpc>
                <a:spcPts val="3610"/>
              </a:lnSpc>
              <a:buFont typeface="Arial"/>
              <a:buChar char="•"/>
            </a:pPr>
            <a:r>
              <a:rPr lang="en-US" sz="1900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Question Generation: NLP extracts topics and creates quiz questions.</a:t>
            </a:r>
          </a:p>
          <a:p>
            <a:pPr algn="l" marL="410211" indent="-205106" lvl="1">
              <a:lnSpc>
                <a:spcPts val="3610"/>
              </a:lnSpc>
              <a:buFont typeface="Arial"/>
              <a:buChar char="•"/>
            </a:pPr>
            <a:r>
              <a:rPr lang="en-US" sz="1900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Adaptive Learning: Algorithm customizes learning paths based on performance.</a:t>
            </a:r>
          </a:p>
          <a:p>
            <a:pPr algn="l" marL="410211" indent="-205106" lvl="1">
              <a:lnSpc>
                <a:spcPts val="3610"/>
              </a:lnSpc>
              <a:buFont typeface="Arial"/>
              <a:buChar char="•"/>
            </a:pPr>
            <a:r>
              <a:rPr lang="en-US" sz="1900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Grading: Auto-grades quizzes and provides real-time feedback.</a:t>
            </a:r>
          </a:p>
          <a:p>
            <a:pPr algn="l" marL="410211" indent="-205106" lvl="1">
              <a:lnSpc>
                <a:spcPts val="3610"/>
              </a:lnSpc>
              <a:buFont typeface="Arial"/>
              <a:buChar char="•"/>
            </a:pPr>
            <a:r>
              <a:rPr lang="en-US" sz="1900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Performance Analytics: Tracks and analyzes progress, offering insights.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60583" y="5499423"/>
            <a:ext cx="5228213" cy="225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3609"/>
              </a:lnSpc>
              <a:buFont typeface="Arial"/>
              <a:buChar char="•"/>
            </a:pPr>
            <a:r>
              <a:rPr lang="en-US" sz="1899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Integration: RESTful APIs connect frontend with backend and AI tools.</a:t>
            </a:r>
          </a:p>
          <a:p>
            <a:pPr algn="l" marL="410209" indent="-205105" lvl="1">
              <a:lnSpc>
                <a:spcPts val="3609"/>
              </a:lnSpc>
              <a:buFont typeface="Arial"/>
              <a:buChar char="•"/>
            </a:pPr>
            <a:r>
              <a:rPr lang="en-US" sz="1899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Scalability: Cloud infrastructure and microservices architecture ensure seamless scaling for increased users and workloads.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60904" y="4752767"/>
            <a:ext cx="4023122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F2BE47"/>
                </a:solidFill>
                <a:latin typeface="Lato Bold"/>
                <a:ea typeface="Lato Bold"/>
                <a:cs typeface="Lato Bold"/>
                <a:sym typeface="Lato Bold"/>
              </a:rPr>
              <a:t>Integration &amp; Scalability: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48627" y="4312077"/>
            <a:ext cx="3936042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F2BE47"/>
                </a:solidFill>
                <a:latin typeface="Lato Bold"/>
                <a:ea typeface="Lato Bold"/>
                <a:cs typeface="Lato Bold"/>
                <a:sym typeface="Lato Bold"/>
              </a:rPr>
              <a:t>Key Algorithms/Processes: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8502" y="4275247"/>
            <a:ext cx="4547801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F2BE47"/>
                </a:solidFill>
                <a:latin typeface="Lato Bold"/>
                <a:ea typeface="Lato Bold"/>
                <a:cs typeface="Lato Bold"/>
                <a:sym typeface="Lato Bold"/>
              </a:rPr>
              <a:t>Key Technologies/Frameworks: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784738" y="669968"/>
            <a:ext cx="16363502" cy="2244868"/>
          </a:xfrm>
          <a:custGeom>
            <a:avLst/>
            <a:gdLst/>
            <a:ahLst/>
            <a:cxnLst/>
            <a:rect r="r" b="b" t="t" l="l"/>
            <a:pathLst>
              <a:path h="2244868" w="16363502">
                <a:moveTo>
                  <a:pt x="0" y="0"/>
                </a:moveTo>
                <a:lnTo>
                  <a:pt x="16363502" y="0"/>
                </a:lnTo>
                <a:lnTo>
                  <a:pt x="16363502" y="2244867"/>
                </a:lnTo>
                <a:lnTo>
                  <a:pt x="0" y="22448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10933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4738" y="669968"/>
            <a:ext cx="16363502" cy="2244868"/>
          </a:xfrm>
          <a:custGeom>
            <a:avLst/>
            <a:gdLst/>
            <a:ahLst/>
            <a:cxnLst/>
            <a:rect r="r" b="b" t="t" l="l"/>
            <a:pathLst>
              <a:path h="2244868" w="16363502">
                <a:moveTo>
                  <a:pt x="0" y="0"/>
                </a:moveTo>
                <a:lnTo>
                  <a:pt x="16363502" y="0"/>
                </a:lnTo>
                <a:lnTo>
                  <a:pt x="16363502" y="2244867"/>
                </a:lnTo>
                <a:lnTo>
                  <a:pt x="0" y="22448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109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20446" y="493576"/>
            <a:ext cx="17308099" cy="9241734"/>
            <a:chOff x="0" y="0"/>
            <a:chExt cx="4558512" cy="24340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58512" cy="2434037"/>
            </a:xfrm>
            <a:custGeom>
              <a:avLst/>
              <a:gdLst/>
              <a:ahLst/>
              <a:cxnLst/>
              <a:rect r="r" b="b" t="t" l="l"/>
              <a:pathLst>
                <a:path h="2434037" w="4558512">
                  <a:moveTo>
                    <a:pt x="8946" y="0"/>
                  </a:moveTo>
                  <a:lnTo>
                    <a:pt x="4549566" y="0"/>
                  </a:lnTo>
                  <a:cubicBezTo>
                    <a:pt x="4551938" y="0"/>
                    <a:pt x="4554214" y="943"/>
                    <a:pt x="4555891" y="2620"/>
                  </a:cubicBezTo>
                  <a:cubicBezTo>
                    <a:pt x="4557569" y="4298"/>
                    <a:pt x="4558512" y="6573"/>
                    <a:pt x="4558512" y="8946"/>
                  </a:cubicBezTo>
                  <a:lnTo>
                    <a:pt x="4558512" y="2425091"/>
                  </a:lnTo>
                  <a:cubicBezTo>
                    <a:pt x="4558512" y="2427464"/>
                    <a:pt x="4557569" y="2429739"/>
                    <a:pt x="4555891" y="2431417"/>
                  </a:cubicBezTo>
                  <a:cubicBezTo>
                    <a:pt x="4554214" y="2433095"/>
                    <a:pt x="4551938" y="2434037"/>
                    <a:pt x="4549566" y="2434037"/>
                  </a:cubicBezTo>
                  <a:lnTo>
                    <a:pt x="8946" y="2434037"/>
                  </a:lnTo>
                  <a:cubicBezTo>
                    <a:pt x="6573" y="2434037"/>
                    <a:pt x="4298" y="2433095"/>
                    <a:pt x="2620" y="2431417"/>
                  </a:cubicBezTo>
                  <a:cubicBezTo>
                    <a:pt x="943" y="2429739"/>
                    <a:pt x="0" y="2427464"/>
                    <a:pt x="0" y="2425091"/>
                  </a:cubicBezTo>
                  <a:lnTo>
                    <a:pt x="0" y="8946"/>
                  </a:lnTo>
                  <a:cubicBezTo>
                    <a:pt x="0" y="6573"/>
                    <a:pt x="943" y="4298"/>
                    <a:pt x="2620" y="2620"/>
                  </a:cubicBezTo>
                  <a:cubicBezTo>
                    <a:pt x="4298" y="943"/>
                    <a:pt x="6573" y="0"/>
                    <a:pt x="8946" y="0"/>
                  </a:cubicBez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E5E1DA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33350"/>
              <a:ext cx="4558512" cy="2567387"/>
            </a:xfrm>
            <a:prstGeom prst="rect">
              <a:avLst/>
            </a:prstGeom>
          </p:spPr>
          <p:txBody>
            <a:bodyPr anchor="ctr" rtlCol="false" tIns="127000" lIns="127000" bIns="127000" rIns="127000"/>
            <a:lstStyle/>
            <a:p>
              <a:pPr algn="ctr">
                <a:lnSpc>
                  <a:spcPts val="3666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37138" y="822368"/>
            <a:ext cx="16363502" cy="2244868"/>
          </a:xfrm>
          <a:custGeom>
            <a:avLst/>
            <a:gdLst/>
            <a:ahLst/>
            <a:cxnLst/>
            <a:rect r="r" b="b" t="t" l="l"/>
            <a:pathLst>
              <a:path h="2244868" w="16363502">
                <a:moveTo>
                  <a:pt x="0" y="0"/>
                </a:moveTo>
                <a:lnTo>
                  <a:pt x="16363502" y="0"/>
                </a:lnTo>
                <a:lnTo>
                  <a:pt x="16363502" y="2244867"/>
                </a:lnTo>
                <a:lnTo>
                  <a:pt x="0" y="22448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1093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37138" y="4079074"/>
            <a:ext cx="4804434" cy="457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69"/>
              </a:lnSpc>
            </a:pPr>
            <a:r>
              <a:rPr lang="en-US" b="true" sz="2900">
                <a:solidFill>
                  <a:srgbClr val="F2BE47"/>
                </a:solidFill>
                <a:latin typeface="Lato Bold"/>
                <a:ea typeface="Lato Bold"/>
                <a:cs typeface="Lato Bold"/>
                <a:sym typeface="Lato Bold"/>
              </a:rPr>
              <a:t>Feasibility Analysis: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  <a:r>
              <a:rPr lang="en-U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idea is feasible with current technologies like NLP for quiz generation, adaptive learning algorithms, and scalable cloud infrastructure. Developing a user-friendly platform for both teachers and students is achievable using proven web development frameworks (React, Node.js).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04232" y="4031449"/>
            <a:ext cx="5586281" cy="5245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3"/>
              </a:lnSpc>
            </a:pPr>
            <a:r>
              <a:rPr lang="en-US" b="true" sz="2900">
                <a:solidFill>
                  <a:srgbClr val="F2BE47"/>
                </a:solidFill>
                <a:latin typeface="Lato Bold"/>
                <a:ea typeface="Lato Bold"/>
                <a:cs typeface="Lato Bold"/>
                <a:sym typeface="Lato Bold"/>
              </a:rPr>
              <a:t>Potential Challenges and Risks:</a:t>
            </a:r>
          </a:p>
          <a:p>
            <a:pPr algn="l">
              <a:lnSpc>
                <a:spcPts val="3362"/>
              </a:lnSpc>
            </a:pPr>
          </a:p>
          <a:p>
            <a:pPr algn="l">
              <a:lnSpc>
                <a:spcPts val="3362"/>
              </a:lnSpc>
            </a:pPr>
          </a:p>
          <a:p>
            <a:pPr algn="l">
              <a:lnSpc>
                <a:spcPts val="3362"/>
              </a:lnSpc>
            </a:pPr>
            <a:r>
              <a:rPr lang="en-US" sz="18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NLP Accuracy: Difficulty in accurately generating contextually relevant questions from diverse educational materials.</a:t>
            </a:r>
          </a:p>
          <a:p>
            <a:pPr algn="l">
              <a:lnSpc>
                <a:spcPts val="3362"/>
              </a:lnSpc>
            </a:pPr>
            <a:r>
              <a:rPr lang="en-US" sz="18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Scalability: Handling high user traffic, especially during peak usage times (e.g., exam periods).</a:t>
            </a:r>
          </a:p>
          <a:p>
            <a:pPr algn="l">
              <a:lnSpc>
                <a:spcPts val="3362"/>
              </a:lnSpc>
            </a:pPr>
            <a:r>
              <a:rPr lang="en-US" sz="18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Privacy: Ensuring secure storage and management of student and teacher data.</a:t>
            </a:r>
          </a:p>
          <a:p>
            <a:pPr algn="l">
              <a:lnSpc>
                <a:spcPts val="3362"/>
              </a:lnSpc>
            </a:pPr>
            <a:r>
              <a:rPr lang="en-US" sz="18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User Adoption: Resistance from teachers or institutions unfamiliar with tech-based solutions.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19271" y="4079074"/>
            <a:ext cx="5494435" cy="5287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8"/>
              </a:lnSpc>
            </a:pPr>
            <a:r>
              <a:rPr lang="en-US" b="true" sz="2900">
                <a:solidFill>
                  <a:srgbClr val="F2BE47"/>
                </a:solidFill>
                <a:latin typeface="Lato Bold"/>
                <a:ea typeface="Lato Bold"/>
                <a:cs typeface="Lato Bold"/>
                <a:sym typeface="Lato Bold"/>
              </a:rPr>
              <a:t>Strategies for Overcoming Challenges:</a:t>
            </a:r>
          </a:p>
          <a:p>
            <a:pPr algn="l">
              <a:lnSpc>
                <a:spcPts val="2750"/>
              </a:lnSpc>
            </a:pPr>
          </a:p>
          <a:p>
            <a:pPr algn="l">
              <a:lnSpc>
                <a:spcPts val="2750"/>
              </a:lnSpc>
            </a:pPr>
          </a:p>
          <a:p>
            <a:pPr algn="l">
              <a:lnSpc>
                <a:spcPts val="2750"/>
              </a:lnSpc>
            </a:pPr>
            <a:r>
              <a:rPr lang="en-US" sz="169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NLP Tuning: Continuously improve NLP models with feedback loops to ensure high accuracy in question generation.</a:t>
            </a:r>
          </a:p>
          <a:p>
            <a:pPr algn="l">
              <a:lnSpc>
                <a:spcPts val="2750"/>
              </a:lnSpc>
            </a:pPr>
            <a:r>
              <a:rPr lang="en-US" sz="169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Cloud Scaling: Implement auto-scaling and load-balancing strategies to manage high traffic.</a:t>
            </a:r>
          </a:p>
          <a:p>
            <a:pPr algn="l">
              <a:lnSpc>
                <a:spcPts val="2750"/>
              </a:lnSpc>
            </a:pPr>
            <a:r>
              <a:rPr lang="en-US" sz="169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Security: Use encryption, secure authentication (JWT), and compliance with data privacy regulations (e.g., GDPR).</a:t>
            </a:r>
          </a:p>
          <a:p>
            <a:pPr algn="l">
              <a:lnSpc>
                <a:spcPts val="2750"/>
              </a:lnSpc>
            </a:pPr>
            <a:r>
              <a:rPr lang="en-US" sz="169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User Training: Offer tutorials and onboarding sessions to ease the adoption process for new users.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53520" y="382574"/>
            <a:ext cx="4348588" cy="2446081"/>
          </a:xfrm>
          <a:custGeom>
            <a:avLst/>
            <a:gdLst/>
            <a:ahLst/>
            <a:cxnLst/>
            <a:rect r="r" b="b" t="t" l="l"/>
            <a:pathLst>
              <a:path h="2446081" w="4348588">
                <a:moveTo>
                  <a:pt x="0" y="0"/>
                </a:moveTo>
                <a:lnTo>
                  <a:pt x="4348587" y="0"/>
                </a:lnTo>
                <a:lnTo>
                  <a:pt x="4348587" y="2446081"/>
                </a:lnTo>
                <a:lnTo>
                  <a:pt x="0" y="24460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0707" y="382574"/>
            <a:ext cx="4348588" cy="2446081"/>
          </a:xfrm>
          <a:custGeom>
            <a:avLst/>
            <a:gdLst/>
            <a:ahLst/>
            <a:cxnLst/>
            <a:rect r="r" b="b" t="t" l="l"/>
            <a:pathLst>
              <a:path h="2446081" w="4348588">
                <a:moveTo>
                  <a:pt x="0" y="0"/>
                </a:moveTo>
                <a:lnTo>
                  <a:pt x="4348588" y="0"/>
                </a:lnTo>
                <a:lnTo>
                  <a:pt x="4348588" y="2446081"/>
                </a:lnTo>
                <a:lnTo>
                  <a:pt x="0" y="2446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16031" y="366075"/>
            <a:ext cx="4631917" cy="2462580"/>
          </a:xfrm>
          <a:custGeom>
            <a:avLst/>
            <a:gdLst/>
            <a:ahLst/>
            <a:cxnLst/>
            <a:rect r="r" b="b" t="t" l="l"/>
            <a:pathLst>
              <a:path h="2462580" w="4631917">
                <a:moveTo>
                  <a:pt x="0" y="0"/>
                </a:moveTo>
                <a:lnTo>
                  <a:pt x="4631917" y="0"/>
                </a:lnTo>
                <a:lnTo>
                  <a:pt x="4631917" y="2462580"/>
                </a:lnTo>
                <a:lnTo>
                  <a:pt x="0" y="24625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900" r="0" b="-290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7085" y="3597633"/>
            <a:ext cx="4582210" cy="2577493"/>
          </a:xfrm>
          <a:custGeom>
            <a:avLst/>
            <a:gdLst/>
            <a:ahLst/>
            <a:cxnLst/>
            <a:rect r="r" b="b" t="t" l="l"/>
            <a:pathLst>
              <a:path h="2577493" w="4582210">
                <a:moveTo>
                  <a:pt x="0" y="0"/>
                </a:moveTo>
                <a:lnTo>
                  <a:pt x="4582210" y="0"/>
                </a:lnTo>
                <a:lnTo>
                  <a:pt x="4582210" y="2577493"/>
                </a:lnTo>
                <a:lnTo>
                  <a:pt x="0" y="25774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476881" y="3731892"/>
            <a:ext cx="4403936" cy="2477214"/>
          </a:xfrm>
          <a:custGeom>
            <a:avLst/>
            <a:gdLst/>
            <a:ahLst/>
            <a:cxnLst/>
            <a:rect r="r" b="b" t="t" l="l"/>
            <a:pathLst>
              <a:path h="2477214" w="4403936">
                <a:moveTo>
                  <a:pt x="0" y="0"/>
                </a:moveTo>
                <a:lnTo>
                  <a:pt x="4403935" y="0"/>
                </a:lnTo>
                <a:lnTo>
                  <a:pt x="4403935" y="2477214"/>
                </a:lnTo>
                <a:lnTo>
                  <a:pt x="0" y="24772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489890" y="3731892"/>
            <a:ext cx="4582210" cy="2577493"/>
          </a:xfrm>
          <a:custGeom>
            <a:avLst/>
            <a:gdLst/>
            <a:ahLst/>
            <a:cxnLst/>
            <a:rect r="r" b="b" t="t" l="l"/>
            <a:pathLst>
              <a:path h="2577493" w="4582210">
                <a:moveTo>
                  <a:pt x="0" y="0"/>
                </a:moveTo>
                <a:lnTo>
                  <a:pt x="4582209" y="0"/>
                </a:lnTo>
                <a:lnTo>
                  <a:pt x="4582209" y="2577493"/>
                </a:lnTo>
                <a:lnTo>
                  <a:pt x="0" y="25774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7074788"/>
            <a:ext cx="4358979" cy="2451926"/>
          </a:xfrm>
          <a:custGeom>
            <a:avLst/>
            <a:gdLst/>
            <a:ahLst/>
            <a:cxnLst/>
            <a:rect r="r" b="b" t="t" l="l"/>
            <a:pathLst>
              <a:path h="2451926" w="4358979">
                <a:moveTo>
                  <a:pt x="0" y="0"/>
                </a:moveTo>
                <a:lnTo>
                  <a:pt x="4358979" y="0"/>
                </a:lnTo>
                <a:lnTo>
                  <a:pt x="4358979" y="2451926"/>
                </a:lnTo>
                <a:lnTo>
                  <a:pt x="0" y="24519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98818" y="7012064"/>
            <a:ext cx="4581998" cy="2577374"/>
          </a:xfrm>
          <a:custGeom>
            <a:avLst/>
            <a:gdLst/>
            <a:ahLst/>
            <a:cxnLst/>
            <a:rect r="r" b="b" t="t" l="l"/>
            <a:pathLst>
              <a:path h="2577374" w="4581998">
                <a:moveTo>
                  <a:pt x="0" y="0"/>
                </a:moveTo>
                <a:lnTo>
                  <a:pt x="4581998" y="0"/>
                </a:lnTo>
                <a:lnTo>
                  <a:pt x="4581998" y="2577374"/>
                </a:lnTo>
                <a:lnTo>
                  <a:pt x="0" y="257737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672993" y="7012064"/>
            <a:ext cx="4399106" cy="2474497"/>
          </a:xfrm>
          <a:custGeom>
            <a:avLst/>
            <a:gdLst/>
            <a:ahLst/>
            <a:cxnLst/>
            <a:rect r="r" b="b" t="t" l="l"/>
            <a:pathLst>
              <a:path h="2474497" w="4399106">
                <a:moveTo>
                  <a:pt x="0" y="0"/>
                </a:moveTo>
                <a:lnTo>
                  <a:pt x="4399106" y="0"/>
                </a:lnTo>
                <a:lnTo>
                  <a:pt x="4399106" y="2474498"/>
                </a:lnTo>
                <a:lnTo>
                  <a:pt x="0" y="247449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DAGSJ6XcRzY</dc:identifier>
  <dcterms:modified xsi:type="dcterms:W3CDTF">2011-08-01T06:04:30Z</dcterms:modified>
  <cp:revision>1</cp:revision>
  <dc:title>Black Elegant and Modern Startup Pitch Deck Presentation</dc:title>
</cp:coreProperties>
</file>