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4" r:id="rId6"/>
    <p:sldId id="260" r:id="rId7"/>
    <p:sldId id="261" r:id="rId8"/>
    <p:sldId id="263" r:id="rId9"/>
    <p:sldId id="262"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 roundtripDataSignature="AMtx7mjxlrIM0tgHt5UJ8ceDwYXPYqS8I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 name="Google Shape;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dirty="0"/>
          </a:p>
          <a:p>
            <a:pPr marL="0" lvl="0" indent="0" algn="l" rtl="0">
              <a:lnSpc>
                <a:spcPct val="100000"/>
              </a:lnSpc>
              <a:spcBef>
                <a:spcPts val="0"/>
              </a:spcBef>
              <a:spcAft>
                <a:spcPts val="0"/>
              </a:spcAft>
              <a:buClr>
                <a:schemeClr val="dk1"/>
              </a:buClr>
              <a:buSzPts val="1200"/>
              <a:buFont typeface="Calibri"/>
              <a:buNone/>
            </a:pPr>
            <a:r>
              <a:rPr lang="en" dirty="0"/>
              <a:t>The model also includes descriptive attributes (amenities, property type, room type, user verification)</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Clr>
                <a:schemeClr val="dk1"/>
              </a:buClr>
              <a:buSzPts val="1200"/>
              <a:buFont typeface="Calibri"/>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800"/>
              <a:buFont typeface="Arial"/>
              <a:buNone/>
            </a:pPr>
            <a:r>
              <a:rPr lang="en" sz="1300" dirty="0"/>
              <a:t>Procurement: Data collected for NYC, Chicago, Boston and Denver, later concatenated to form a comprehensive dataset. </a:t>
            </a:r>
            <a:endParaRPr sz="1300" dirty="0"/>
          </a:p>
          <a:p>
            <a:pPr marL="0" lvl="0" indent="0" algn="l" rtl="0">
              <a:lnSpc>
                <a:spcPct val="90000"/>
              </a:lnSpc>
              <a:spcBef>
                <a:spcPts val="0"/>
              </a:spcBef>
              <a:spcAft>
                <a:spcPts val="0"/>
              </a:spcAft>
              <a:buClr>
                <a:schemeClr val="dk1"/>
              </a:buClr>
              <a:buSzPts val="1800"/>
              <a:buFont typeface="Arial"/>
              <a:buNone/>
            </a:pPr>
            <a:r>
              <a:rPr lang="en" sz="1300" dirty="0"/>
              <a:t>Cleaning: remove punctuations ($, comma, dots), data type conversion (string to float), removed attributes with null values &gt;20%</a:t>
            </a:r>
            <a:endParaRPr sz="1300" dirty="0"/>
          </a:p>
          <a:p>
            <a:pPr marL="0" lvl="0" indent="0" algn="l" rtl="0">
              <a:lnSpc>
                <a:spcPct val="90000"/>
              </a:lnSpc>
              <a:spcBef>
                <a:spcPts val="0"/>
              </a:spcBef>
              <a:spcAft>
                <a:spcPts val="0"/>
              </a:spcAft>
              <a:buClr>
                <a:schemeClr val="dk1"/>
              </a:buClr>
              <a:buSzPts val="1800"/>
              <a:buFont typeface="Arial"/>
              <a:buNone/>
            </a:pPr>
            <a:r>
              <a:rPr lang="en" sz="1300" dirty="0"/>
              <a:t>Exploration: first-hand analysis, descriptive statistics (barplots - visualizations)</a:t>
            </a:r>
            <a:endParaRPr sz="1300" dirty="0"/>
          </a:p>
          <a:p>
            <a:pPr marL="0" lvl="0" indent="0" algn="l" rtl="0">
              <a:lnSpc>
                <a:spcPct val="90000"/>
              </a:lnSpc>
              <a:spcBef>
                <a:spcPts val="0"/>
              </a:spcBef>
              <a:spcAft>
                <a:spcPts val="0"/>
              </a:spcAft>
              <a:buClr>
                <a:schemeClr val="dk1"/>
              </a:buClr>
              <a:buSzPts val="1800"/>
              <a:buFont typeface="Arial"/>
              <a:buNone/>
            </a:pPr>
            <a:r>
              <a:rPr lang="en" sz="1300" dirty="0"/>
              <a:t>Feature selection: removed unimportant variables by observation (listing_URL, scrape_ID, country code, first &amp; last reviews)</a:t>
            </a:r>
            <a:endParaRPr sz="1300" dirty="0"/>
          </a:p>
          <a:p>
            <a:pPr marL="0" lvl="0" indent="0" algn="l" rtl="0">
              <a:lnSpc>
                <a:spcPct val="90000"/>
              </a:lnSpc>
              <a:spcBef>
                <a:spcPts val="0"/>
              </a:spcBef>
              <a:spcAft>
                <a:spcPts val="0"/>
              </a:spcAft>
              <a:buClr>
                <a:schemeClr val="dk1"/>
              </a:buClr>
              <a:buSzPts val="1800"/>
              <a:buFont typeface="Arial"/>
              <a:buNone/>
            </a:pPr>
            <a:r>
              <a:rPr lang="en" sz="1300" dirty="0"/>
              <a:t>Feature engineering: One-hot encoding of categorical variables, standardizing numerical variables, PCA for dimensionality reduction</a:t>
            </a:r>
            <a:endParaRPr sz="1300" dirty="0"/>
          </a:p>
          <a:p>
            <a:pPr marL="0" lvl="0" indent="0" algn="l" rtl="0">
              <a:lnSpc>
                <a:spcPct val="90000"/>
              </a:lnSpc>
              <a:spcBef>
                <a:spcPts val="0"/>
              </a:spcBef>
              <a:spcAft>
                <a:spcPts val="0"/>
              </a:spcAft>
              <a:buClr>
                <a:schemeClr val="dk1"/>
              </a:buClr>
              <a:buSzPts val="1800"/>
              <a:buFont typeface="Arial"/>
              <a:buNone/>
            </a:pPr>
            <a:r>
              <a:rPr lang="en" sz="1300" dirty="0"/>
              <a:t>Cluster analysis: Clusters based on price - low, medium, high</a:t>
            </a:r>
            <a:endParaRPr dirty="0"/>
          </a:p>
          <a:p>
            <a:pPr marL="0" lvl="0" indent="0" algn="l" rtl="0">
              <a:lnSpc>
                <a:spcPct val="90000"/>
              </a:lnSpc>
              <a:spcBef>
                <a:spcPts val="0"/>
              </a:spcBef>
              <a:spcAft>
                <a:spcPts val="0"/>
              </a:spcAft>
              <a:buClr>
                <a:schemeClr val="dk1"/>
              </a:buClr>
              <a:buSzPts val="1800"/>
              <a:buFont typeface="Arial"/>
              <a:buNone/>
            </a:pPr>
            <a:endParaRPr dirty="0"/>
          </a:p>
          <a:p>
            <a:pPr marL="0" lvl="0" indent="0" algn="l" rtl="0">
              <a:lnSpc>
                <a:spcPct val="90000"/>
              </a:lnSpc>
              <a:spcBef>
                <a:spcPts val="2133"/>
              </a:spcBef>
              <a:spcAft>
                <a:spcPts val="2133"/>
              </a:spcAft>
              <a:buClr>
                <a:schemeClr val="dk1"/>
              </a:buClr>
              <a:buSzPts val="1800"/>
              <a:buFont typeface="Arial"/>
              <a:buNone/>
            </a:pPr>
            <a:r>
              <a:rPr lang="en" dirty="0"/>
              <a:t>By choosing another member of the same cluster closer to the penn station, you can trust that there is some similarity between these two locations. You can then, narrow down your search and find what you are looking for. </a:t>
            </a:r>
            <a:endParaRPr sz="13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1481444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aeec2018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aeec20183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_WITH_CAPTION_TEXT" type="picTx">
  <p:cSld name="PICTURE_WITH_CAPTION_TEXT">
    <p:spTree>
      <p:nvGrpSpPr>
        <p:cNvPr id="1" name="Shape 69"/>
        <p:cNvGrpSpPr/>
        <p:nvPr/>
      </p:nvGrpSpPr>
      <p:grpSpPr>
        <a:xfrm>
          <a:off x="0" y="0"/>
          <a:ext cx="0" cy="0"/>
          <a:chOff x="0" y="0"/>
          <a:chExt cx="0" cy="0"/>
        </a:xfrm>
      </p:grpSpPr>
      <p:sp>
        <p:nvSpPr>
          <p:cNvPr id="70" name="Google Shape;70;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2" name="Google Shape;72;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_TEXT" type="vertTx">
  <p:cSld name="VERTICAL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_TITLE_AND_VERTICAL_TEXT" type="vertTitleAndTx">
  <p:cSld name="VERTICAL_TITLE_AND_VERTICAL_TEXT">
    <p:spTree>
      <p:nvGrpSpPr>
        <p:cNvPr id="1" name="Shape 82"/>
        <p:cNvGrpSpPr/>
        <p:nvPr/>
      </p:nvGrpSpPr>
      <p:grpSpPr>
        <a:xfrm>
          <a:off x="0" y="0"/>
          <a:ext cx="0" cy="0"/>
          <a:chOff x="0" y="0"/>
          <a:chExt cx="0" cy="0"/>
        </a:xfrm>
      </p:grpSpPr>
      <p:sp>
        <p:nvSpPr>
          <p:cNvPr id="83" name="Google Shape;83;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21"/>
        <p:cNvGrpSpPr/>
        <p:nvPr/>
      </p:nvGrpSpPr>
      <p:grpSpPr>
        <a:xfrm>
          <a:off x="0" y="0"/>
          <a:ext cx="0" cy="0"/>
          <a:chOff x="0" y="0"/>
          <a:chExt cx="0" cy="0"/>
        </a:xfrm>
      </p:grpSpPr>
      <p:sp>
        <p:nvSpPr>
          <p:cNvPr id="22" name="Google Shape;22;p10"/>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Clr>
                <a:schemeClr val="dk1"/>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10"/>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gn="l">
              <a:lnSpc>
                <a:spcPct val="90000"/>
              </a:lnSpc>
              <a:spcBef>
                <a:spcPts val="0"/>
              </a:spcBef>
              <a:spcAft>
                <a:spcPts val="0"/>
              </a:spcAft>
              <a:buClr>
                <a:schemeClr val="dk1"/>
              </a:buClr>
              <a:buSzPts val="1800"/>
              <a:buChar char="●"/>
              <a:defRPr/>
            </a:lvl1pPr>
            <a:lvl2pPr marL="914400" lvl="1" indent="-317500" algn="l">
              <a:lnSpc>
                <a:spcPct val="90000"/>
              </a:lnSpc>
              <a:spcBef>
                <a:spcPts val="2133"/>
              </a:spcBef>
              <a:spcAft>
                <a:spcPts val="0"/>
              </a:spcAft>
              <a:buClr>
                <a:schemeClr val="dk1"/>
              </a:buClr>
              <a:buSzPts val="1400"/>
              <a:buChar char="○"/>
              <a:defRPr/>
            </a:lvl2pPr>
            <a:lvl3pPr marL="1371600" lvl="2" indent="-317500" algn="l">
              <a:lnSpc>
                <a:spcPct val="90000"/>
              </a:lnSpc>
              <a:spcBef>
                <a:spcPts val="2133"/>
              </a:spcBef>
              <a:spcAft>
                <a:spcPts val="0"/>
              </a:spcAft>
              <a:buClr>
                <a:schemeClr val="dk1"/>
              </a:buClr>
              <a:buSzPts val="1400"/>
              <a:buChar char="■"/>
              <a:defRPr/>
            </a:lvl3pPr>
            <a:lvl4pPr marL="1828800" lvl="3" indent="-317500" algn="l">
              <a:lnSpc>
                <a:spcPct val="90000"/>
              </a:lnSpc>
              <a:spcBef>
                <a:spcPts val="2133"/>
              </a:spcBef>
              <a:spcAft>
                <a:spcPts val="0"/>
              </a:spcAft>
              <a:buClr>
                <a:schemeClr val="dk1"/>
              </a:buClr>
              <a:buSzPts val="1400"/>
              <a:buChar char="●"/>
              <a:defRPr/>
            </a:lvl4pPr>
            <a:lvl5pPr marL="2286000" lvl="4" indent="-317500" algn="l">
              <a:lnSpc>
                <a:spcPct val="90000"/>
              </a:lnSpc>
              <a:spcBef>
                <a:spcPts val="2133"/>
              </a:spcBef>
              <a:spcAft>
                <a:spcPts val="0"/>
              </a:spcAft>
              <a:buClr>
                <a:schemeClr val="dk1"/>
              </a:buClr>
              <a:buSzPts val="1400"/>
              <a:buChar char="○"/>
              <a:defRPr/>
            </a:lvl5pPr>
            <a:lvl6pPr marL="2743200" lvl="5" indent="-317500" algn="l">
              <a:lnSpc>
                <a:spcPct val="90000"/>
              </a:lnSpc>
              <a:spcBef>
                <a:spcPts val="2133"/>
              </a:spcBef>
              <a:spcAft>
                <a:spcPts val="0"/>
              </a:spcAft>
              <a:buClr>
                <a:schemeClr val="dk1"/>
              </a:buClr>
              <a:buSzPts val="1400"/>
              <a:buChar char="■"/>
              <a:defRPr/>
            </a:lvl6pPr>
            <a:lvl7pPr marL="3200400" lvl="6" indent="-317500" algn="l">
              <a:lnSpc>
                <a:spcPct val="90000"/>
              </a:lnSpc>
              <a:spcBef>
                <a:spcPts val="2133"/>
              </a:spcBef>
              <a:spcAft>
                <a:spcPts val="0"/>
              </a:spcAft>
              <a:buClr>
                <a:schemeClr val="dk1"/>
              </a:buClr>
              <a:buSzPts val="1400"/>
              <a:buChar char="●"/>
              <a:defRPr/>
            </a:lvl7pPr>
            <a:lvl8pPr marL="3657600" lvl="7" indent="-317500" algn="l">
              <a:lnSpc>
                <a:spcPct val="90000"/>
              </a:lnSpc>
              <a:spcBef>
                <a:spcPts val="2133"/>
              </a:spcBef>
              <a:spcAft>
                <a:spcPts val="0"/>
              </a:spcAft>
              <a:buClr>
                <a:schemeClr val="dk1"/>
              </a:buClr>
              <a:buSzPts val="1400"/>
              <a:buChar char="○"/>
              <a:defRPr/>
            </a:lvl8pPr>
            <a:lvl9pPr marL="4114800" lvl="8" indent="-317500" algn="l">
              <a:lnSpc>
                <a:spcPct val="90000"/>
              </a:lnSpc>
              <a:spcBef>
                <a:spcPts val="2133"/>
              </a:spcBef>
              <a:spcAft>
                <a:spcPts val="2133"/>
              </a:spcAft>
              <a:buClr>
                <a:schemeClr val="dk1"/>
              </a:buClr>
              <a:buSzPts val="1400"/>
              <a:buChar char="■"/>
              <a:defRPr/>
            </a:lvl9pPr>
          </a:lstStyle>
          <a:p>
            <a:endParaRPr/>
          </a:p>
        </p:txBody>
      </p:sp>
      <p:sp>
        <p:nvSpPr>
          <p:cNvPr id="24" name="Google Shape;24;p1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BJECT" type="obj">
  <p:cSld name="OBJECT">
    <p:spTree>
      <p:nvGrpSpPr>
        <p:cNvPr id="1" name="Shape 25"/>
        <p:cNvGrpSpPr/>
        <p:nvPr/>
      </p:nvGrpSpPr>
      <p:grpSpPr>
        <a:xfrm>
          <a:off x="0" y="0"/>
          <a:ext cx="0" cy="0"/>
          <a:chOff x="0" y="0"/>
          <a:chExt cx="0" cy="0"/>
        </a:xfrm>
      </p:grpSpPr>
      <p:sp>
        <p:nvSpPr>
          <p:cNvPr id="26" name="Google Shape;2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31"/>
        <p:cNvGrpSpPr/>
        <p:nvPr/>
      </p:nvGrpSpPr>
      <p:grpSpPr>
        <a:xfrm>
          <a:off x="0" y="0"/>
          <a:ext cx="0" cy="0"/>
          <a:chOff x="0" y="0"/>
          <a:chExt cx="0" cy="0"/>
        </a:xfrm>
      </p:grpSpPr>
      <p:sp>
        <p:nvSpPr>
          <p:cNvPr id="32" name="Google Shape;32;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_OBJECTS" type="twoObj">
  <p:cSld name="TWO_OBJECTS">
    <p:spTree>
      <p:nvGrpSpPr>
        <p:cNvPr id="1" name="Shape 37"/>
        <p:cNvGrpSpPr/>
        <p:nvPr/>
      </p:nvGrpSpPr>
      <p:grpSpPr>
        <a:xfrm>
          <a:off x="0" y="0"/>
          <a:ext cx="0" cy="0"/>
          <a:chOff x="0" y="0"/>
          <a:chExt cx="0" cy="0"/>
        </a:xfrm>
      </p:grpSpPr>
      <p:sp>
        <p:nvSpPr>
          <p:cNvPr id="38" name="Google Shape;38;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_OBJECTS_WITH_TEXT" type="twoTxTwoObj">
  <p:cSld name="TWO_OBJECTS_WITH_TEXT">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53"/>
        <p:cNvGrpSpPr/>
        <p:nvPr/>
      </p:nvGrpSpPr>
      <p:grpSpPr>
        <a:xfrm>
          <a:off x="0" y="0"/>
          <a:ext cx="0" cy="0"/>
          <a:chOff x="0" y="0"/>
          <a:chExt cx="0" cy="0"/>
        </a:xfrm>
      </p:grpSpPr>
      <p:sp>
        <p:nvSpPr>
          <p:cNvPr id="54" name="Google Shape;5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BJECT_WITH_CAPTION_TEXT" type="objTx">
  <p:cSld name="OBJECT_WITH_CAPTION_TEX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1"/>
        <p:cNvGrpSpPr/>
        <p:nvPr/>
      </p:nvGrpSpPr>
      <p:grpSpPr>
        <a:xfrm>
          <a:off x="0" y="0"/>
          <a:ext cx="0" cy="0"/>
          <a:chOff x="0" y="0"/>
          <a:chExt cx="0" cy="0"/>
        </a:xfrm>
      </p:grpSpPr>
      <p:sp>
        <p:nvSpPr>
          <p:cNvPr id="92" name="Google Shape;92;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3" name="Google Shape;93;p1" descr="A large body of water with a city in the background  Description automatically generated"/>
          <p:cNvPicPr preferRelativeResize="0"/>
          <p:nvPr/>
        </p:nvPicPr>
        <p:blipFill rotWithShape="1">
          <a:blip r:embed="rId3">
            <a:alphaModFix/>
          </a:blip>
          <a:srcRect l="13639" r="7994"/>
          <a:stretch/>
        </p:blipFill>
        <p:spPr>
          <a:xfrm>
            <a:off x="4110127" y="10"/>
            <a:ext cx="8081873" cy="6857990"/>
          </a:xfrm>
          <a:custGeom>
            <a:avLst/>
            <a:gdLst/>
            <a:ahLst/>
            <a:cxnLst/>
            <a:rect l="l" t="t" r="r" b="b"/>
            <a:pathLst>
              <a:path w="8081873" h="6858000" extrusionOk="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a:ln>
            <a:noFill/>
          </a:ln>
        </p:spPr>
      </p:pic>
      <p:sp>
        <p:nvSpPr>
          <p:cNvPr id="94" name="Google Shape;94;p1"/>
          <p:cNvSpPr/>
          <p:nvPr/>
        </p:nvSpPr>
        <p:spPr>
          <a:xfrm>
            <a:off x="0" y="0"/>
            <a:ext cx="4959047" cy="6858000"/>
          </a:xfrm>
          <a:custGeom>
            <a:avLst/>
            <a:gdLst/>
            <a:ahLst/>
            <a:cxnLst/>
            <a:rect l="l" t="t" r="r" b="b"/>
            <a:pathLst>
              <a:path w="4959047" h="6858000" extrusionOk="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solidFill>
            <a:schemeClr val="lt1"/>
          </a:solidFill>
          <a:ln w="9525" cap="flat" cmpd="sng">
            <a:solidFill>
              <a:srgbClr val="E9EDF1"/>
            </a:solidFill>
            <a:prstDash val="solid"/>
            <a:miter lim="800000"/>
            <a:headEnd type="none" w="sm" len="sm"/>
            <a:tailEnd type="none" w="sm" len="sm"/>
          </a:ln>
          <a:effectLst>
            <a:outerShdw blurRad="50800" dist="38100" algn="l" rotWithShape="0">
              <a:srgbClr val="D8D8D8">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5" name="Google Shape;95;p1"/>
          <p:cNvSpPr/>
          <p:nvPr/>
        </p:nvSpPr>
        <p:spPr>
          <a:xfrm>
            <a:off x="-365125" y="-31750"/>
            <a:ext cx="4948887" cy="6858000"/>
          </a:xfrm>
          <a:custGeom>
            <a:avLst/>
            <a:gdLst/>
            <a:ahLst/>
            <a:cxnLst/>
            <a:rect l="l" t="t" r="r" b="b"/>
            <a:pathLst>
              <a:path w="4948887" h="6858000" extrusionOk="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6" name="Google Shape;96;p1"/>
          <p:cNvSpPr txBox="1">
            <a:spLocks noGrp="1"/>
          </p:cNvSpPr>
          <p:nvPr>
            <p:ph type="ctrTitle"/>
          </p:nvPr>
        </p:nvSpPr>
        <p:spPr>
          <a:xfrm>
            <a:off x="477980" y="1122363"/>
            <a:ext cx="4212353" cy="3204134"/>
          </a:xfrm>
          <a:prstGeom prst="rect">
            <a:avLst/>
          </a:prstGeom>
          <a:noFill/>
          <a:ln>
            <a:noFill/>
          </a:ln>
        </p:spPr>
        <p:txBody>
          <a:bodyPr spcFirstLastPara="1" wrap="square" lIns="91425" tIns="45700" rIns="91425" bIns="45700" anchor="b" anchorCtr="0">
            <a:normAutofit/>
          </a:bodyPr>
          <a:lstStyle/>
          <a:p>
            <a:pPr marL="0" lvl="0" indent="0" algn="l" rtl="0">
              <a:lnSpc>
                <a:spcPct val="150000"/>
              </a:lnSpc>
              <a:spcBef>
                <a:spcPts val="0"/>
              </a:spcBef>
              <a:spcAft>
                <a:spcPts val="0"/>
              </a:spcAft>
              <a:buClr>
                <a:schemeClr val="dk1"/>
              </a:buClr>
              <a:buSzPts val="4000"/>
              <a:buFont typeface="Avenir"/>
              <a:buNone/>
            </a:pPr>
            <a:r>
              <a:rPr lang="en" sz="4000">
                <a:latin typeface="Avenir"/>
                <a:ea typeface="Avenir"/>
                <a:cs typeface="Avenir"/>
                <a:sym typeface="Avenir"/>
              </a:rPr>
              <a:t>Exploring Airbnb Data of </a:t>
            </a:r>
            <a:br>
              <a:rPr lang="en" sz="4000">
                <a:latin typeface="Avenir"/>
                <a:ea typeface="Avenir"/>
                <a:cs typeface="Avenir"/>
                <a:sym typeface="Avenir"/>
              </a:rPr>
            </a:br>
            <a:r>
              <a:rPr lang="en" sz="4000">
                <a:latin typeface="Avenir"/>
                <a:ea typeface="Avenir"/>
                <a:cs typeface="Avenir"/>
                <a:sym typeface="Avenir"/>
              </a:rPr>
              <a:t>major US cities</a:t>
            </a:r>
            <a:endParaRPr/>
          </a:p>
        </p:txBody>
      </p:sp>
      <p:sp>
        <p:nvSpPr>
          <p:cNvPr id="97" name="Google Shape;97;p1"/>
          <p:cNvSpPr txBox="1">
            <a:spLocks noGrp="1"/>
          </p:cNvSpPr>
          <p:nvPr>
            <p:ph type="subTitle" idx="1"/>
          </p:nvPr>
        </p:nvSpPr>
        <p:spPr>
          <a:xfrm>
            <a:off x="477981" y="4872922"/>
            <a:ext cx="3933306" cy="120814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 sz="2000" dirty="0">
                <a:latin typeface="Avenir"/>
                <a:ea typeface="Avenir"/>
                <a:cs typeface="Avenir"/>
                <a:sym typeface="Avenir"/>
              </a:rPr>
              <a:t>Anuj Chanchlani –  (674153696)</a:t>
            </a:r>
            <a:endParaRPr dirty="0"/>
          </a:p>
          <a:p>
            <a:pPr marL="0" lvl="0" indent="0" algn="l" rtl="0">
              <a:lnSpc>
                <a:spcPct val="90000"/>
              </a:lnSpc>
              <a:spcBef>
                <a:spcPts val="1000"/>
              </a:spcBef>
              <a:spcAft>
                <a:spcPts val="0"/>
              </a:spcAft>
              <a:buClr>
                <a:schemeClr val="dk1"/>
              </a:buClr>
              <a:buSzPts val="2000"/>
              <a:buNone/>
            </a:pPr>
            <a:r>
              <a:rPr lang="en" sz="2000" dirty="0">
                <a:latin typeface="Avenir"/>
                <a:ea typeface="Avenir"/>
                <a:cs typeface="Avenir"/>
                <a:sym typeface="Avenir"/>
              </a:rPr>
              <a:t>Pratik Talreja – (657488876)</a:t>
            </a:r>
            <a:endParaRPr dirty="0"/>
          </a:p>
          <a:p>
            <a:pPr marL="0" lvl="0" indent="0" algn="l" rtl="0">
              <a:lnSpc>
                <a:spcPct val="90000"/>
              </a:lnSpc>
              <a:spcBef>
                <a:spcPts val="1000"/>
              </a:spcBef>
              <a:spcAft>
                <a:spcPts val="0"/>
              </a:spcAft>
              <a:buClr>
                <a:schemeClr val="dk1"/>
              </a:buClr>
              <a:buSzPts val="2000"/>
              <a:buNone/>
            </a:pPr>
            <a:r>
              <a:rPr lang="en" sz="2000" dirty="0">
                <a:latin typeface="Avenir"/>
                <a:ea typeface="Avenir"/>
                <a:cs typeface="Avenir"/>
                <a:sym typeface="Avenir"/>
              </a:rPr>
              <a:t>Rashi Desai </a:t>
            </a:r>
            <a:r>
              <a:rPr lang="en" sz="2000">
                <a:latin typeface="Avenir"/>
                <a:ea typeface="Avenir"/>
                <a:cs typeface="Avenir"/>
                <a:sym typeface="Avenir"/>
              </a:rPr>
              <a:t>– (663553314)</a:t>
            </a:r>
            <a:endParaRPr dirty="0"/>
          </a:p>
        </p:txBody>
      </p:sp>
      <p:sp>
        <p:nvSpPr>
          <p:cNvPr id="98" name="Google Shape;98;p1"/>
          <p:cNvSpPr/>
          <p:nvPr/>
        </p:nvSpPr>
        <p:spPr>
          <a:xfrm rot="5400000">
            <a:off x="759921" y="346791"/>
            <a:ext cx="146304" cy="7040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9" name="Google Shape;99;p1"/>
          <p:cNvSpPr/>
          <p:nvPr/>
        </p:nvSpPr>
        <p:spPr>
          <a:xfrm>
            <a:off x="481029" y="4546920"/>
            <a:ext cx="4023360" cy="18288"/>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title"/>
          </p:nvPr>
        </p:nvSpPr>
        <p:spPr>
          <a:xfrm>
            <a:off x="828339" y="593367"/>
            <a:ext cx="10617798" cy="7636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Clr>
                <a:schemeClr val="dk1"/>
              </a:buClr>
              <a:buSzPts val="2800"/>
              <a:buFont typeface="Calibri"/>
              <a:buNone/>
            </a:pPr>
            <a:r>
              <a:rPr lang="en" sz="4000" b="1">
                <a:solidFill>
                  <a:srgbClr val="0B5394"/>
                </a:solidFill>
                <a:latin typeface="Avenir"/>
                <a:ea typeface="Avenir"/>
                <a:cs typeface="Avenir"/>
                <a:sym typeface="Avenir"/>
              </a:rPr>
              <a:t>Problem Statement</a:t>
            </a:r>
            <a:endParaRPr sz="4000" b="1">
              <a:solidFill>
                <a:srgbClr val="0B5394"/>
              </a:solidFill>
              <a:latin typeface="Avenir"/>
              <a:ea typeface="Avenir"/>
              <a:cs typeface="Avenir"/>
              <a:sym typeface="Avenir"/>
            </a:endParaRPr>
          </a:p>
        </p:txBody>
      </p:sp>
      <p:sp>
        <p:nvSpPr>
          <p:cNvPr id="105" name="Google Shape;105;p2"/>
          <p:cNvSpPr txBox="1">
            <a:spLocks noGrp="1"/>
          </p:cNvSpPr>
          <p:nvPr>
            <p:ph type="body" idx="1"/>
          </p:nvPr>
        </p:nvSpPr>
        <p:spPr>
          <a:xfrm>
            <a:off x="787050" y="2008050"/>
            <a:ext cx="10617900" cy="43569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Clr>
                <a:schemeClr val="dk1"/>
              </a:buClr>
              <a:buSzPts val="1800"/>
              <a:buNone/>
            </a:pPr>
            <a:r>
              <a:rPr lang="en"/>
              <a:t>Create a model that identifies Airbnb listings with similar amenities based on preferences entered by a user.</a:t>
            </a:r>
            <a:endParaRPr/>
          </a:p>
          <a:p>
            <a:pPr marL="0" lvl="0" indent="0" algn="l" rtl="0">
              <a:lnSpc>
                <a:spcPct val="115000"/>
              </a:lnSpc>
              <a:spcBef>
                <a:spcPts val="2133"/>
              </a:spcBef>
              <a:spcAft>
                <a:spcPts val="2133"/>
              </a:spcAft>
              <a:buClr>
                <a:schemeClr val="dk1"/>
              </a:buClr>
              <a:buSzPts val="1800"/>
              <a:buNone/>
            </a:pPr>
            <a:r>
              <a:rPr lang="en"/>
              <a:t>Purpose: </a:t>
            </a:r>
            <a:br>
              <a:rPr lang="en"/>
            </a:br>
            <a:r>
              <a:rPr lang="en"/>
              <a:t>To help users find listings that offer similar amenities and services in a particular neighborhood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680033" y="364767"/>
            <a:ext cx="10926900" cy="7635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Clr>
                <a:schemeClr val="dk1"/>
              </a:buClr>
              <a:buSzPts val="2800"/>
              <a:buFont typeface="Avenir"/>
              <a:buNone/>
            </a:pPr>
            <a:r>
              <a:rPr lang="en" sz="4000" b="1">
                <a:solidFill>
                  <a:srgbClr val="0B5394"/>
                </a:solidFill>
                <a:latin typeface="Avenir"/>
                <a:ea typeface="Avenir"/>
                <a:cs typeface="Avenir"/>
                <a:sym typeface="Avenir"/>
              </a:rPr>
              <a:t>About the Data</a:t>
            </a:r>
            <a:endParaRPr sz="4000" b="1">
              <a:solidFill>
                <a:srgbClr val="0B5394"/>
              </a:solidFill>
              <a:latin typeface="Avenir"/>
              <a:ea typeface="Avenir"/>
              <a:cs typeface="Avenir"/>
              <a:sym typeface="Avenir"/>
            </a:endParaRPr>
          </a:p>
        </p:txBody>
      </p:sp>
      <p:sp>
        <p:nvSpPr>
          <p:cNvPr id="111" name="Google Shape;111;p3"/>
          <p:cNvSpPr txBox="1">
            <a:spLocks noGrp="1"/>
          </p:cNvSpPr>
          <p:nvPr>
            <p:ph type="body" idx="1"/>
          </p:nvPr>
        </p:nvSpPr>
        <p:spPr>
          <a:xfrm>
            <a:off x="680033" y="1384233"/>
            <a:ext cx="10926900" cy="48831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Clr>
                <a:schemeClr val="dk1"/>
              </a:buClr>
              <a:buSzPts val="1100"/>
              <a:buNone/>
            </a:pPr>
            <a:r>
              <a:rPr lang="en" sz="2000" b="1" dirty="0">
                <a:latin typeface="Calibri"/>
                <a:ea typeface="Calibri"/>
                <a:cs typeface="Calibri"/>
                <a:sym typeface="Calibri"/>
              </a:rPr>
              <a:t>Dataset:</a:t>
            </a:r>
            <a:r>
              <a:rPr lang="en" sz="2000" dirty="0">
                <a:latin typeface="Calibri"/>
                <a:ea typeface="Calibri"/>
                <a:cs typeface="Calibri"/>
                <a:sym typeface="Calibri"/>
              </a:rPr>
              <a:t> Airbnb Data (New York City</a:t>
            </a:r>
            <a:r>
              <a:rPr lang="en" sz="2000" dirty="0"/>
              <a:t>, Chicago, Boston, Denver</a:t>
            </a:r>
            <a:r>
              <a:rPr lang="en" sz="2000" dirty="0">
                <a:latin typeface="Calibri"/>
                <a:ea typeface="Calibri"/>
                <a:cs typeface="Calibri"/>
                <a:sym typeface="Calibri"/>
              </a:rPr>
              <a:t>)</a:t>
            </a:r>
            <a:endParaRPr sz="2000" dirty="0">
              <a:latin typeface="Calibri"/>
              <a:ea typeface="Calibri"/>
              <a:cs typeface="Calibri"/>
              <a:sym typeface="Calibri"/>
            </a:endParaRPr>
          </a:p>
          <a:p>
            <a:pPr marL="0" lvl="0" indent="0" algn="l" rtl="0">
              <a:lnSpc>
                <a:spcPct val="115000"/>
              </a:lnSpc>
              <a:spcBef>
                <a:spcPts val="667"/>
              </a:spcBef>
              <a:spcAft>
                <a:spcPts val="0"/>
              </a:spcAft>
              <a:buClr>
                <a:schemeClr val="dk1"/>
              </a:buClr>
              <a:buSzPts val="1100"/>
              <a:buNone/>
            </a:pPr>
            <a:r>
              <a:rPr lang="en" sz="2000" b="1" dirty="0">
                <a:latin typeface="Calibri"/>
                <a:ea typeface="Calibri"/>
                <a:cs typeface="Calibri"/>
                <a:sym typeface="Calibri"/>
              </a:rPr>
              <a:t>Type</a:t>
            </a:r>
            <a:r>
              <a:rPr lang="en" sz="2000" dirty="0">
                <a:latin typeface="Calibri"/>
                <a:ea typeface="Calibri"/>
                <a:cs typeface="Calibri"/>
                <a:sym typeface="Calibri"/>
              </a:rPr>
              <a:t>: Public </a:t>
            </a:r>
            <a:endParaRPr sz="2000" dirty="0">
              <a:latin typeface="Calibri"/>
              <a:ea typeface="Calibri"/>
              <a:cs typeface="Calibri"/>
              <a:sym typeface="Calibri"/>
            </a:endParaRPr>
          </a:p>
          <a:p>
            <a:pPr marL="0" lvl="0" indent="0" algn="l" rtl="0">
              <a:lnSpc>
                <a:spcPct val="115000"/>
              </a:lnSpc>
              <a:spcBef>
                <a:spcPts val="667"/>
              </a:spcBef>
              <a:spcAft>
                <a:spcPts val="0"/>
              </a:spcAft>
              <a:buClr>
                <a:srgbClr val="404040"/>
              </a:buClr>
              <a:buSzPts val="1800"/>
              <a:buNone/>
            </a:pPr>
            <a:r>
              <a:rPr lang="en" sz="2000" b="1" dirty="0">
                <a:latin typeface="Calibri"/>
                <a:ea typeface="Calibri"/>
                <a:cs typeface="Calibri"/>
                <a:sym typeface="Calibri"/>
              </a:rPr>
              <a:t>Data source: </a:t>
            </a:r>
            <a:r>
              <a:rPr lang="en" sz="2000" dirty="0">
                <a:latin typeface="Calibri"/>
                <a:ea typeface="Calibri"/>
                <a:cs typeface="Calibri"/>
                <a:sym typeface="Calibri"/>
              </a:rPr>
              <a:t>Inside Airbnb (http://insideairbnb.com/</a:t>
            </a:r>
            <a:r>
              <a:rPr lang="en" sz="2000" dirty="0"/>
              <a:t>get-the-data.html</a:t>
            </a:r>
            <a:r>
              <a:rPr lang="en" sz="2000" dirty="0">
                <a:latin typeface="Calibri"/>
                <a:ea typeface="Calibri"/>
                <a:cs typeface="Calibri"/>
                <a:sym typeface="Calibri"/>
              </a:rPr>
              <a:t>)</a:t>
            </a:r>
            <a:r>
              <a:rPr lang="en" sz="2000" dirty="0">
                <a:highlight>
                  <a:srgbClr val="FFFFFF"/>
                </a:highlight>
                <a:latin typeface="Calibri"/>
                <a:ea typeface="Calibri"/>
                <a:cs typeface="Calibri"/>
                <a:sym typeface="Calibri"/>
              </a:rPr>
              <a:t> </a:t>
            </a:r>
            <a:endParaRPr sz="2000" dirty="0">
              <a:highlight>
                <a:srgbClr val="FFFFFF"/>
              </a:highlight>
            </a:endParaRPr>
          </a:p>
          <a:p>
            <a:pPr marL="0" lvl="0" indent="0" algn="l" rtl="0">
              <a:lnSpc>
                <a:spcPct val="115000"/>
              </a:lnSpc>
              <a:spcBef>
                <a:spcPts val="667"/>
              </a:spcBef>
              <a:spcAft>
                <a:spcPts val="0"/>
              </a:spcAft>
              <a:buClr>
                <a:srgbClr val="434343"/>
              </a:buClr>
              <a:buSzPts val="1800"/>
              <a:buNone/>
            </a:pPr>
            <a:r>
              <a:rPr lang="en" sz="2000" b="1" dirty="0">
                <a:highlight>
                  <a:srgbClr val="FFFFFF"/>
                </a:highlight>
                <a:latin typeface="Calibri"/>
                <a:ea typeface="Calibri"/>
                <a:cs typeface="Calibri"/>
                <a:sym typeface="Calibri"/>
              </a:rPr>
              <a:t>Description about data:</a:t>
            </a:r>
            <a:endParaRPr sz="2000" b="1" dirty="0">
              <a:highlight>
                <a:srgbClr val="FFFFFF"/>
              </a:highlight>
              <a:latin typeface="Calibri"/>
              <a:ea typeface="Calibri"/>
              <a:cs typeface="Calibri"/>
              <a:sym typeface="Calibri"/>
            </a:endParaRPr>
          </a:p>
          <a:p>
            <a:pPr marL="609585" lvl="0" indent="-459305" algn="l" rtl="0">
              <a:lnSpc>
                <a:spcPct val="115000"/>
              </a:lnSpc>
              <a:spcBef>
                <a:spcPts val="1333"/>
              </a:spcBef>
              <a:spcAft>
                <a:spcPts val="0"/>
              </a:spcAft>
              <a:buSzPts val="2000"/>
              <a:buFont typeface="Calibri"/>
              <a:buAutoNum type="arabicPeriod"/>
            </a:pPr>
            <a:r>
              <a:rPr lang="en" sz="2000" dirty="0"/>
              <a:t>106</a:t>
            </a:r>
            <a:r>
              <a:rPr lang="en" sz="2000" dirty="0">
                <a:latin typeface="Calibri"/>
                <a:ea typeface="Calibri"/>
                <a:cs typeface="Calibri"/>
                <a:sym typeface="Calibri"/>
              </a:rPr>
              <a:t> attributes with </a:t>
            </a:r>
            <a:r>
              <a:rPr lang="en" sz="2000" dirty="0"/>
              <a:t>68,271</a:t>
            </a:r>
            <a:r>
              <a:rPr lang="en" sz="2000" dirty="0">
                <a:latin typeface="Calibri"/>
                <a:ea typeface="Calibri"/>
                <a:cs typeface="Calibri"/>
                <a:sym typeface="Calibri"/>
              </a:rPr>
              <a:t> unique listings</a:t>
            </a:r>
            <a:endParaRPr sz="2000" dirty="0">
              <a:latin typeface="Calibri"/>
              <a:ea typeface="Calibri"/>
              <a:cs typeface="Calibri"/>
              <a:sym typeface="Calibri"/>
            </a:endParaRPr>
          </a:p>
          <a:p>
            <a:pPr marL="609584" lvl="0" indent="-469888" algn="l" rtl="0">
              <a:lnSpc>
                <a:spcPct val="115000"/>
              </a:lnSpc>
              <a:spcBef>
                <a:spcPts val="1000"/>
              </a:spcBef>
              <a:spcAft>
                <a:spcPts val="0"/>
              </a:spcAft>
              <a:buSzPts val="2000"/>
              <a:buFont typeface="Calibri"/>
              <a:buAutoNum type="arabicPeriod"/>
            </a:pPr>
            <a:r>
              <a:rPr lang="en" sz="2000" dirty="0">
                <a:highlight>
                  <a:schemeClr val="lt1"/>
                </a:highlight>
              </a:rPr>
              <a:t>A mix of categorical, object and numerical data variables</a:t>
            </a:r>
            <a:endParaRPr sz="2000" dirty="0"/>
          </a:p>
          <a:p>
            <a:pPr marL="609584" lvl="0" indent="-459305" algn="l" rtl="0">
              <a:lnSpc>
                <a:spcPct val="115000"/>
              </a:lnSpc>
              <a:spcBef>
                <a:spcPts val="1333"/>
              </a:spcBef>
              <a:spcAft>
                <a:spcPts val="0"/>
              </a:spcAft>
              <a:buSzPts val="2000"/>
              <a:buFont typeface="Calibri"/>
              <a:buAutoNum type="arabicPeriod"/>
            </a:pPr>
            <a:r>
              <a:rPr lang="en" sz="2000" dirty="0"/>
              <a:t>The data has listings from four cities as of August 2019</a:t>
            </a:r>
            <a:endParaRPr sz="2000" dirty="0"/>
          </a:p>
          <a:p>
            <a:pPr marL="609584" lvl="0" indent="-459305" algn="l" rtl="0">
              <a:lnSpc>
                <a:spcPct val="115000"/>
              </a:lnSpc>
              <a:spcBef>
                <a:spcPts val="1333"/>
              </a:spcBef>
              <a:spcAft>
                <a:spcPts val="0"/>
              </a:spcAft>
              <a:buSzPts val="2000"/>
              <a:buFont typeface="Calibri"/>
              <a:buAutoNum type="arabicPeriod"/>
            </a:pPr>
            <a:r>
              <a:rPr lang="en" sz="2000" dirty="0"/>
              <a:t>Listing types: apartment, house, town house, condominium</a:t>
            </a:r>
            <a:endParaRPr sz="2000" dirty="0"/>
          </a:p>
          <a:p>
            <a:pPr marL="609584" lvl="0" indent="-459305" algn="l" rtl="0">
              <a:lnSpc>
                <a:spcPct val="115000"/>
              </a:lnSpc>
              <a:spcBef>
                <a:spcPts val="1333"/>
              </a:spcBef>
              <a:spcAft>
                <a:spcPts val="0"/>
              </a:spcAft>
              <a:buSzPts val="2000"/>
              <a:buFont typeface="Calibri"/>
              <a:buAutoNum type="arabicPeriod"/>
            </a:pPr>
            <a:r>
              <a:rPr lang="en" sz="2000" dirty="0"/>
              <a:t>Important descriptive attributes:</a:t>
            </a:r>
            <a:br>
              <a:rPr lang="en" sz="2000" dirty="0"/>
            </a:br>
            <a:r>
              <a:rPr lang="en" sz="2000" dirty="0"/>
              <a:t>Amenities (WiFi, stove, hot water, bed linens), room type (private, shared), host verification (email, phone, reviews, offline government ID), description of the listings among others</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5"/>
        <p:cNvGrpSpPr/>
        <p:nvPr/>
      </p:nvGrpSpPr>
      <p:grpSpPr>
        <a:xfrm>
          <a:off x="0" y="0"/>
          <a:ext cx="0" cy="0"/>
          <a:chOff x="0" y="0"/>
          <a:chExt cx="0" cy="0"/>
        </a:xfrm>
      </p:grpSpPr>
      <p:sp>
        <p:nvSpPr>
          <p:cNvPr id="116" name="Google Shape;116;p4"/>
          <p:cNvSpPr/>
          <p:nvPr/>
        </p:nvSpPr>
        <p:spPr>
          <a:xfrm>
            <a:off x="338328" y="303591"/>
            <a:ext cx="4335327" cy="5896743"/>
          </a:xfrm>
          <a:prstGeom prst="rect">
            <a:avLst/>
          </a:prstGeom>
          <a:solidFill>
            <a:schemeClr val="dk1">
              <a:alpha val="14901"/>
            </a:schemeClr>
          </a:solidFill>
          <a:ln w="127000" cap="sq" cmpd="thinThick">
            <a:solidFill>
              <a:schemeClr val="dk1">
                <a:alpha val="980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7" name="Google Shape;117;p4"/>
          <p:cNvSpPr txBox="1">
            <a:spLocks noGrp="1"/>
          </p:cNvSpPr>
          <p:nvPr>
            <p:ph type="title"/>
          </p:nvPr>
        </p:nvSpPr>
        <p:spPr>
          <a:xfrm>
            <a:off x="594360" y="637125"/>
            <a:ext cx="3802276" cy="5256371"/>
          </a:xfrm>
          <a:prstGeom prst="rect">
            <a:avLst/>
          </a:prstGeom>
          <a:noFill/>
          <a:ln>
            <a:noFill/>
          </a:ln>
        </p:spPr>
        <p:txBody>
          <a:bodyPr spcFirstLastPara="1" wrap="square" lIns="91425" tIns="45700" rIns="91425" bIns="45700" anchor="ctr" anchorCtr="0">
            <a:normAutofit/>
          </a:bodyPr>
          <a:lstStyle/>
          <a:p>
            <a:pPr marL="0" lvl="0" indent="0" algn="l" rtl="0">
              <a:lnSpc>
                <a:spcPct val="150000"/>
              </a:lnSpc>
              <a:spcBef>
                <a:spcPts val="0"/>
              </a:spcBef>
              <a:spcAft>
                <a:spcPts val="0"/>
              </a:spcAft>
              <a:buClr>
                <a:schemeClr val="dk1"/>
              </a:buClr>
              <a:buSzPts val="2800"/>
              <a:buNone/>
            </a:pPr>
            <a:r>
              <a:rPr lang="en" sz="4800" b="1">
                <a:solidFill>
                  <a:schemeClr val="dk1"/>
                </a:solidFill>
                <a:latin typeface="Avenir"/>
                <a:ea typeface="Avenir"/>
                <a:cs typeface="Avenir"/>
                <a:sym typeface="Avenir"/>
              </a:rPr>
              <a:t>Body of Work</a:t>
            </a:r>
            <a:endParaRPr/>
          </a:p>
        </p:txBody>
      </p:sp>
      <p:grpSp>
        <p:nvGrpSpPr>
          <p:cNvPr id="118" name="Google Shape;118;p4"/>
          <p:cNvGrpSpPr/>
          <p:nvPr/>
        </p:nvGrpSpPr>
        <p:grpSpPr>
          <a:xfrm>
            <a:off x="5195672" y="728539"/>
            <a:ext cx="6531315" cy="5046846"/>
            <a:chOff x="28687" y="424948"/>
            <a:chExt cx="6531315" cy="5046846"/>
          </a:xfrm>
        </p:grpSpPr>
        <p:sp>
          <p:nvSpPr>
            <p:cNvPr id="119" name="Google Shape;119;p4"/>
            <p:cNvSpPr/>
            <p:nvPr/>
          </p:nvSpPr>
          <p:spPr>
            <a:xfrm>
              <a:off x="408868" y="424948"/>
              <a:ext cx="1189284" cy="1189284"/>
            </a:xfrm>
            <a:prstGeom prst="ellipse">
              <a:avLst/>
            </a:prstGeom>
            <a:solidFill>
              <a:srgbClr val="CFD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662322" y="678402"/>
              <a:ext cx="682376" cy="682376"/>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28687" y="1984665"/>
              <a:ext cx="1949646"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txBox="1"/>
            <p:nvPr/>
          </p:nvSpPr>
          <p:spPr>
            <a:xfrm>
              <a:off x="28687" y="1984665"/>
              <a:ext cx="1949646"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Calibri"/>
                  <a:ea typeface="Calibri"/>
                  <a:cs typeface="Calibri"/>
                  <a:sym typeface="Calibri"/>
                </a:rPr>
                <a:t>Data Procurement </a:t>
              </a:r>
              <a:endParaRPr/>
            </a:p>
          </p:txBody>
        </p:sp>
        <p:sp>
          <p:nvSpPr>
            <p:cNvPr id="123" name="Google Shape;123;p4"/>
            <p:cNvSpPr/>
            <p:nvPr/>
          </p:nvSpPr>
          <p:spPr>
            <a:xfrm>
              <a:off x="2699703" y="424948"/>
              <a:ext cx="1189284" cy="1189284"/>
            </a:xfrm>
            <a:prstGeom prst="ellipse">
              <a:avLst/>
            </a:prstGeom>
            <a:solidFill>
              <a:srgbClr val="CFD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2953157" y="678402"/>
              <a:ext cx="682376" cy="682376"/>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2319522" y="1984665"/>
              <a:ext cx="1949646"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txBox="1"/>
            <p:nvPr/>
          </p:nvSpPr>
          <p:spPr>
            <a:xfrm>
              <a:off x="2319522" y="1984665"/>
              <a:ext cx="1949646"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Calibri"/>
                  <a:ea typeface="Calibri"/>
                  <a:cs typeface="Calibri"/>
                  <a:sym typeface="Calibri"/>
                </a:rPr>
                <a:t>Data Cleaning</a:t>
              </a:r>
              <a:endParaRPr/>
            </a:p>
          </p:txBody>
        </p:sp>
        <p:sp>
          <p:nvSpPr>
            <p:cNvPr id="127" name="Google Shape;127;p4"/>
            <p:cNvSpPr/>
            <p:nvPr/>
          </p:nvSpPr>
          <p:spPr>
            <a:xfrm>
              <a:off x="4990538" y="424948"/>
              <a:ext cx="1189284" cy="1189284"/>
            </a:xfrm>
            <a:prstGeom prst="ellipse">
              <a:avLst/>
            </a:prstGeom>
            <a:solidFill>
              <a:srgbClr val="CFD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5243992" y="678402"/>
              <a:ext cx="682376" cy="682376"/>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4610356" y="1984665"/>
              <a:ext cx="1949646"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txBox="1"/>
            <p:nvPr/>
          </p:nvSpPr>
          <p:spPr>
            <a:xfrm>
              <a:off x="4610356" y="1984665"/>
              <a:ext cx="1949646"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Calibri"/>
                  <a:ea typeface="Calibri"/>
                  <a:cs typeface="Calibri"/>
                  <a:sym typeface="Calibri"/>
                </a:rPr>
                <a:t>Data Exploration</a:t>
              </a:r>
              <a:endParaRPr/>
            </a:p>
          </p:txBody>
        </p:sp>
        <p:sp>
          <p:nvSpPr>
            <p:cNvPr id="131" name="Google Shape;131;p4"/>
            <p:cNvSpPr/>
            <p:nvPr/>
          </p:nvSpPr>
          <p:spPr>
            <a:xfrm>
              <a:off x="408868" y="3192077"/>
              <a:ext cx="1189284" cy="1189284"/>
            </a:xfrm>
            <a:prstGeom prst="ellipse">
              <a:avLst/>
            </a:prstGeom>
            <a:solidFill>
              <a:srgbClr val="CFD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662322" y="3445531"/>
              <a:ext cx="682376" cy="682376"/>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28687" y="4751794"/>
              <a:ext cx="1949646"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txBox="1"/>
            <p:nvPr/>
          </p:nvSpPr>
          <p:spPr>
            <a:xfrm>
              <a:off x="28687" y="4751794"/>
              <a:ext cx="1949646"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Calibri"/>
                  <a:ea typeface="Calibri"/>
                  <a:cs typeface="Calibri"/>
                  <a:sym typeface="Calibri"/>
                </a:rPr>
                <a:t>Feature Selection</a:t>
              </a:r>
              <a:endParaRPr/>
            </a:p>
          </p:txBody>
        </p:sp>
        <p:sp>
          <p:nvSpPr>
            <p:cNvPr id="135" name="Google Shape;135;p4"/>
            <p:cNvSpPr/>
            <p:nvPr/>
          </p:nvSpPr>
          <p:spPr>
            <a:xfrm>
              <a:off x="2699703" y="3192077"/>
              <a:ext cx="1189284" cy="1189284"/>
            </a:xfrm>
            <a:prstGeom prst="ellipse">
              <a:avLst/>
            </a:prstGeom>
            <a:solidFill>
              <a:srgbClr val="CFD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2953157" y="3445531"/>
              <a:ext cx="682376" cy="682376"/>
            </a:xfrm>
            <a:prstGeom prst="rect">
              <a:avLst/>
            </a:prstGeom>
            <a:blipFill rotWithShape="1">
              <a:blip r:embed="rId7">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2319522" y="4751794"/>
              <a:ext cx="1949646"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txBox="1"/>
            <p:nvPr/>
          </p:nvSpPr>
          <p:spPr>
            <a:xfrm>
              <a:off x="2319522" y="4751794"/>
              <a:ext cx="1949646"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Calibri"/>
                  <a:ea typeface="Calibri"/>
                  <a:cs typeface="Calibri"/>
                  <a:sym typeface="Calibri"/>
                </a:rPr>
                <a:t>Feature Engineering</a:t>
              </a:r>
              <a:endParaRPr/>
            </a:p>
          </p:txBody>
        </p:sp>
        <p:sp>
          <p:nvSpPr>
            <p:cNvPr id="139" name="Google Shape;139;p4"/>
            <p:cNvSpPr/>
            <p:nvPr/>
          </p:nvSpPr>
          <p:spPr>
            <a:xfrm>
              <a:off x="4990538" y="3192077"/>
              <a:ext cx="1189284" cy="1189284"/>
            </a:xfrm>
            <a:prstGeom prst="ellipse">
              <a:avLst/>
            </a:prstGeom>
            <a:solidFill>
              <a:srgbClr val="CFD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5243992" y="3445531"/>
              <a:ext cx="682376" cy="682376"/>
            </a:xfrm>
            <a:prstGeom prst="rect">
              <a:avLst/>
            </a:prstGeom>
            <a:blipFill rotWithShape="1">
              <a:blip r:embed="rId8">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4610356" y="4751794"/>
              <a:ext cx="1949646"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txBox="1"/>
            <p:nvPr/>
          </p:nvSpPr>
          <p:spPr>
            <a:xfrm>
              <a:off x="4610356" y="4751794"/>
              <a:ext cx="1949646"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Calibri"/>
                  <a:ea typeface="Calibri"/>
                  <a:cs typeface="Calibri"/>
                  <a:sym typeface="Calibri"/>
                </a:rPr>
                <a:t>Cluster Analysis</a:t>
              </a:r>
              <a:endParaRPr sz="2000" b="0" i="0" u="none" strike="noStrike" cap="none">
                <a:solidFill>
                  <a:srgbClr val="000000"/>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5"/>
          <p:cNvSpPr txBox="1">
            <a:spLocks noGrp="1"/>
          </p:cNvSpPr>
          <p:nvPr>
            <p:ph type="title"/>
          </p:nvPr>
        </p:nvSpPr>
        <p:spPr>
          <a:xfrm>
            <a:off x="548025" y="160255"/>
            <a:ext cx="10068600" cy="9804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1000"/>
              </a:spcAft>
              <a:buClr>
                <a:schemeClr val="dk1"/>
              </a:buClr>
              <a:buSzPts val="2800"/>
              <a:buFont typeface="Calibri"/>
              <a:buNone/>
            </a:pPr>
            <a:r>
              <a:rPr lang="en-US" sz="3200" b="1" dirty="0">
                <a:solidFill>
                  <a:srgbClr val="0B5394"/>
                </a:solidFill>
                <a:latin typeface="Avenir"/>
                <a:ea typeface="Avenir"/>
                <a:cs typeface="Avenir"/>
                <a:sym typeface="Avenir"/>
              </a:rPr>
              <a:t>Results </a:t>
            </a:r>
            <a:r>
              <a:rPr lang="en-US" sz="2400" b="1" dirty="0">
                <a:solidFill>
                  <a:srgbClr val="0B5394"/>
                </a:solidFill>
                <a:latin typeface="Avenir"/>
                <a:ea typeface="Avenir"/>
                <a:cs typeface="Avenir"/>
                <a:sym typeface="Avenir"/>
              </a:rPr>
              <a:t>(Selecting number of principal components)</a:t>
            </a:r>
          </a:p>
        </p:txBody>
      </p:sp>
      <p:pic>
        <p:nvPicPr>
          <p:cNvPr id="2" name="Picture 1">
            <a:extLst>
              <a:ext uri="{FF2B5EF4-FFF2-40B4-BE49-F238E27FC236}">
                <a16:creationId xmlns:a16="http://schemas.microsoft.com/office/drawing/2014/main" id="{BFB18F74-91CE-41EF-8336-B295D6EC27AF}"/>
              </a:ext>
            </a:extLst>
          </p:cNvPr>
          <p:cNvPicPr>
            <a:picLocks noChangeAspect="1"/>
          </p:cNvPicPr>
          <p:nvPr/>
        </p:nvPicPr>
        <p:blipFill rotWithShape="1">
          <a:blip r:embed="rId3"/>
          <a:srcRect l="-2946"/>
          <a:stretch/>
        </p:blipFill>
        <p:spPr>
          <a:xfrm>
            <a:off x="548025" y="793920"/>
            <a:ext cx="9840313" cy="5913252"/>
          </a:xfrm>
          <a:prstGeom prst="rect">
            <a:avLst/>
          </a:prstGeom>
        </p:spPr>
      </p:pic>
    </p:spTree>
    <p:extLst>
      <p:ext uri="{BB962C8B-B14F-4D97-AF65-F5344CB8AC3E}">
        <p14:creationId xmlns:p14="http://schemas.microsoft.com/office/powerpoint/2010/main" val="2498237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5"/>
          <p:cNvSpPr txBox="1">
            <a:spLocks noGrp="1"/>
          </p:cNvSpPr>
          <p:nvPr>
            <p:ph type="title"/>
          </p:nvPr>
        </p:nvSpPr>
        <p:spPr>
          <a:xfrm>
            <a:off x="548025" y="362675"/>
            <a:ext cx="10068600" cy="9804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1000"/>
              </a:spcAft>
              <a:buClr>
                <a:schemeClr val="dk1"/>
              </a:buClr>
              <a:buSzPts val="2800"/>
              <a:buFont typeface="Calibri"/>
              <a:buNone/>
            </a:pPr>
            <a:r>
              <a:rPr lang="en-US" sz="3200" b="1">
                <a:solidFill>
                  <a:srgbClr val="0B5394"/>
                </a:solidFill>
                <a:latin typeface="Avenir"/>
                <a:ea typeface="Avenir"/>
                <a:cs typeface="Avenir"/>
                <a:sym typeface="Avenir"/>
              </a:rPr>
              <a:t>Results </a:t>
            </a:r>
            <a:r>
              <a:rPr lang="en-US" sz="2400" b="1">
                <a:solidFill>
                  <a:srgbClr val="0B5394"/>
                </a:solidFill>
                <a:latin typeface="Avenir"/>
                <a:ea typeface="Avenir"/>
                <a:cs typeface="Avenir"/>
                <a:sym typeface="Avenir"/>
              </a:rPr>
              <a:t>(Principal Component Analysis)</a:t>
            </a:r>
          </a:p>
        </p:txBody>
      </p:sp>
      <p:pic>
        <p:nvPicPr>
          <p:cNvPr id="148" name="Google Shape;148;p5"/>
          <p:cNvPicPr preferRelativeResize="0"/>
          <p:nvPr/>
        </p:nvPicPr>
        <p:blipFill rotWithShape="1">
          <a:blip r:embed="rId3">
            <a:alphaModFix/>
          </a:blip>
          <a:srcRect b="6576"/>
          <a:stretch/>
        </p:blipFill>
        <p:spPr>
          <a:xfrm>
            <a:off x="2771480" y="1177538"/>
            <a:ext cx="5590095" cy="5317787"/>
          </a:xfrm>
          <a:prstGeom prst="rect">
            <a:avLst/>
          </a:prstGeom>
          <a:noFill/>
          <a:ln w="9525" cap="flat" cmpd="sng">
            <a:solidFill>
              <a:srgbClr val="999999"/>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aeec20183f_0_0"/>
          <p:cNvSpPr txBox="1">
            <a:spLocks noGrp="1"/>
          </p:cNvSpPr>
          <p:nvPr>
            <p:ph type="title"/>
          </p:nvPr>
        </p:nvSpPr>
        <p:spPr>
          <a:xfrm>
            <a:off x="548025" y="362675"/>
            <a:ext cx="10068600" cy="9804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1000"/>
              </a:spcAft>
              <a:buClr>
                <a:schemeClr val="dk1"/>
              </a:buClr>
              <a:buSzPts val="2800"/>
              <a:buFont typeface="Calibri"/>
              <a:buNone/>
            </a:pPr>
            <a:r>
              <a:rPr lang="en-US" sz="3200" b="1">
                <a:solidFill>
                  <a:srgbClr val="0B5394"/>
                </a:solidFill>
                <a:latin typeface="Avenir"/>
                <a:ea typeface="Avenir"/>
                <a:cs typeface="Avenir"/>
                <a:sym typeface="Avenir"/>
              </a:rPr>
              <a:t>Results </a:t>
            </a:r>
            <a:r>
              <a:rPr lang="en-US" sz="2400" b="1">
                <a:solidFill>
                  <a:srgbClr val="0B5394"/>
                </a:solidFill>
                <a:latin typeface="Avenir"/>
                <a:ea typeface="Avenir"/>
                <a:cs typeface="Avenir"/>
                <a:sym typeface="Avenir"/>
              </a:rPr>
              <a:t>(Visualizing listings in 3D space)</a:t>
            </a:r>
          </a:p>
        </p:txBody>
      </p:sp>
      <p:sp>
        <p:nvSpPr>
          <p:cNvPr id="154" name="Google Shape;154;gaeec20183f_0_0"/>
          <p:cNvSpPr txBox="1"/>
          <p:nvPr/>
        </p:nvSpPr>
        <p:spPr>
          <a:xfrm>
            <a:off x="1253925" y="2471350"/>
            <a:ext cx="9362700" cy="67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200"/>
          </a:p>
        </p:txBody>
      </p:sp>
      <p:pic>
        <p:nvPicPr>
          <p:cNvPr id="3" name="Picture 2">
            <a:extLst>
              <a:ext uri="{FF2B5EF4-FFF2-40B4-BE49-F238E27FC236}">
                <a16:creationId xmlns:a16="http://schemas.microsoft.com/office/drawing/2014/main" id="{28EC4DE8-368F-4BDE-A7F7-41FEF11AFBF8}"/>
              </a:ext>
            </a:extLst>
          </p:cNvPr>
          <p:cNvPicPr>
            <a:picLocks noChangeAspect="1"/>
          </p:cNvPicPr>
          <p:nvPr/>
        </p:nvPicPr>
        <p:blipFill>
          <a:blip r:embed="rId3"/>
          <a:stretch>
            <a:fillRect/>
          </a:stretch>
        </p:blipFill>
        <p:spPr>
          <a:xfrm>
            <a:off x="623007" y="1075946"/>
            <a:ext cx="10315068" cy="4706108"/>
          </a:xfrm>
          <a:prstGeom prst="rect">
            <a:avLst/>
          </a:prstGeom>
        </p:spPr>
      </p:pic>
      <p:sp>
        <p:nvSpPr>
          <p:cNvPr id="4" name="TextBox 3">
            <a:extLst>
              <a:ext uri="{FF2B5EF4-FFF2-40B4-BE49-F238E27FC236}">
                <a16:creationId xmlns:a16="http://schemas.microsoft.com/office/drawing/2014/main" id="{A0F67040-29EE-4F8B-BB76-815E9FE4B362}"/>
              </a:ext>
            </a:extLst>
          </p:cNvPr>
          <p:cNvSpPr txBox="1"/>
          <p:nvPr/>
        </p:nvSpPr>
        <p:spPr>
          <a:xfrm>
            <a:off x="1253925" y="6004874"/>
            <a:ext cx="8917597" cy="307777"/>
          </a:xfrm>
          <a:prstGeom prst="rect">
            <a:avLst/>
          </a:prstGeom>
          <a:noFill/>
        </p:spPr>
        <p:txBody>
          <a:bodyPr wrap="square" rtlCol="0">
            <a:spAutoFit/>
          </a:bodyPr>
          <a:lstStyle/>
          <a:p>
            <a:r>
              <a:rPr lang="en-US" b="1" dirty="0"/>
              <a:t>Note: The .html file of the above visualization is uploaded along with the code.</a:t>
            </a:r>
            <a:r>
              <a:rPr lang="en-US"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7"/>
          <p:cNvSpPr txBox="1">
            <a:spLocks noGrp="1"/>
          </p:cNvSpPr>
          <p:nvPr>
            <p:ph type="title"/>
          </p:nvPr>
        </p:nvSpPr>
        <p:spPr>
          <a:xfrm>
            <a:off x="668930" y="362575"/>
            <a:ext cx="11310600" cy="7635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Clr>
                <a:schemeClr val="dk1"/>
              </a:buClr>
              <a:buSzPts val="2800"/>
              <a:buFont typeface="Calibri"/>
              <a:buNone/>
            </a:pPr>
            <a:r>
              <a:rPr lang="en" sz="3200" b="1" dirty="0">
                <a:solidFill>
                  <a:srgbClr val="0B5394"/>
                </a:solidFill>
                <a:latin typeface="Avenir"/>
                <a:ea typeface="Avenir"/>
                <a:cs typeface="Avenir"/>
                <a:sym typeface="Avenir"/>
              </a:rPr>
              <a:t>Results (</a:t>
            </a:r>
            <a:r>
              <a:rPr lang="en" sz="2400" b="1" dirty="0">
                <a:solidFill>
                  <a:srgbClr val="0B5394"/>
                </a:solidFill>
                <a:latin typeface="Avenir"/>
                <a:ea typeface="Avenir"/>
                <a:cs typeface="Avenir"/>
                <a:sym typeface="Avenir"/>
              </a:rPr>
              <a:t>Elbow Plot : K-means</a:t>
            </a:r>
            <a:r>
              <a:rPr lang="en" sz="3200" b="1" dirty="0">
                <a:solidFill>
                  <a:srgbClr val="0B5394"/>
                </a:solidFill>
                <a:latin typeface="Avenir"/>
                <a:ea typeface="Avenir"/>
                <a:cs typeface="Avenir"/>
                <a:sym typeface="Avenir"/>
              </a:rPr>
              <a:t>)</a:t>
            </a:r>
            <a:endParaRPr sz="3200" b="1" dirty="0">
              <a:solidFill>
                <a:srgbClr val="0B5394"/>
              </a:solidFill>
              <a:latin typeface="Avenir"/>
              <a:ea typeface="Avenir"/>
              <a:cs typeface="Avenir"/>
              <a:sym typeface="Avenir"/>
            </a:endParaRPr>
          </a:p>
        </p:txBody>
      </p:sp>
      <p:pic>
        <p:nvPicPr>
          <p:cNvPr id="166" name="Google Shape;166;p7"/>
          <p:cNvPicPr preferRelativeResize="0"/>
          <p:nvPr/>
        </p:nvPicPr>
        <p:blipFill rotWithShape="1">
          <a:blip r:embed="rId3">
            <a:alphaModFix/>
          </a:blip>
          <a:srcRect/>
          <a:stretch/>
        </p:blipFill>
        <p:spPr>
          <a:xfrm>
            <a:off x="790100" y="1126075"/>
            <a:ext cx="10853125" cy="5534100"/>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6"/>
          <p:cNvSpPr txBox="1">
            <a:spLocks noGrp="1"/>
          </p:cNvSpPr>
          <p:nvPr>
            <p:ph type="title"/>
          </p:nvPr>
        </p:nvSpPr>
        <p:spPr>
          <a:xfrm>
            <a:off x="668927" y="362575"/>
            <a:ext cx="10255500" cy="7635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Clr>
                <a:schemeClr val="dk1"/>
              </a:buClr>
              <a:buSzPts val="2800"/>
              <a:buFont typeface="Calibri"/>
              <a:buNone/>
            </a:pPr>
            <a:r>
              <a:rPr lang="en" sz="3200" b="1">
                <a:solidFill>
                  <a:srgbClr val="0B5394"/>
                </a:solidFill>
                <a:latin typeface="Avenir"/>
                <a:ea typeface="Avenir"/>
                <a:cs typeface="Avenir"/>
                <a:sym typeface="Avenir"/>
              </a:rPr>
              <a:t>Results (</a:t>
            </a:r>
            <a:r>
              <a:rPr lang="en" sz="2400" b="1">
                <a:solidFill>
                  <a:srgbClr val="0B5394"/>
                </a:solidFill>
                <a:latin typeface="Avenir"/>
                <a:ea typeface="Avenir"/>
                <a:cs typeface="Avenir"/>
                <a:sym typeface="Avenir"/>
              </a:rPr>
              <a:t>Clustering</a:t>
            </a:r>
            <a:r>
              <a:rPr lang="en" sz="3200" b="1">
                <a:solidFill>
                  <a:srgbClr val="0B5394"/>
                </a:solidFill>
                <a:latin typeface="Avenir"/>
                <a:ea typeface="Avenir"/>
                <a:cs typeface="Avenir"/>
                <a:sym typeface="Avenir"/>
              </a:rPr>
              <a:t>)</a:t>
            </a:r>
            <a:endParaRPr sz="3200" b="1">
              <a:solidFill>
                <a:srgbClr val="0B5394"/>
              </a:solidFill>
              <a:latin typeface="Avenir"/>
              <a:ea typeface="Avenir"/>
              <a:cs typeface="Avenir"/>
              <a:sym typeface="Avenir"/>
            </a:endParaRPr>
          </a:p>
        </p:txBody>
      </p:sp>
      <p:pic>
        <p:nvPicPr>
          <p:cNvPr id="160" name="Google Shape;160;p6"/>
          <p:cNvPicPr preferRelativeResize="0"/>
          <p:nvPr/>
        </p:nvPicPr>
        <p:blipFill rotWithShape="1">
          <a:blip r:embed="rId3">
            <a:alphaModFix/>
          </a:blip>
          <a:srcRect/>
          <a:stretch/>
        </p:blipFill>
        <p:spPr>
          <a:xfrm>
            <a:off x="2218650" y="1126075"/>
            <a:ext cx="7648075" cy="5446175"/>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903</TotalTime>
  <Words>425</Words>
  <Application>Microsoft Office PowerPoint</Application>
  <PresentationFormat>Widescreen</PresentationFormat>
  <Paragraphs>40</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Avenir</vt:lpstr>
      <vt:lpstr>Calibri</vt:lpstr>
      <vt:lpstr>Office Theme</vt:lpstr>
      <vt:lpstr>Exploring Airbnb Data of  major US cities</vt:lpstr>
      <vt:lpstr>Problem Statement</vt:lpstr>
      <vt:lpstr>About the Data</vt:lpstr>
      <vt:lpstr>Body of Work</vt:lpstr>
      <vt:lpstr>Results (Selecting number of principal components)</vt:lpstr>
      <vt:lpstr>Results (Principal Component Analysis)</vt:lpstr>
      <vt:lpstr>Results (Visualizing listings in 3D space)</vt:lpstr>
      <vt:lpstr>Results (Elbow Plot : K-means)</vt:lpstr>
      <vt:lpstr>Results (Clustering)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Airbnb Data of  major US cities</dc:title>
  <dc:creator>Desai, Rashi {PEP}</dc:creator>
  <cp:lastModifiedBy>Anuj Chanchlani</cp:lastModifiedBy>
  <cp:revision>11</cp:revision>
  <dcterms:created xsi:type="dcterms:W3CDTF">2020-12-02T15:57:14Z</dcterms:created>
  <dcterms:modified xsi:type="dcterms:W3CDTF">2020-12-09T21:30:11Z</dcterms:modified>
</cp:coreProperties>
</file>