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76"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B23"/>
    <a:srgbClr val="442016"/>
    <a:srgbClr val="684B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290080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1048588"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9"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t>5/25/2023</a:t>
            </a:fld>
            <a:endParaRPr lang="en-US" dirty="0"/>
          </a:p>
        </p:txBody>
      </p:sp>
      <p:sp>
        <p:nvSpPr>
          <p:cNvPr id="1048590"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48591"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3"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4"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6"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7"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8"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2"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kumimoji="0" lang="en-US"/>
              <a:t>Click to edit Master title style</a:t>
            </a:r>
          </a:p>
        </p:txBody>
      </p:sp>
      <p:sp>
        <p:nvSpPr>
          <p:cNvPr id="1048664"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5" name="Date Placeholder 3"/>
          <p:cNvSpPr>
            <a:spLocks noGrp="1"/>
          </p:cNvSpPr>
          <p:nvPr>
            <p:ph type="dt" sz="half" idx="10"/>
          </p:nvPr>
        </p:nvSpPr>
        <p:spPr/>
        <p:txBody>
          <a:bodyPr/>
          <a:lstStyle/>
          <a:p>
            <a:fld id="{55C6B4A9-1611-4792-9094-5F34BCA07E0B}" type="datetimeFigureOut">
              <a:rPr lang="en-US" smtClean="0"/>
              <a:t>5/25/2023</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5" name="Vertical Title 1"/>
          <p:cNvSpPr>
            <a:spLocks noGrp="1"/>
          </p:cNvSpPr>
          <p:nvPr>
            <p:ph type="title" orient="vert"/>
          </p:nvPr>
        </p:nvSpPr>
        <p:spPr>
          <a:xfrm>
            <a:off x="8839200" y="274648"/>
            <a:ext cx="2235200" cy="5851525"/>
          </a:xfrm>
        </p:spPr>
        <p:txBody>
          <a:bodyPr vert="eaVert"/>
          <a:lstStyle/>
          <a:p>
            <a:r>
              <a:rPr kumimoji="0" lang="en-US"/>
              <a:t>Click to edit Master title style</a:t>
            </a:r>
          </a:p>
        </p:txBody>
      </p:sp>
      <p:sp>
        <p:nvSpPr>
          <p:cNvPr id="1048646" name="Vertical Text Placeholder 2"/>
          <p:cNvSpPr>
            <a:spLocks noGrp="1"/>
          </p:cNvSpPr>
          <p:nvPr>
            <p:ph type="body" orient="vert" idx="1"/>
          </p:nvPr>
        </p:nvSpPr>
        <p:spPr>
          <a:xfrm>
            <a:off x="609600" y="274647"/>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7" name="Date Placeholder 3"/>
          <p:cNvSpPr>
            <a:spLocks noGrp="1"/>
          </p:cNvSpPr>
          <p:nvPr>
            <p:ph type="dt" sz="half" idx="10"/>
          </p:nvPr>
        </p:nvSpPr>
        <p:spPr/>
        <p:txBody>
          <a:bodyPr/>
          <a:lstStyle/>
          <a:p>
            <a:fld id="{B61BEF0D-F0BB-DE4B-95CE-6DB70DBA9567}" type="datetimeFigureOut">
              <a:rPr lang="en-US" smtClean="0"/>
              <a:t>5/25/2023</a:t>
            </a:fld>
            <a:endParaRPr lang="en-US" dirty="0"/>
          </a:p>
        </p:txBody>
      </p:sp>
      <p:sp>
        <p:nvSpPr>
          <p:cNvPr id="1048648" name="Footer Placeholder 4"/>
          <p:cNvSpPr>
            <a:spLocks noGrp="1"/>
          </p:cNvSpPr>
          <p:nvPr>
            <p:ph type="ftr" sz="quarter" idx="11"/>
          </p:nvPr>
        </p:nvSpPr>
        <p:spPr/>
        <p:txBody>
          <a:bodyPr/>
          <a:lstStyle/>
          <a:p>
            <a:endParaRPr lang="en-US" dirty="0"/>
          </a:p>
        </p:txBody>
      </p:sp>
      <p:sp>
        <p:nvSpPr>
          <p:cNvPr id="1048649"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kumimoji="0" lang="en-US"/>
              <a:t>Click to edit Master title style</a:t>
            </a:r>
          </a:p>
        </p:txBody>
      </p:sp>
      <p:sp>
        <p:nvSpPr>
          <p:cNvPr id="1048612"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13" name="Date Placeholder 6"/>
          <p:cNvSpPr>
            <a:spLocks noGrp="1"/>
          </p:cNvSpPr>
          <p:nvPr>
            <p:ph type="dt" sz="half" idx="14"/>
          </p:nvPr>
        </p:nvSpPr>
        <p:spPr/>
        <p:txBody>
          <a:bodyPr rtlCol="0"/>
          <a:lstStyle/>
          <a:p>
            <a:fld id="{42A54C80-263E-416B-A8E0-580EDEADCBDC}" type="datetimeFigureOut">
              <a:rPr lang="en-US" smtClean="0"/>
              <a:t>5/25/2023</a:t>
            </a:fld>
            <a:endParaRPr lang="en-US" dirty="0"/>
          </a:p>
        </p:txBody>
      </p:sp>
      <p:sp>
        <p:nvSpPr>
          <p:cNvPr id="1048614" name="Slide Number Placeholder 8"/>
          <p:cNvSpPr>
            <a:spLocks noGrp="1"/>
          </p:cNvSpPr>
          <p:nvPr>
            <p:ph type="sldNum" sz="quarter" idx="15"/>
          </p:nvPr>
        </p:nvSpPr>
        <p:spPr/>
        <p:txBody>
          <a:bodyPr rtlCol="0"/>
          <a:lstStyle/>
          <a:p>
            <a:fld id="{519954A3-9DFD-4C44-94BA-B95130A3BA1C}" type="slidenum">
              <a:rPr lang="en-US" smtClean="0"/>
              <a:t>‹#›</a:t>
            </a:fld>
            <a:endParaRPr lang="en-US" dirty="0"/>
          </a:p>
        </p:txBody>
      </p:sp>
      <p:sp>
        <p:nvSpPr>
          <p:cNvPr id="1048615"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68"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1048669"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70" name="Date Placeholder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t>5/25/2023</a:t>
            </a:fld>
            <a:endParaRPr lang="en-US" dirty="0"/>
          </a:p>
        </p:txBody>
      </p:sp>
      <p:sp>
        <p:nvSpPr>
          <p:cNvPr id="1048671"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1048672"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3"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4"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5"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6"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77"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78"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79"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0"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1"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2"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3"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4"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5"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6"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87"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88" name="Slide Number Placeholder 5"/>
          <p:cNvSpPr>
            <a:spLocks noGrp="1"/>
          </p:cNvSpPr>
          <p:nvPr>
            <p:ph type="sldNum" sz="quarter" idx="12"/>
          </p:nvPr>
        </p:nvSpPr>
        <p:spPr bwMode="auto">
          <a:xfrm>
            <a:off x="1787488" y="4928702"/>
            <a:ext cx="812800" cy="517524"/>
          </a:xfrm>
        </p:spPr>
        <p:txBody>
          <a:bodyPr/>
          <a:lstStyle/>
          <a:p>
            <a:fld id="{D57F1E4F-1CFF-5643-939E-217C01CDF56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kumimoji="0" lang="en-US"/>
              <a:t>Click to edit Master title style</a:t>
            </a:r>
          </a:p>
        </p:txBody>
      </p:sp>
      <p:sp>
        <p:nvSpPr>
          <p:cNvPr id="1048690" name="Date Placeholder 4"/>
          <p:cNvSpPr>
            <a:spLocks noGrp="1"/>
          </p:cNvSpPr>
          <p:nvPr>
            <p:ph type="dt" sz="half" idx="10"/>
          </p:nvPr>
        </p:nvSpPr>
        <p:spPr/>
        <p:txBody>
          <a:bodyPr/>
          <a:lstStyle/>
          <a:p>
            <a:fld id="{42A54C80-263E-416B-A8E0-580EDEADCBDC}" type="datetimeFigureOut">
              <a:rPr lang="en-US" smtClean="0"/>
              <a:t>5/25/2023</a:t>
            </a:fld>
            <a:endParaRPr lang="en-US" dirty="0"/>
          </a:p>
        </p:txBody>
      </p:sp>
      <p:sp>
        <p:nvSpPr>
          <p:cNvPr id="1048691" name="Footer Placeholder 5"/>
          <p:cNvSpPr>
            <a:spLocks noGrp="1"/>
          </p:cNvSpPr>
          <p:nvPr>
            <p:ph type="ftr" sz="quarter" idx="11"/>
          </p:nvPr>
        </p:nvSpPr>
        <p:spPr/>
        <p:txBody>
          <a:bodyPr/>
          <a:lstStyle/>
          <a:p>
            <a:endParaRPr lang="en-US" dirty="0"/>
          </a:p>
        </p:txBody>
      </p:sp>
      <p:sp>
        <p:nvSpPr>
          <p:cNvPr id="1048692"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1048693"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4"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5" name="Title 1"/>
          <p:cNvSpPr>
            <a:spLocks noGrp="1"/>
          </p:cNvSpPr>
          <p:nvPr>
            <p:ph type="title"/>
          </p:nvPr>
        </p:nvSpPr>
        <p:spPr>
          <a:xfrm>
            <a:off x="609600" y="273050"/>
            <a:ext cx="10058400" cy="1143000"/>
          </a:xfrm>
        </p:spPr>
        <p:txBody>
          <a:bodyPr anchor="b"/>
          <a:lstStyle/>
          <a:p>
            <a:r>
              <a:rPr kumimoji="0" lang="en-US"/>
              <a:t>Click to edit Master title style</a:t>
            </a:r>
          </a:p>
        </p:txBody>
      </p:sp>
      <p:sp>
        <p:nvSpPr>
          <p:cNvPr id="1048696" name="Date Placeholder 6"/>
          <p:cNvSpPr>
            <a:spLocks noGrp="1"/>
          </p:cNvSpPr>
          <p:nvPr>
            <p:ph type="dt" sz="half" idx="10"/>
          </p:nvPr>
        </p:nvSpPr>
        <p:spPr/>
        <p:txBody>
          <a:bodyPr/>
          <a:lstStyle/>
          <a:p>
            <a:fld id="{B61BEF0D-F0BB-DE4B-95CE-6DB70DBA9567}" type="datetimeFigureOut">
              <a:rPr lang="en-US" smtClean="0"/>
              <a:t>5/25/2023</a:t>
            </a:fld>
            <a:endParaRPr lang="en-US" dirty="0"/>
          </a:p>
        </p:txBody>
      </p:sp>
      <p:sp>
        <p:nvSpPr>
          <p:cNvPr id="1048697" name="Footer Placeholder 7"/>
          <p:cNvSpPr>
            <a:spLocks noGrp="1"/>
          </p:cNvSpPr>
          <p:nvPr>
            <p:ph type="ftr" sz="quarter" idx="11"/>
          </p:nvPr>
        </p:nvSpPr>
        <p:spPr/>
        <p:txBody>
          <a:bodyPr/>
          <a:lstStyle/>
          <a:p>
            <a:endParaRPr lang="en-US" dirty="0"/>
          </a:p>
        </p:txBody>
      </p:sp>
      <p:sp>
        <p:nvSpPr>
          <p:cNvPr id="1048698"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
        <p:nvSpPr>
          <p:cNvPr id="1048699"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0"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1"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02"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kumimoji="0" lang="en-US"/>
              <a:t>Click to edit Master title style</a:t>
            </a:r>
          </a:p>
        </p:txBody>
      </p:sp>
      <p:sp>
        <p:nvSpPr>
          <p:cNvPr id="1048642" name="Date Placeholder 5"/>
          <p:cNvSpPr>
            <a:spLocks noGrp="1"/>
          </p:cNvSpPr>
          <p:nvPr>
            <p:ph type="dt" sz="half" idx="10"/>
          </p:nvPr>
        </p:nvSpPr>
        <p:spPr/>
        <p:txBody>
          <a:bodyPr rtlCol="0"/>
          <a:lstStyle/>
          <a:p>
            <a:fld id="{B61BEF0D-F0BB-DE4B-95CE-6DB70DBA9567}" type="datetimeFigureOut">
              <a:rPr lang="en-US" smtClean="0"/>
              <a:t>5/25/2023</a:t>
            </a:fld>
            <a:endParaRPr lang="en-US" dirty="0"/>
          </a:p>
        </p:txBody>
      </p:sp>
      <p:sp>
        <p:nvSpPr>
          <p:cNvPr id="1048643" name="Slide Number Placeholder 6"/>
          <p:cNvSpPr>
            <a:spLocks noGrp="1"/>
          </p:cNvSpPr>
          <p:nvPr>
            <p:ph type="sldNum" sz="quarter" idx="11"/>
          </p:nvPr>
        </p:nvSpPr>
        <p:spPr/>
        <p:txBody>
          <a:bodyPr rtlCol="0"/>
          <a:lstStyle/>
          <a:p>
            <a:fld id="{D57F1E4F-1CFF-5643-939E-217C01CDF565}" type="slidenum">
              <a:rPr lang="en-US" smtClean="0"/>
              <a:t>‹#›</a:t>
            </a:fld>
            <a:endParaRPr lang="en-US" dirty="0"/>
          </a:p>
        </p:txBody>
      </p:sp>
      <p:sp>
        <p:nvSpPr>
          <p:cNvPr id="1048644"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3" name="Date Placeholder 1"/>
          <p:cNvSpPr>
            <a:spLocks noGrp="1"/>
          </p:cNvSpPr>
          <p:nvPr>
            <p:ph type="dt" sz="half" idx="10"/>
          </p:nvPr>
        </p:nvSpPr>
        <p:spPr/>
        <p:txBody>
          <a:bodyPr/>
          <a:lstStyle/>
          <a:p>
            <a:fld id="{B61BEF0D-F0BB-DE4B-95CE-6DB70DBA9567}" type="datetimeFigureOut">
              <a:rPr lang="en-US" smtClean="0"/>
              <a:t>5/25/2023</a:t>
            </a:fld>
            <a:endParaRPr lang="en-US" dirty="0"/>
          </a:p>
        </p:txBody>
      </p:sp>
      <p:sp>
        <p:nvSpPr>
          <p:cNvPr id="1048704" name="Footer Placeholder 2"/>
          <p:cNvSpPr>
            <a:spLocks noGrp="1"/>
          </p:cNvSpPr>
          <p:nvPr>
            <p:ph type="ftr" sz="quarter" idx="11"/>
          </p:nvPr>
        </p:nvSpPr>
        <p:spPr/>
        <p:txBody>
          <a:bodyPr/>
          <a:lstStyle/>
          <a:p>
            <a:endParaRPr lang="en-US" dirty="0"/>
          </a:p>
        </p:txBody>
      </p:sp>
      <p:sp>
        <p:nvSpPr>
          <p:cNvPr id="1048705"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06"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07"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1048708"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09"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0"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15"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6" name="Date Placeholder 20"/>
          <p:cNvSpPr>
            <a:spLocks noGrp="1"/>
          </p:cNvSpPr>
          <p:nvPr>
            <p:ph type="dt" sz="half" idx="14"/>
          </p:nvPr>
        </p:nvSpPr>
        <p:spPr/>
        <p:txBody>
          <a:bodyPr rtlCol="0"/>
          <a:lstStyle/>
          <a:p>
            <a:fld id="{42A54C80-263E-416B-A8E0-580EDEADCBDC}" type="datetimeFigureOut">
              <a:rPr lang="en-US" smtClean="0"/>
              <a:t>5/25/2023</a:t>
            </a:fld>
            <a:endParaRPr lang="en-US" dirty="0"/>
          </a:p>
        </p:txBody>
      </p:sp>
      <p:sp>
        <p:nvSpPr>
          <p:cNvPr id="1048717" name="Slide Number Placeholder 21"/>
          <p:cNvSpPr>
            <a:spLocks noGrp="1"/>
          </p:cNvSpPr>
          <p:nvPr>
            <p:ph type="sldNum" sz="quarter" idx="15"/>
          </p:nvPr>
        </p:nvSpPr>
        <p:spPr/>
        <p:txBody>
          <a:bodyPr rtlCol="0"/>
          <a:lstStyle/>
          <a:p>
            <a:fld id="{519954A3-9DFD-4C44-94BA-B95130A3BA1C}" type="slidenum">
              <a:rPr lang="en-US" smtClean="0"/>
              <a:t>‹#›</a:t>
            </a:fld>
            <a:endParaRPr lang="en-US" dirty="0"/>
          </a:p>
        </p:txBody>
      </p:sp>
      <p:sp>
        <p:nvSpPr>
          <p:cNvPr id="1048718"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0"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1"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5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104865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65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5"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6"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7"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8"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59"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60" name="Date Placeholder 16"/>
          <p:cNvSpPr>
            <a:spLocks noGrp="1"/>
          </p:cNvSpPr>
          <p:nvPr>
            <p:ph type="dt" sz="half" idx="10"/>
          </p:nvPr>
        </p:nvSpPr>
        <p:spPr/>
        <p:txBody>
          <a:bodyPr rtlCol="0"/>
          <a:lstStyle/>
          <a:p>
            <a:fld id="{B61BEF0D-F0BB-DE4B-95CE-6DB70DBA9567}" type="datetimeFigureOut">
              <a:rPr lang="en-US" smtClean="0"/>
              <a:t>5/25/2023</a:t>
            </a:fld>
            <a:endParaRPr lang="en-US" dirty="0"/>
          </a:p>
        </p:txBody>
      </p:sp>
      <p:sp>
        <p:nvSpPr>
          <p:cNvPr id="1048661" name="Slide Number Placeholder 17"/>
          <p:cNvSpPr>
            <a:spLocks noGrp="1"/>
          </p:cNvSpPr>
          <p:nvPr>
            <p:ph type="sldNum" sz="quarter" idx="11"/>
          </p:nvPr>
        </p:nvSpPr>
        <p:spPr/>
        <p:txBody>
          <a:bodyPr rtlCol="0"/>
          <a:lstStyle/>
          <a:p>
            <a:fld id="{D57F1E4F-1CFF-5643-939E-217C01CDF565}" type="slidenum">
              <a:rPr lang="en-US" smtClean="0"/>
              <a:t>‹#›</a:t>
            </a:fld>
            <a:endParaRPr lang="en-US" dirty="0"/>
          </a:p>
        </p:txBody>
      </p:sp>
      <p:sp>
        <p:nvSpPr>
          <p:cNvPr id="1048662"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t>5/25/2023</a:t>
            </a:fld>
            <a:endParaRPr lang="en-US" dirty="0"/>
          </a:p>
        </p:txBody>
      </p:sp>
      <p:sp>
        <p:nvSpPr>
          <p:cNvPr id="1048580"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1048581"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project-idea-voice-based-email-visually-challenged.com" TargetMode="External"/><Relationship Id="rId2" Type="http://schemas.openxmlformats.org/officeDocument/2006/relationships/hyperlink" Target="https://www.seminarsonly.com/Engineering-Projects/Computer/voice-based-email-system.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1871357" y="332604"/>
            <a:ext cx="10074542" cy="3538356"/>
          </a:xfrm>
        </p:spPr>
        <p:txBody>
          <a:bodyPr>
            <a:normAutofit/>
          </a:bodyPr>
          <a:lstStyle/>
          <a:p>
            <a:pPr algn="ctr"/>
            <a:r>
              <a:rPr lang="en-US" sz="1800" b="1" dirty="0">
                <a:solidFill>
                  <a:srgbClr val="442016"/>
                </a:solidFill>
                <a:latin typeface="Times New Roman" panose="02020603050405020304" pitchFamily="18" charset="0"/>
                <a:cs typeface="Times New Roman" panose="02020603050405020304" pitchFamily="18" charset="0"/>
              </a:rPr>
              <a:t>D.Y.PATIL COLLEGE OF ENGINNERING &amp; TECHNOLOGY</a:t>
            </a:r>
            <a:br>
              <a:rPr lang="en-IN" sz="1800" b="1" dirty="0">
                <a:solidFill>
                  <a:srgbClr val="442016"/>
                </a:solidFill>
                <a:latin typeface="Times New Roman" panose="02020603050405020304" pitchFamily="18" charset="0"/>
                <a:cs typeface="Times New Roman" panose="02020603050405020304" pitchFamily="18" charset="0"/>
              </a:rPr>
            </a:br>
            <a:r>
              <a:rPr lang="en-US" sz="1800" b="1" dirty="0">
                <a:solidFill>
                  <a:srgbClr val="442016"/>
                </a:solidFill>
                <a:latin typeface="Times New Roman" panose="02020603050405020304" pitchFamily="18" charset="0"/>
                <a:cs typeface="Times New Roman" panose="02020603050405020304" pitchFamily="18" charset="0"/>
              </a:rPr>
              <a:t>KASABA BAVADA, KOLHAPUR</a:t>
            </a:r>
            <a:br>
              <a:rPr lang="en-US" sz="1800" b="1" dirty="0">
                <a:solidFill>
                  <a:srgbClr val="442016"/>
                </a:solidFill>
                <a:latin typeface="Times New Roman" panose="02020603050405020304" pitchFamily="18" charset="0"/>
                <a:cs typeface="Times New Roman" panose="02020603050405020304" pitchFamily="18" charset="0"/>
              </a:rPr>
            </a:br>
            <a:br>
              <a:rPr lang="en-US" sz="1800" b="1" dirty="0">
                <a:solidFill>
                  <a:srgbClr val="442016"/>
                </a:solidFill>
                <a:latin typeface="Times New Roman" panose="02020603050405020304" pitchFamily="18" charset="0"/>
                <a:cs typeface="Times New Roman" panose="02020603050405020304" pitchFamily="18" charset="0"/>
              </a:rPr>
            </a:br>
            <a:r>
              <a:rPr lang="en-US" sz="1800" b="1" dirty="0">
                <a:solidFill>
                  <a:srgbClr val="442016"/>
                </a:solidFill>
                <a:latin typeface="Times New Roman" panose="02020603050405020304" pitchFamily="18" charset="0"/>
                <a:cs typeface="Times New Roman" panose="02020603050405020304" pitchFamily="18" charset="0"/>
              </a:rPr>
              <a:t>DEPARTMENT OF COMPUTER SCIENCE AND ENGINEERING</a:t>
            </a:r>
            <a:br>
              <a:rPr lang="en-IN" sz="1800" b="1" dirty="0">
                <a:solidFill>
                  <a:srgbClr val="442016"/>
                </a:solidFill>
                <a:latin typeface="Times New Roman" panose="02020603050405020304" pitchFamily="18" charset="0"/>
                <a:cs typeface="Times New Roman" panose="02020603050405020304" pitchFamily="18" charset="0"/>
              </a:rPr>
            </a:br>
            <a:r>
              <a:rPr lang="en-US" sz="1800" b="1" dirty="0">
                <a:solidFill>
                  <a:srgbClr val="442016"/>
                </a:solidFill>
                <a:latin typeface="Times New Roman" panose="02020603050405020304" pitchFamily="18" charset="0"/>
                <a:cs typeface="Times New Roman" panose="02020603050405020304" pitchFamily="18" charset="0"/>
              </a:rPr>
              <a:t>(Academic Year:- 2022-2023)</a:t>
            </a:r>
            <a:br>
              <a:rPr lang="en-US" sz="1800" b="1" dirty="0">
                <a:solidFill>
                  <a:srgbClr val="442016"/>
                </a:solidFill>
                <a:latin typeface="Times New Roman" panose="02020603050405020304" pitchFamily="18" charset="0"/>
                <a:cs typeface="Times New Roman" panose="02020603050405020304" pitchFamily="18" charset="0"/>
              </a:rPr>
            </a:br>
            <a:br>
              <a:rPr lang="en-IN" sz="1800" b="1" dirty="0">
                <a:solidFill>
                  <a:srgbClr val="44201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solidFill>
                  <a:srgbClr val="44201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IN" sz="2400" b="1" u="sng" dirty="0">
                <a:solidFill>
                  <a:srgbClr val="44201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Voice Based E-mail System”</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1800" b="1" dirty="0">
                <a:solidFill>
                  <a:srgbClr val="5A2B23"/>
                </a:solidFill>
                <a:latin typeface="Times New Roman" panose="02020603050405020304" pitchFamily="18" charset="0"/>
                <a:cs typeface="Times New Roman" panose="02020603050405020304" pitchFamily="18" charset="0"/>
              </a:rPr>
            </a:br>
            <a:br>
              <a:rPr lang="en-IN" sz="1800" b="1" dirty="0">
                <a:solidFill>
                  <a:srgbClr val="5A2B23"/>
                </a:solidFill>
                <a:latin typeface="Times New Roman" panose="02020603050405020304" pitchFamily="18" charset="0"/>
                <a:cs typeface="Times New Roman" panose="02020603050405020304" pitchFamily="18" charset="0"/>
              </a:rPr>
            </a:br>
            <a:r>
              <a:rPr lang="en-IN" sz="1800" b="1" dirty="0">
                <a:solidFill>
                  <a:srgbClr val="5A2B23"/>
                </a:solidFill>
                <a:latin typeface="Times New Roman" panose="02020603050405020304" pitchFamily="18" charset="0"/>
                <a:cs typeface="Times New Roman" panose="02020603050405020304" pitchFamily="18" charset="0"/>
              </a:rPr>
              <a:t>									</a:t>
            </a:r>
            <a:br>
              <a:rPr lang="en-IN"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pic>
        <p:nvPicPr>
          <p:cNvPr id="2097152" name="Picture 3"/>
          <p:cNvPicPr>
            <a:picLocks noChangeAspect="1"/>
          </p:cNvPicPr>
          <p:nvPr/>
        </p:nvPicPr>
        <p:blipFill rotWithShape="1">
          <a:blip r:embed="rId2"/>
          <a:srcRect l="14695" t="20034" r="26285" b="47129"/>
          <a:stretch>
            <a:fillRect/>
          </a:stretch>
        </p:blipFill>
        <p:spPr>
          <a:xfrm>
            <a:off x="5412603" y="2999052"/>
            <a:ext cx="2687249" cy="1163643"/>
          </a:xfrm>
          <a:prstGeom prst="rect">
            <a:avLst/>
          </a:prstGeom>
          <a:ln>
            <a:noFill/>
          </a:ln>
          <a:effectLst>
            <a:softEdge rad="112500"/>
          </a:effectLst>
        </p:spPr>
      </p:pic>
      <p:pic>
        <p:nvPicPr>
          <p:cNvPr id="2097153" name="Picture 5"/>
          <p:cNvPicPr>
            <a:picLocks noChangeAspect="1"/>
          </p:cNvPicPr>
          <p:nvPr/>
        </p:nvPicPr>
        <p:blipFill>
          <a:blip r:embed="rId3"/>
          <a:stretch>
            <a:fillRect/>
          </a:stretch>
        </p:blipFill>
        <p:spPr>
          <a:xfrm>
            <a:off x="558800" y="259602"/>
            <a:ext cx="2539999" cy="2038215"/>
          </a:xfrm>
          <a:prstGeom prst="rect">
            <a:avLst/>
          </a:prstGeom>
        </p:spPr>
      </p:pic>
      <p:graphicFrame>
        <p:nvGraphicFramePr>
          <p:cNvPr id="4194304" name="Table 4"/>
          <p:cNvGraphicFramePr>
            <a:graphicFrameLocks noGrp="1"/>
          </p:cNvGraphicFramePr>
          <p:nvPr>
            <p:extLst>
              <p:ext uri="{D42A27DB-BD31-4B8C-83A1-F6EECF244321}">
                <p14:modId xmlns:p14="http://schemas.microsoft.com/office/powerpoint/2010/main" val="1808251817"/>
              </p:ext>
            </p:extLst>
          </p:nvPr>
        </p:nvGraphicFramePr>
        <p:xfrm>
          <a:off x="4239215" y="4100806"/>
          <a:ext cx="5338826" cy="1612717"/>
        </p:xfrm>
        <a:graphic>
          <a:graphicData uri="http://schemas.openxmlformats.org/drawingml/2006/table">
            <a:tbl>
              <a:tblPr firstRow="1" firstCol="1" bandRow="1">
                <a:tableStyleId>{5C22544A-7EE6-4342-B048-85BDC9FD1C3A}</a:tableStyleId>
              </a:tblPr>
              <a:tblGrid>
                <a:gridCol w="739064">
                  <a:extLst>
                    <a:ext uri="{9D8B030D-6E8A-4147-A177-3AD203B41FA5}">
                      <a16:colId xmlns:a16="http://schemas.microsoft.com/office/drawing/2014/main" val="20000"/>
                    </a:ext>
                  </a:extLst>
                </a:gridCol>
                <a:gridCol w="3450677">
                  <a:extLst>
                    <a:ext uri="{9D8B030D-6E8A-4147-A177-3AD203B41FA5}">
                      <a16:colId xmlns:a16="http://schemas.microsoft.com/office/drawing/2014/main" val="20001"/>
                    </a:ext>
                  </a:extLst>
                </a:gridCol>
                <a:gridCol w="1149085">
                  <a:extLst>
                    <a:ext uri="{9D8B030D-6E8A-4147-A177-3AD203B41FA5}">
                      <a16:colId xmlns:a16="http://schemas.microsoft.com/office/drawing/2014/main" val="20002"/>
                    </a:ext>
                  </a:extLst>
                </a:gridCol>
              </a:tblGrid>
              <a:tr h="530357">
                <a:tc>
                  <a:txBody>
                    <a:bodyPr/>
                    <a:lstStyle/>
                    <a:p>
                      <a:pPr algn="ctr">
                        <a:lnSpc>
                          <a:spcPct val="107000"/>
                        </a:lnSpc>
                        <a:spcAft>
                          <a:spcPts val="800"/>
                        </a:spcAft>
                      </a:pPr>
                      <a:r>
                        <a:rPr lang="en-US" sz="1600" dirty="0">
                          <a:effectLst/>
                        </a:rPr>
                        <a:t>Sr.no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US" sz="1600" dirty="0">
                          <a:effectLst/>
                        </a:rPr>
                        <a:t>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US" sz="1600" dirty="0">
                          <a:effectLst/>
                        </a:rPr>
                        <a:t>Roll No.</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207702">
                <a:tc>
                  <a:txBody>
                    <a:bodyPr/>
                    <a:lstStyle/>
                    <a:p>
                      <a:pPr algn="ctr">
                        <a:lnSpc>
                          <a:spcPct val="107000"/>
                        </a:lnSpc>
                        <a:spcAft>
                          <a:spcPts val="800"/>
                        </a:spcAft>
                      </a:pPr>
                      <a:r>
                        <a:rPr lang="en-US" sz="14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Sahil Kiran </a:t>
                      </a:r>
                      <a:r>
                        <a:rPr lang="en-IN" sz="1100" dirty="0" err="1">
                          <a:effectLst/>
                          <a:latin typeface="Calibri" panose="020F0502020204030204" pitchFamily="34" charset="0"/>
                          <a:ea typeface="Calibri" panose="020F0502020204030204" pitchFamily="34" charset="0"/>
                          <a:cs typeface="Mangal" panose="02040503050203030202" pitchFamily="18" charset="0"/>
                        </a:rPr>
                        <a:t>Kamble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41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207702">
                <a:tc>
                  <a:txBody>
                    <a:bodyPr/>
                    <a:lstStyle/>
                    <a:p>
                      <a:pPr algn="ctr">
                        <a:lnSpc>
                          <a:spcPct val="107000"/>
                        </a:lnSpc>
                        <a:spcAft>
                          <a:spcPts val="800"/>
                        </a:spcAft>
                      </a:pPr>
                      <a:r>
                        <a:rPr lang="en-US" sz="14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SimSun" panose="02010600030101010101" pitchFamily="2" charset="-122"/>
                        </a:rPr>
                        <a:t>Anuj </a:t>
                      </a:r>
                      <a:r>
                        <a:rPr lang="en-US" sz="1100" dirty="0" err="1">
                          <a:effectLst/>
                          <a:latin typeface="Times New Roman" panose="02020603050405020304" pitchFamily="18" charset="0"/>
                          <a:ea typeface="Calibri" panose="020F0502020204030204" pitchFamily="34" charset="0"/>
                          <a:cs typeface="SimSun" panose="02010600030101010101" pitchFamily="2" charset="-122"/>
                        </a:rPr>
                        <a:t>Uttam</a:t>
                      </a:r>
                      <a:r>
                        <a:rPr lang="en-US" sz="1100" dirty="0">
                          <a:effectLst/>
                          <a:latin typeface="Times New Roman" panose="02020603050405020304" pitchFamily="18" charset="0"/>
                          <a:ea typeface="Calibri" panose="020F0502020204030204" pitchFamily="34" charset="0"/>
                          <a:cs typeface="SimSun" panose="02010600030101010101" pitchFamily="2" charset="-122"/>
                        </a:rPr>
                        <a:t> </a:t>
                      </a:r>
                      <a:r>
                        <a:rPr lang="en-US" sz="1100" dirty="0" err="1">
                          <a:effectLst/>
                          <a:latin typeface="Times New Roman" panose="02020603050405020304" pitchFamily="18" charset="0"/>
                          <a:ea typeface="Calibri" panose="020F0502020204030204" pitchFamily="34" charset="0"/>
                          <a:cs typeface="SimSun" panose="02010600030101010101" pitchFamily="2" charset="-122"/>
                        </a:rPr>
                        <a:t>Gangane</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207702">
                <a:tc>
                  <a:txBody>
                    <a:bodyPr/>
                    <a:lstStyle/>
                    <a:p>
                      <a:pPr algn="ctr">
                        <a:lnSpc>
                          <a:spcPct val="107000"/>
                        </a:lnSpc>
                        <a:spcAft>
                          <a:spcPts val="800"/>
                        </a:spcAft>
                      </a:pPr>
                      <a:r>
                        <a:rPr lang="en-US" sz="1400">
                          <a:effectLst/>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100" dirty="0">
                          <a:effectLst/>
                          <a:latin typeface="Times New Roman" panose="02020603050405020304" pitchFamily="18" charset="0"/>
                          <a:ea typeface="Calibri" panose="020F0502020204030204" pitchFamily="34" charset="0"/>
                          <a:cs typeface="SimSun" panose="02010600030101010101" pitchFamily="2" charset="-122"/>
                        </a:rPr>
                        <a:t>Rishikesh </a:t>
                      </a:r>
                      <a:r>
                        <a:rPr lang="en-US" sz="1100" dirty="0" err="1">
                          <a:effectLst/>
                          <a:latin typeface="Times New Roman" panose="02020603050405020304" pitchFamily="18" charset="0"/>
                          <a:ea typeface="Calibri" panose="020F0502020204030204" pitchFamily="34" charset="0"/>
                          <a:cs typeface="SimSun" panose="02010600030101010101" pitchFamily="2" charset="-122"/>
                        </a:rPr>
                        <a:t>Randheer</a:t>
                      </a:r>
                      <a:r>
                        <a:rPr lang="en-US" sz="1100" dirty="0">
                          <a:effectLst/>
                          <a:latin typeface="Times New Roman" panose="02020603050405020304" pitchFamily="18" charset="0"/>
                          <a:ea typeface="Calibri" panose="020F0502020204030204" pitchFamily="34" charset="0"/>
                          <a:cs typeface="SimSun" panose="02010600030101010101" pitchFamily="2" charset="-122"/>
                        </a:rPr>
                        <a:t> </a:t>
                      </a:r>
                      <a:r>
                        <a:rPr lang="en-US" sz="1100" dirty="0" err="1">
                          <a:effectLst/>
                          <a:latin typeface="Times New Roman" panose="02020603050405020304" pitchFamily="18" charset="0"/>
                          <a:ea typeface="Calibri" panose="020F0502020204030204" pitchFamily="34" charset="0"/>
                          <a:cs typeface="SimSun" panose="02010600030101010101" pitchFamily="2" charset="-122"/>
                        </a:rPr>
                        <a:t>Kamble</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44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207702">
                <a:tc>
                  <a:txBody>
                    <a:bodyPr/>
                    <a:lstStyle/>
                    <a:p>
                      <a:pPr algn="ctr">
                        <a:lnSpc>
                          <a:spcPct val="107000"/>
                        </a:lnSpc>
                        <a:spcAft>
                          <a:spcPts val="800"/>
                        </a:spcAft>
                      </a:pPr>
                      <a:r>
                        <a:rPr lang="en-US" sz="1400">
                          <a:effectLst/>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Rohan Ashok </a:t>
                      </a:r>
                      <a:r>
                        <a:rPr lang="en-IN" sz="1100" dirty="0" err="1">
                          <a:effectLst/>
                          <a:latin typeface="Calibri" panose="020F0502020204030204" pitchFamily="34" charset="0"/>
                          <a:ea typeface="Calibri" panose="020F0502020204030204" pitchFamily="34" charset="0"/>
                          <a:cs typeface="Mangal" panose="02040503050203030202" pitchFamily="18" charset="0"/>
                        </a:rPr>
                        <a:t>Chougule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45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207702">
                <a:tc>
                  <a:txBody>
                    <a:bodyPr/>
                    <a:lstStyle/>
                    <a:p>
                      <a:pPr algn="ctr">
                        <a:lnSpc>
                          <a:spcPct val="107000"/>
                        </a:lnSpc>
                        <a:spcAft>
                          <a:spcPts val="800"/>
                        </a:spcAft>
                      </a:pPr>
                      <a:r>
                        <a:rPr lang="en-US" sz="1400">
                          <a:effectLst/>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Mangal" panose="02040503050203030202" pitchFamily="18" charset="0"/>
                        </a:rPr>
                        <a:t>Rohit </a:t>
                      </a:r>
                      <a:r>
                        <a:rPr lang="en-IN" sz="1100" dirty="0" err="1">
                          <a:effectLst/>
                          <a:latin typeface="Calibri" panose="020F0502020204030204" pitchFamily="34" charset="0"/>
                          <a:ea typeface="Calibri" panose="020F0502020204030204" pitchFamily="34" charset="0"/>
                          <a:cs typeface="Mangal" panose="02040503050203030202" pitchFamily="18" charset="0"/>
                        </a:rPr>
                        <a:t>Anjaiah</a:t>
                      </a:r>
                      <a:r>
                        <a:rPr lang="en-IN" sz="1100" dirty="0">
                          <a:effectLst/>
                          <a:latin typeface="Calibri" panose="020F0502020204030204" pitchFamily="34" charset="0"/>
                          <a:ea typeface="Calibri" panose="020F0502020204030204" pitchFamily="34" charset="0"/>
                          <a:cs typeface="Mangal" panose="02040503050203030202" pitchFamily="18" charset="0"/>
                        </a:rPr>
                        <a:t> </a:t>
                      </a:r>
                      <a:r>
                        <a:rPr lang="en-IN" sz="1100" dirty="0" err="1">
                          <a:effectLst/>
                          <a:latin typeface="Calibri" panose="020F0502020204030204" pitchFamily="34" charset="0"/>
                          <a:ea typeface="Calibri" panose="020F0502020204030204" pitchFamily="34" charset="0"/>
                          <a:cs typeface="Mangal" panose="02040503050203030202" pitchFamily="18" charset="0"/>
                        </a:rPr>
                        <a:t>Erugurala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46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048610" name="TextBox 6"/>
          <p:cNvSpPr txBox="1"/>
          <p:nvPr/>
        </p:nvSpPr>
        <p:spPr>
          <a:xfrm>
            <a:off x="6908628" y="5651634"/>
            <a:ext cx="4973491" cy="906787"/>
          </a:xfrm>
          <a:prstGeom prst="rect">
            <a:avLst/>
          </a:prstGeom>
          <a:noFill/>
        </p:spPr>
        <p:txBody>
          <a:bodyPr wrap="square" rtlCol="0">
            <a:spAutoFit/>
          </a:bodyPr>
          <a:lstStyle/>
          <a:p>
            <a:pPr marL="1828800">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Prof.Mr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Niraj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Haval</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57600" y="6189089"/>
            <a:ext cx="3855543" cy="369332"/>
          </a:xfrm>
          <a:prstGeom prst="rect">
            <a:avLst/>
          </a:prstGeom>
          <a:noFill/>
        </p:spPr>
        <p:txBody>
          <a:bodyPr wrap="none" rtlCol="0">
            <a:spAutoFit/>
          </a:bodyPr>
          <a:lstStyle/>
          <a:p>
            <a:r>
              <a:rPr lang="en-US" dirty="0"/>
              <a:t>Class –</a:t>
            </a:r>
            <a:r>
              <a:rPr lang="en-US" dirty="0" err="1"/>
              <a:t>TY.Btech</a:t>
            </a:r>
            <a:r>
              <a:rPr lang="en-US" dirty="0"/>
              <a:t>                   </a:t>
            </a:r>
            <a:r>
              <a:rPr lang="en-US" dirty="0" err="1"/>
              <a:t>Div</a:t>
            </a:r>
            <a:r>
              <a:rPr lang="en-US" dirty="0"/>
              <a:t>:-B</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ontent Placeholder 6"/>
          <p:cNvSpPr>
            <a:spLocks noGrp="1"/>
          </p:cNvSpPr>
          <p:nvPr>
            <p:ph sz="quarter" idx="1"/>
          </p:nvPr>
        </p:nvSpPr>
        <p:spPr>
          <a:xfrm>
            <a:off x="609600" y="982639"/>
            <a:ext cx="9956800" cy="5491313"/>
          </a:xfrm>
        </p:spPr>
        <p:txBody>
          <a:bodyPr/>
          <a:lstStyle/>
          <a:p>
            <a:r>
              <a:rPr lang="en-US" dirty="0"/>
              <a:t>Input: Registration and Login</a:t>
            </a:r>
          </a:p>
          <a:p>
            <a:r>
              <a:rPr lang="en-US" dirty="0"/>
              <a:t>Output:</a:t>
            </a:r>
          </a:p>
          <a:p>
            <a:pPr>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2442949"/>
            <a:ext cx="6035040" cy="406021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4475" t="-36034" r="134475" b="42857"/>
          <a:stretch/>
        </p:blipFill>
        <p:spPr>
          <a:xfrm>
            <a:off x="0" y="142240"/>
            <a:ext cx="4744720" cy="443992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053" b="4646"/>
          <a:stretch/>
        </p:blipFill>
        <p:spPr>
          <a:xfrm>
            <a:off x="6431280" y="2550159"/>
            <a:ext cx="5455920" cy="3952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sz="quarter" idx="1"/>
          </p:nvPr>
        </p:nvSpPr>
        <p:spPr>
          <a:xfrm>
            <a:off x="163773" y="163773"/>
            <a:ext cx="11423176" cy="6905767"/>
          </a:xfrm>
        </p:spPr>
        <p:txBody>
          <a:bodyPr/>
          <a:lstStyle/>
          <a:p>
            <a:r>
              <a:rPr lang="en-US" dirty="0"/>
              <a:t>Input: Main Screen / </a:t>
            </a:r>
            <a:r>
              <a:rPr lang="en-US" dirty="0" err="1"/>
              <a:t>Favourite</a:t>
            </a:r>
            <a:r>
              <a:rPr lang="en-US" dirty="0"/>
              <a:t> Contact list / Help Center /Log Out</a:t>
            </a:r>
          </a:p>
          <a:p>
            <a:r>
              <a:rPr lang="en-US" dirty="0"/>
              <a:t> Output:</a:t>
            </a:r>
          </a:p>
          <a:p>
            <a:endParaRPr lang="en-US" dirty="0"/>
          </a:p>
        </p:txBody>
      </p:sp>
      <p:pic>
        <p:nvPicPr>
          <p:cNvPr id="2097159" name="Picture 3" descr="prg_index.png"/>
          <p:cNvPicPr>
            <a:picLocks noChangeAspect="1"/>
          </p:cNvPicPr>
          <p:nvPr/>
        </p:nvPicPr>
        <p:blipFill>
          <a:blip r:embed="rId2"/>
          <a:stretch>
            <a:fillRect/>
          </a:stretch>
        </p:blipFill>
        <p:spPr>
          <a:xfrm>
            <a:off x="1828801" y="723331"/>
            <a:ext cx="7929348" cy="2470245"/>
          </a:xfrm>
          <a:prstGeom prst="rect">
            <a:avLst/>
          </a:prstGeom>
        </p:spPr>
      </p:pic>
      <p:pic>
        <p:nvPicPr>
          <p:cNvPr id="2097161" name="Picture 5" descr="prg_help.png"/>
          <p:cNvPicPr>
            <a:picLocks noChangeAspect="1"/>
          </p:cNvPicPr>
          <p:nvPr/>
        </p:nvPicPr>
        <p:blipFill>
          <a:blip r:embed="rId3"/>
          <a:stretch>
            <a:fillRect/>
          </a:stretch>
        </p:blipFill>
        <p:spPr>
          <a:xfrm>
            <a:off x="6441743" y="3343701"/>
            <a:ext cx="4667536" cy="32413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34" y="3274969"/>
            <a:ext cx="5119427" cy="33788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ubtitle 2"/>
          <p:cNvSpPr>
            <a:spLocks noGrp="1"/>
          </p:cNvSpPr>
          <p:nvPr>
            <p:ph type="subTitle" idx="1"/>
          </p:nvPr>
        </p:nvSpPr>
        <p:spPr>
          <a:xfrm>
            <a:off x="846160" y="573206"/>
            <a:ext cx="10431439" cy="6284794"/>
          </a:xfrm>
        </p:spPr>
        <p:txBody>
          <a:bodyPr/>
          <a:lstStyle/>
          <a:p>
            <a:r>
              <a:rPr lang="en-US" sz="2400" dirty="0"/>
              <a:t>Input: SEND EMAIL</a:t>
            </a:r>
          </a:p>
          <a:p>
            <a:r>
              <a:rPr lang="en-US" sz="2400" dirty="0"/>
              <a:t>Output: </a:t>
            </a:r>
          </a:p>
          <a:p>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5720" b="4546"/>
          <a:stretch/>
        </p:blipFill>
        <p:spPr>
          <a:xfrm>
            <a:off x="1219199" y="1767840"/>
            <a:ext cx="10058400" cy="4277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ubtitle 2"/>
          <p:cNvSpPr>
            <a:spLocks noGrp="1"/>
          </p:cNvSpPr>
          <p:nvPr>
            <p:ph type="subTitle" idx="1"/>
          </p:nvPr>
        </p:nvSpPr>
        <p:spPr>
          <a:xfrm>
            <a:off x="354842" y="313899"/>
            <a:ext cx="11505062" cy="6061023"/>
          </a:xfrm>
        </p:spPr>
        <p:txBody>
          <a:bodyPr/>
          <a:lstStyle/>
          <a:p>
            <a:r>
              <a:rPr lang="en-US" sz="2400" dirty="0"/>
              <a:t> “EMAIL VIRTUAL  ASSISTANT</a:t>
            </a:r>
            <a:r>
              <a:rPr lang="en-US" dirty="0"/>
              <a:t>”</a:t>
            </a:r>
            <a:endParaRPr lang="en-US" sz="240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3288" b="8777"/>
          <a:stretch/>
        </p:blipFill>
        <p:spPr>
          <a:xfrm>
            <a:off x="1078173" y="1139690"/>
            <a:ext cx="10058400" cy="4409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0" y="-319588"/>
            <a:ext cx="12192000" cy="1419367"/>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Implementation Details</a:t>
            </a:r>
            <a:endParaRPr lang="en-IN" sz="4800" b="1" u="sng" dirty="0">
              <a:latin typeface="Times New Roman" panose="02020603050405020304" pitchFamily="18" charset="0"/>
              <a:cs typeface="Times New Roman" panose="02020603050405020304" pitchFamily="18" charset="0"/>
            </a:endParaRPr>
          </a:p>
        </p:txBody>
      </p:sp>
      <p:sp>
        <p:nvSpPr>
          <p:cNvPr id="1048635" name="Rectangle 5"/>
          <p:cNvSpPr/>
          <p:nvPr/>
        </p:nvSpPr>
        <p:spPr>
          <a:xfrm>
            <a:off x="1019346" y="1284752"/>
            <a:ext cx="10631607" cy="5427127"/>
          </a:xfrm>
          <a:prstGeom prst="rect">
            <a:avLst/>
          </a:prstGeom>
        </p:spPr>
        <p:txBody>
          <a:bodyPr wrap="square">
            <a:spAutoFit/>
          </a:bodyPr>
          <a:lstStyle/>
          <a:p>
            <a:pPr>
              <a:buFont typeface="Wingdings" pitchFamily="2" charset="2"/>
              <a:buChar char="v"/>
            </a:pPr>
            <a:r>
              <a:rPr lang="en-US" b="1" u="sng"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b="1" u="sng"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Memory Space:</a:t>
            </a:r>
          </a:p>
          <a:p>
            <a:pPr lvl="1">
              <a:lnSpc>
                <a:spcPct val="150000"/>
              </a:lnSpc>
              <a:spcBef>
                <a:spcPts val="150"/>
              </a:spcBef>
              <a:spcAft>
                <a:spcPts val="150"/>
              </a:spcAft>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	[A] Minimum	 = 4GB</a:t>
            </a:r>
            <a:endPar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Bef>
                <a:spcPts val="150"/>
              </a:spcBef>
              <a:spcAft>
                <a:spcPts val="150"/>
              </a:spcAft>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		[B] Recommended  = 8GB</a:t>
            </a:r>
            <a:endPar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Hard Disk Driver = To install the  software at least 2 GB &amp; the data storage </a:t>
            </a:r>
            <a:r>
              <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is depending upon   		  the organizational setup.</a:t>
            </a: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Processor		= 	Intel core i3 and above.</a:t>
            </a:r>
          </a:p>
          <a:p>
            <a:pPr marL="342900" lvl="0" indent="-342900">
              <a:lnSpc>
                <a:spcPct val="150000"/>
              </a:lnSpc>
              <a:spcBef>
                <a:spcPts val="150"/>
              </a:spcBef>
              <a:spcAft>
                <a:spcPts val="150"/>
              </a:spcAft>
              <a:buFont typeface="Wingdings" pitchFamily="2" charset="2"/>
              <a:buChar char="v"/>
            </a:pPr>
            <a:r>
              <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RAM			=	4gb or above</a:t>
            </a:r>
          </a:p>
          <a:p>
            <a:pPr marL="342900" lvl="0" indent="-342900">
              <a:lnSpc>
                <a:spcPct val="150000"/>
              </a:lnSpc>
              <a:spcBef>
                <a:spcPts val="150"/>
              </a:spcBef>
              <a:spcAft>
                <a:spcPts val="150"/>
              </a:spcAft>
              <a:buFont typeface="Wingdings" pitchFamily="2" charset="2"/>
              <a:buChar char="v"/>
            </a:pPr>
            <a:r>
              <a:rPr lang="en-US" b="1"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Operating System	 =      Windows</a:t>
            </a:r>
            <a:endPar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Developing Language =     Python </a:t>
            </a:r>
            <a:endParaRPr lang="en-IN" dirty="0">
              <a:solidFill>
                <a:srgbClr val="442016"/>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150"/>
              </a:spcBef>
              <a:spcAft>
                <a:spcPts val="150"/>
              </a:spcAft>
              <a:buFont typeface="Wingdings" pitchFamily="2" charset="2"/>
              <a:buChar char="v"/>
            </a:pP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Software 			   =	  Python 3.9, </a:t>
            </a:r>
            <a:r>
              <a:rPr lang="en-US" dirty="0" err="1">
                <a:solidFill>
                  <a:srgbClr val="442016"/>
                </a:solidFill>
                <a:latin typeface="Times New Roman" panose="02020603050405020304" pitchFamily="18" charset="0"/>
                <a:ea typeface="Calibri" panose="020F0502020204030204" pitchFamily="34" charset="0"/>
                <a:cs typeface="Times New Roman" panose="02020603050405020304" pitchFamily="18" charset="0"/>
              </a:rPr>
              <a:t>Pycharm</a:t>
            </a:r>
            <a:r>
              <a:rPr lang="en-US" dirty="0">
                <a:solidFill>
                  <a:srgbClr val="442016"/>
                </a:solidFill>
                <a:latin typeface="Times New Roman" panose="02020603050405020304" pitchFamily="18" charset="0"/>
                <a:ea typeface="Calibri" panose="020F0502020204030204" pitchFamily="34" charset="0"/>
                <a:cs typeface="Times New Roman" panose="02020603050405020304" pitchFamily="18" charset="0"/>
              </a:rPr>
              <a:t>  /Jupiter notebook/ Visual studio .</a:t>
            </a:r>
            <a:endParaRPr lang="en-US" dirty="0">
              <a:solidFill>
                <a:srgbClr val="44201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6" y="8"/>
            <a:ext cx="12191999" cy="1405719"/>
          </a:xfrm>
        </p:spPr>
        <p:txBody>
          <a:bodyPr>
            <a:normAutofit fontScale="90000"/>
          </a:bodyPr>
          <a:lstStyle/>
          <a:p>
            <a:pPr algn="ctr"/>
            <a:r>
              <a:rPr lang="en-US" sz="5300" b="1" u="sng" dirty="0">
                <a:latin typeface="Times New Roman" panose="02020603050405020304" pitchFamily="18" charset="0"/>
                <a:cs typeface="Times New Roman" panose="02020603050405020304" pitchFamily="18" charset="0"/>
              </a:rPr>
              <a:t>Conclusion</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1048637" name="Content Placeholder 2"/>
          <p:cNvSpPr>
            <a:spLocks noGrp="1"/>
          </p:cNvSpPr>
          <p:nvPr>
            <p:ph sz="quarter" idx="1"/>
          </p:nvPr>
        </p:nvSpPr>
        <p:spPr>
          <a:xfrm>
            <a:off x="692459" y="1405727"/>
            <a:ext cx="10156060" cy="3614569"/>
          </a:xfrm>
        </p:spPr>
        <p:txBody>
          <a:bodyPr>
            <a:noAutofit/>
          </a:bodyPr>
          <a:lstStyle/>
          <a:p>
            <a:pPr marL="0" indent="0">
              <a:lnSpc>
                <a:spcPct val="220000"/>
              </a:lnSpc>
              <a:buNone/>
            </a:pPr>
            <a:r>
              <a:rPr lang="en-IN" dirty="0">
                <a:effectLst/>
                <a:latin typeface="Times New Roman" panose="02020603050405020304" pitchFamily="18" charset="0"/>
                <a:ea typeface="Calibri" panose="020F0502020204030204" pitchFamily="34" charset="0"/>
              </a:rPr>
              <a:t>In this project we have proposed a system which will help the  peoples to access email services efficiently. This system will help in overcoming some drawbacks that were earlier faced by the people to whom have to use the mails multiple times in a day. The user only needs to follow the instructions given in the software and use mouse clicks accordingly to get the respective services offered.</a:t>
            </a:r>
            <a:r>
              <a:rPr lang="en-IN" dirty="0">
                <a:solidFill>
                  <a:srgbClr val="222222"/>
                </a:solidFill>
                <a:effectLst/>
                <a:latin typeface="Times New Roman" panose="02020603050405020304" pitchFamily="18" charset="0"/>
                <a:ea typeface="Calibri" panose="020F0502020204030204" pitchFamily="34" charset="0"/>
              </a:rPr>
              <a:t> We are providing feature in which users just sends email using voice.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0" y="-408365"/>
            <a:ext cx="12192000" cy="1446663"/>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Reference</a:t>
            </a:r>
            <a:endParaRPr lang="en-IN" sz="4800" b="1" u="sng" dirty="0">
              <a:latin typeface="Times New Roman" panose="02020603050405020304" pitchFamily="18" charset="0"/>
              <a:cs typeface="Times New Roman" panose="02020603050405020304" pitchFamily="18" charset="0"/>
            </a:endParaRPr>
          </a:p>
        </p:txBody>
      </p:sp>
      <p:sp>
        <p:nvSpPr>
          <p:cNvPr id="1048639" name="Content Placeholder 2"/>
          <p:cNvSpPr>
            <a:spLocks noGrp="1"/>
          </p:cNvSpPr>
          <p:nvPr>
            <p:ph sz="quarter" idx="1"/>
          </p:nvPr>
        </p:nvSpPr>
        <p:spPr>
          <a:xfrm>
            <a:off x="816745" y="1378370"/>
            <a:ext cx="9762101" cy="2559974"/>
          </a:xfrm>
        </p:spPr>
        <p:txBody>
          <a:bodyPr>
            <a:noAutofit/>
          </a:bodyPr>
          <a:lstStyle/>
          <a:p>
            <a:pPr marL="342900" lvl="0" indent="-342900">
              <a:lnSpc>
                <a:spcPct val="150000"/>
              </a:lnSpc>
              <a:spcBef>
                <a:spcPts val="150"/>
              </a:spcBef>
              <a:spcAft>
                <a:spcPts val="15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Books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Bef>
                <a:spcPts val="150"/>
              </a:spcBef>
              <a:spcAft>
                <a:spcPts val="15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Jagtap Nilesh, Pawan Alai,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Chavhan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Swapnil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Bendre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M.R.. “Voice Based System in Desktop and Mobile Devices for Blind People”. In International Journal of Emerging Technology and Advanced Engineering (IJETAE), 2014 on Pages 404-407 (Volume 4, issue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Bef>
                <a:spcPts val="150"/>
              </a:spcBef>
              <a:spcAft>
                <a:spcPts val="15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Ummuhanysifa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U.,Nizar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Banu P K , “Voice Based Search Engine and Web page Reader”.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Internationa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Journal of Computational Engineering Research (IJCER). Pages 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5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Websites:-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Aft>
                <a:spcPts val="150"/>
              </a:spcAft>
            </a:pPr>
            <a:r>
              <a:rPr lang="en-US" sz="1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https://www.seminarsonly.com/Engineering-Projects/Computer/voice-based-email-system.php</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Aft>
                <a:spcPts val="150"/>
              </a:spcAft>
            </a:pPr>
            <a:r>
              <a:rPr lang="en-IN" sz="18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https://www.geeksforgeeks.org/project-idea-voice-based-email-visually-challenged.com</a:t>
            </a:r>
            <a:endParaRPr lang="en-IN"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919255" y="2210938"/>
            <a:ext cx="8911687" cy="2647666"/>
          </a:xfrm>
        </p:spPr>
        <p:txBody>
          <a:bodyPr>
            <a:noAutofit/>
          </a:bodyPr>
          <a:lstStyle/>
          <a:p>
            <a:r>
              <a:rPr lang="en-US" sz="16600" dirty="0">
                <a:latin typeface="Times New Roman" panose="02020603050405020304" pitchFamily="18" charset="0"/>
                <a:cs typeface="Times New Roman" panose="02020603050405020304" pitchFamily="18" charset="0"/>
              </a:rPr>
              <a:t>Thank </a:t>
            </a:r>
            <a:br>
              <a:rPr lang="en-US" sz="16600" dirty="0">
                <a:latin typeface="Times New Roman" panose="02020603050405020304" pitchFamily="18" charset="0"/>
                <a:cs typeface="Times New Roman" panose="02020603050405020304" pitchFamily="18" charset="0"/>
              </a:rPr>
            </a:br>
            <a:r>
              <a:rPr lang="en-US" sz="16600" dirty="0">
                <a:latin typeface="Times New Roman" panose="02020603050405020304" pitchFamily="18" charset="0"/>
                <a:cs typeface="Times New Roman" panose="02020603050405020304" pitchFamily="18" charset="0"/>
              </a:rPr>
              <a:t>You…..</a:t>
            </a:r>
            <a:endParaRPr lang="en-IN" sz="1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 y="0"/>
            <a:ext cx="12191999" cy="1501254"/>
          </a:xfrm>
        </p:spPr>
        <p:txBody>
          <a:bodyPr>
            <a:normAutofit fontScale="90000"/>
          </a:bodyPr>
          <a:lstStyle/>
          <a:p>
            <a:pPr algn="ctr"/>
            <a:r>
              <a:rPr lang="en-US" sz="4800" b="1" u="sng" dirty="0">
                <a:latin typeface="Times New Roman" panose="02020603050405020304" pitchFamily="18" charset="0"/>
                <a:cs typeface="Times New Roman" panose="02020603050405020304" pitchFamily="18" charset="0"/>
              </a:rPr>
              <a:t>Introduction</a:t>
            </a:r>
            <a:br>
              <a:rPr lang="en-US" sz="4800" b="1" u="sng" dirty="0">
                <a:latin typeface="Times New Roman" panose="02020603050405020304" pitchFamily="18" charset="0"/>
                <a:cs typeface="Times New Roman" panose="02020603050405020304" pitchFamily="18" charset="0"/>
              </a:rPr>
            </a:br>
            <a:endParaRPr lang="en-IN" sz="4800" b="1" u="sng" dirty="0">
              <a:latin typeface="Times New Roman" panose="02020603050405020304" pitchFamily="18" charset="0"/>
              <a:cs typeface="Times New Roman" panose="02020603050405020304" pitchFamily="18" charset="0"/>
            </a:endParaRPr>
          </a:p>
        </p:txBody>
      </p:sp>
      <p:sp>
        <p:nvSpPr>
          <p:cNvPr id="1048617" name="Content Placeholder 2"/>
          <p:cNvSpPr>
            <a:spLocks noGrp="1"/>
          </p:cNvSpPr>
          <p:nvPr>
            <p:ph sz="quarter" idx="1"/>
          </p:nvPr>
        </p:nvSpPr>
        <p:spPr>
          <a:xfrm>
            <a:off x="381204" y="1188546"/>
            <a:ext cx="10703839" cy="4949863"/>
          </a:xfrm>
        </p:spPr>
        <p:txBody>
          <a:bodyPr>
            <a:noAutofit/>
          </a:bodyPr>
          <a:lstStyle/>
          <a:p>
            <a:r>
              <a:rPr lang="en-IN" dirty="0"/>
              <a:t>Email are performing much more important role in todays life .As there are  many fields where the emails are sent and </a:t>
            </a:r>
            <a:r>
              <a:rPr lang="en-IN" dirty="0" err="1"/>
              <a:t>recived</a:t>
            </a:r>
            <a:r>
              <a:rPr lang="en-IN" dirty="0"/>
              <a:t>  multiple </a:t>
            </a:r>
            <a:r>
              <a:rPr lang="en-IN" dirty="0" err="1"/>
              <a:t>times.It</a:t>
            </a:r>
            <a:r>
              <a:rPr lang="en-IN" dirty="0"/>
              <a:t> is need today to make much easier email  sending procedure. </a:t>
            </a:r>
          </a:p>
          <a:p>
            <a:r>
              <a:rPr lang="en-IN" dirty="0"/>
              <a:t>The most common mail services that we use in our day to day life is totally based on the typing. In that system we have to type whole mail using keyboard but we did the something different in the email system as we have developed PC based software, in which  we are composing the whole mail using voice .</a:t>
            </a:r>
          </a:p>
          <a:p>
            <a:r>
              <a:rPr lang="en-IN" dirty="0"/>
              <a:t>In this project we are going to develop PC based software which will help the peoples to use email services efficiently as reducing the efforts of typing and  saving their time. This system is specially helpful for people to use there emails in easier way. </a:t>
            </a:r>
          </a:p>
          <a:p>
            <a:r>
              <a:rPr lang="en-IN" dirty="0"/>
              <a:t>This PC based software created using Python ,file </a:t>
            </a:r>
            <a:r>
              <a:rPr lang="en-IN" dirty="0" err="1"/>
              <a:t>handlind</a:t>
            </a:r>
            <a:r>
              <a:rPr lang="en-IN" dirty="0"/>
              <a:t> and </a:t>
            </a:r>
            <a:r>
              <a:rPr lang="en-IN" dirty="0" err="1"/>
              <a:t>tkinker</a:t>
            </a:r>
            <a:r>
              <a:rPr lang="en-IN" dirty="0"/>
              <a:t> for storing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0" y="8"/>
            <a:ext cx="12192000" cy="1446663"/>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Problem Statement</a:t>
            </a:r>
            <a:endParaRPr lang="en-IN" sz="4800" b="1" u="sng" dirty="0">
              <a:latin typeface="Times New Roman" panose="02020603050405020304" pitchFamily="18" charset="0"/>
              <a:cs typeface="Times New Roman" panose="02020603050405020304" pitchFamily="18" charset="0"/>
            </a:endParaRPr>
          </a:p>
        </p:txBody>
      </p:sp>
      <p:sp>
        <p:nvSpPr>
          <p:cNvPr id="1048619" name="Content Placeholder 2"/>
          <p:cNvSpPr>
            <a:spLocks noGrp="1"/>
          </p:cNvSpPr>
          <p:nvPr>
            <p:ph sz="quarter" idx="1"/>
          </p:nvPr>
        </p:nvSpPr>
        <p:spPr>
          <a:xfrm>
            <a:off x="677338" y="2160592"/>
            <a:ext cx="9691785" cy="3663161"/>
          </a:xfrm>
        </p:spPr>
        <p:txBody>
          <a:bodyPr>
            <a:normAutofit/>
          </a:bodyPr>
          <a:lstStyle/>
          <a:p>
            <a:r>
              <a:rPr lang="en-IN" dirty="0">
                <a:effectLst/>
                <a:latin typeface="Times New Roman" panose="02020603050405020304" pitchFamily="18" charset="0"/>
                <a:ea typeface="Calibri" panose="020F0502020204030204" pitchFamily="34" charset="0"/>
              </a:rPr>
              <a:t> </a:t>
            </a:r>
            <a:r>
              <a:rPr lang="en-IN" dirty="0"/>
              <a:t> </a:t>
            </a:r>
            <a:r>
              <a:rPr lang="en-IN" sz="3200" dirty="0"/>
              <a:t>Developing Voice Assistant For Email System to send the mails in easier way.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0" y="-284086"/>
            <a:ext cx="12192000" cy="1460310"/>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Need Of Work</a:t>
            </a:r>
            <a:endParaRPr lang="en-IN" sz="4800" b="1" u="sng" dirty="0">
              <a:latin typeface="Times New Roman" panose="02020603050405020304" pitchFamily="18" charset="0"/>
              <a:cs typeface="Times New Roman" panose="02020603050405020304" pitchFamily="18" charset="0"/>
            </a:endParaRPr>
          </a:p>
        </p:txBody>
      </p:sp>
      <p:sp>
        <p:nvSpPr>
          <p:cNvPr id="1048621" name="Content Placeholder 2"/>
          <p:cNvSpPr>
            <a:spLocks noGrp="1"/>
          </p:cNvSpPr>
          <p:nvPr>
            <p:ph sz="quarter" idx="1"/>
          </p:nvPr>
        </p:nvSpPr>
        <p:spPr>
          <a:xfrm>
            <a:off x="665846" y="1290221"/>
            <a:ext cx="10860308" cy="4545058"/>
          </a:xfrm>
        </p:spPr>
        <p:txBody>
          <a:bodyPr>
            <a:normAutofit/>
          </a:bodyPr>
          <a:lstStyle/>
          <a:p>
            <a:pPr>
              <a:buNone/>
            </a:pPr>
            <a:endParaRPr lang="en-IN" sz="2000" dirty="0">
              <a:solidFill>
                <a:srgbClr val="222222"/>
              </a:solidFill>
              <a:effectLst/>
              <a:latin typeface="Times New Roman" pitchFamily="18" charset="0"/>
              <a:ea typeface="Calibri" panose="020F0502020204030204" pitchFamily="34" charset="0"/>
              <a:cs typeface="Times New Roman" pitchFamily="18" charset="0"/>
            </a:endParaRPr>
          </a:p>
          <a:p>
            <a:r>
              <a:rPr lang="en-US" sz="2800" dirty="0">
                <a:latin typeface="Times New Roman" pitchFamily="18" charset="0"/>
                <a:cs typeface="Times New Roman" pitchFamily="18" charset="0"/>
              </a:rPr>
              <a:t>There are more people around the global who needs to use the email multiple times in a day. So they while composing the mail more time is utilized and it takes more efforts of typing ,</a:t>
            </a:r>
          </a:p>
          <a:p>
            <a:r>
              <a:rPr lang="en-US" sz="2800" dirty="0">
                <a:latin typeface="Times New Roman" pitchFamily="18" charset="0"/>
                <a:cs typeface="Times New Roman" pitchFamily="18" charset="0"/>
              </a:rPr>
              <a:t> As if we do some voice based changes then some efforts of typing will get reduced as voice based line printing will do help in this.</a:t>
            </a:r>
          </a:p>
          <a:p>
            <a:r>
              <a:rPr lang="en-US" sz="2800" dirty="0">
                <a:latin typeface="Times New Roman" pitchFamily="18" charset="0"/>
                <a:cs typeface="Times New Roman" pitchFamily="18" charset="0"/>
              </a:rPr>
              <a:t>As it is very useful to send the mails multiple times with easier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0" y="9"/>
            <a:ext cx="12192000" cy="1378423"/>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Objectives</a:t>
            </a:r>
            <a:endParaRPr lang="en-IN" sz="4800" b="1" u="sng" dirty="0">
              <a:latin typeface="Times New Roman" panose="02020603050405020304" pitchFamily="18" charset="0"/>
              <a:cs typeface="Times New Roman" panose="02020603050405020304" pitchFamily="18" charset="0"/>
            </a:endParaRPr>
          </a:p>
        </p:txBody>
      </p:sp>
      <p:sp>
        <p:nvSpPr>
          <p:cNvPr id="1048623" name="Content Placeholder 2"/>
          <p:cNvSpPr>
            <a:spLocks noGrp="1"/>
          </p:cNvSpPr>
          <p:nvPr>
            <p:ph sz="quarter" idx="1"/>
          </p:nvPr>
        </p:nvSpPr>
        <p:spPr>
          <a:xfrm>
            <a:off x="677338" y="1787728"/>
            <a:ext cx="10977855" cy="3111818"/>
          </a:xfrm>
        </p:spPr>
        <p:txBody>
          <a:bodyPr>
            <a:noAutofit/>
          </a:bodyPr>
          <a:lstStyle/>
          <a:p>
            <a:pPr indent="457200">
              <a:lnSpc>
                <a:spcPct val="150000"/>
              </a:lnSpc>
              <a:spcAft>
                <a:spcPts val="150"/>
              </a:spcAft>
            </a:pPr>
            <a:r>
              <a:rPr lang="en-IN" sz="2600" dirty="0"/>
              <a:t>The main </a:t>
            </a:r>
            <a:r>
              <a:rPr lang="en-IN" sz="2600" b="1" dirty="0"/>
              <a:t>objective</a:t>
            </a:r>
            <a:r>
              <a:rPr lang="en-IN" sz="2600" dirty="0"/>
              <a:t> of the  </a:t>
            </a:r>
            <a:r>
              <a:rPr lang="en-IN" sz="2600" b="1" dirty="0"/>
              <a:t>Voice based email System </a:t>
            </a:r>
            <a:r>
              <a:rPr lang="en-IN" sz="2600" dirty="0"/>
              <a:t>is to make user friendly email sending procedure . This system is very useful to a people to reduce their efforts of typing and to save their time.</a:t>
            </a:r>
          </a:p>
          <a:p>
            <a:pPr indent="457200">
              <a:lnSpc>
                <a:spcPct val="150000"/>
              </a:lnSpc>
              <a:spcAft>
                <a:spcPts val="150"/>
              </a:spcAft>
            </a:pPr>
            <a:r>
              <a:rPr lang="en-IN" sz="2600" dirty="0"/>
              <a:t>Basically this application is </a:t>
            </a:r>
            <a:r>
              <a:rPr lang="en-IN" sz="2600" dirty="0" err="1"/>
              <a:t>permforming</a:t>
            </a:r>
            <a:r>
              <a:rPr lang="en-IN" sz="2600" dirty="0"/>
              <a:t> role as voice assistant for email service</a:t>
            </a:r>
            <a:endParaRPr lang="en-IN" sz="2600" dirty="0">
              <a:latin typeface="Calibri" panose="020F0502020204030204" pitchFamily="34" charset="0"/>
              <a:ea typeface="Calibri" panose="020F0502020204030204" pitchFamily="34" charset="0"/>
              <a:cs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292963" y="384438"/>
            <a:ext cx="10822277" cy="1139474"/>
          </a:xfrm>
        </p:spPr>
        <p:txBody>
          <a:bodyPr>
            <a:noAutofit/>
          </a:bodyPr>
          <a:lstStyle/>
          <a:p>
            <a:pPr>
              <a:lnSpc>
                <a:spcPct val="150000"/>
              </a:lnSpc>
              <a:spcAft>
                <a:spcPts val="800"/>
              </a:spcAft>
            </a:pPr>
            <a:r>
              <a:rPr lang="en-IN" sz="3600" dirty="0">
                <a:effectLst/>
                <a:latin typeface="Times New Roman" panose="02020603050405020304" pitchFamily="18" charset="0"/>
                <a:ea typeface="Calibri" panose="020F0502020204030204" pitchFamily="34" charset="0"/>
                <a:cs typeface="SimSun" panose="02010600030101010101" pitchFamily="2" charset="-122"/>
              </a:rPr>
              <a:t> </a:t>
            </a:r>
            <a:r>
              <a:rPr lang="en-IN" sz="3600" b="1" u="sng" dirty="0">
                <a:effectLst/>
                <a:latin typeface="Times New Roman" panose="02020603050405020304" pitchFamily="18" charset="0"/>
                <a:ea typeface="Calibri" panose="020F0502020204030204" pitchFamily="34" charset="0"/>
              </a:rPr>
              <a:t>Proposed System </a:t>
            </a:r>
            <a:br>
              <a:rPr lang="en-IN" sz="3600" b="1" u="sng" dirty="0">
                <a:effectLst/>
                <a:latin typeface="Times New Roman" panose="02020603050405020304" pitchFamily="18" charset="0"/>
                <a:ea typeface="Calibri" panose="020F0502020204030204" pitchFamily="34" charset="0"/>
              </a:rPr>
            </a:br>
            <a:r>
              <a:rPr lang="en-IN" sz="3600" b="1" u="sng" dirty="0">
                <a:effectLst/>
                <a:latin typeface="Times New Roman" panose="02020603050405020304" pitchFamily="18" charset="0"/>
                <a:ea typeface="Calibri" panose="020F0502020204030204" pitchFamily="34" charset="0"/>
              </a:rPr>
              <a:t>Architecture</a:t>
            </a:r>
            <a:endParaRPr lang="en-IN" sz="6000" u="sng" dirty="0"/>
          </a:p>
        </p:txBody>
      </p:sp>
      <p:pic>
        <p:nvPicPr>
          <p:cNvPr id="4" name="Picture 3">
            <a:extLst>
              <a:ext uri="{FF2B5EF4-FFF2-40B4-BE49-F238E27FC236}">
                <a16:creationId xmlns:a16="http://schemas.microsoft.com/office/drawing/2014/main" id="{D650CE19-B7D5-CB40-B58A-1BA2E66FAB9E}"/>
              </a:ext>
            </a:extLst>
          </p:cNvPr>
          <p:cNvPicPr>
            <a:picLocks noChangeAspect="1"/>
          </p:cNvPicPr>
          <p:nvPr/>
        </p:nvPicPr>
        <p:blipFill>
          <a:blip r:embed="rId2"/>
          <a:stretch>
            <a:fillRect/>
          </a:stretch>
        </p:blipFill>
        <p:spPr>
          <a:xfrm>
            <a:off x="5202222" y="384438"/>
            <a:ext cx="5684439" cy="6246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186436" y="0"/>
            <a:ext cx="3006570" cy="1455938"/>
          </a:xfrm>
        </p:spPr>
        <p:txBody>
          <a:bodyPr>
            <a:normAutofit fontScale="90000"/>
          </a:bodyPr>
          <a:lstStyle/>
          <a:p>
            <a:r>
              <a:rPr lang="en-US" sz="3600" b="1" u="sng" dirty="0">
                <a:latin typeface="Times New Roman" panose="02020603050405020304" pitchFamily="18" charset="0"/>
                <a:cs typeface="Times New Roman" panose="02020603050405020304" pitchFamily="18" charset="0"/>
              </a:rPr>
              <a:t>flow chart of voice based email </a:t>
            </a:r>
            <a:r>
              <a:rPr lang="en-IN" sz="3600" u="sng" dirty="0">
                <a:solidFill>
                  <a:srgbClr val="FFC000"/>
                </a:solidFill>
                <a:latin typeface="Times New Roman" pitchFamily="18" charset="0"/>
                <a:cs typeface="Times New Roman" pitchFamily="18" charset="0"/>
              </a:rPr>
              <a:t> </a:t>
            </a:r>
            <a:endParaRPr lang="en-US" sz="3600" u="sng" dirty="0">
              <a:solidFill>
                <a:srgbClr val="FFC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08B02D2-0A9F-46E7-9E28-3E5949351C49}"/>
              </a:ext>
            </a:extLst>
          </p:cNvPr>
          <p:cNvSpPr>
            <a:spLocks noGrp="1"/>
          </p:cNvSpPr>
          <p:nvPr>
            <p:ph sz="quarter" idx="1"/>
          </p:nvPr>
        </p:nvSpPr>
        <p:spPr>
          <a:xfrm>
            <a:off x="119641" y="-1"/>
            <a:ext cx="11599919" cy="6858001"/>
          </a:xfrm>
        </p:spPr>
        <p:txBody>
          <a:bodyPr/>
          <a:lstStyle/>
          <a:p>
            <a:pPr marL="0" indent="0">
              <a:buNone/>
            </a:pPr>
            <a:endParaRPr lang="en-US" dirty="0"/>
          </a:p>
        </p:txBody>
      </p:sp>
      <p:cxnSp>
        <p:nvCxnSpPr>
          <p:cNvPr id="6" name="Straight Arrow Connector 5">
            <a:extLst>
              <a:ext uri="{FF2B5EF4-FFF2-40B4-BE49-F238E27FC236}">
                <a16:creationId xmlns:a16="http://schemas.microsoft.com/office/drawing/2014/main" id="{39F58192-38E1-465C-9103-205607C2D614}"/>
              </a:ext>
            </a:extLst>
          </p:cNvPr>
          <p:cNvCxnSpPr/>
          <p:nvPr/>
        </p:nvCxnSpPr>
        <p:spPr>
          <a:xfrm>
            <a:off x="4929331" y="5996866"/>
            <a:ext cx="1479" cy="49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Terminator 6">
            <a:extLst>
              <a:ext uri="{FF2B5EF4-FFF2-40B4-BE49-F238E27FC236}">
                <a16:creationId xmlns:a16="http://schemas.microsoft.com/office/drawing/2014/main" id="{A156C3E6-FC16-4DC1-AD88-68868136BC95}"/>
              </a:ext>
            </a:extLst>
          </p:cNvPr>
          <p:cNvSpPr/>
          <p:nvPr/>
        </p:nvSpPr>
        <p:spPr>
          <a:xfrm>
            <a:off x="3897297" y="363984"/>
            <a:ext cx="2198703" cy="6656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Voice based email system </a:t>
            </a:r>
          </a:p>
        </p:txBody>
      </p:sp>
      <p:cxnSp>
        <p:nvCxnSpPr>
          <p:cNvPr id="8" name="Straight Arrow Connector 7">
            <a:extLst>
              <a:ext uri="{FF2B5EF4-FFF2-40B4-BE49-F238E27FC236}">
                <a16:creationId xmlns:a16="http://schemas.microsoft.com/office/drawing/2014/main" id="{C7680EB9-206D-4E67-B6E5-2546D8991543}"/>
              </a:ext>
            </a:extLst>
          </p:cNvPr>
          <p:cNvCxnSpPr>
            <a:cxnSpLocks/>
            <a:stCxn id="7" idx="2"/>
          </p:cNvCxnSpPr>
          <p:nvPr/>
        </p:nvCxnSpPr>
        <p:spPr>
          <a:xfrm>
            <a:off x="4996649" y="1029670"/>
            <a:ext cx="1479" cy="426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274C7FA3-174B-4EAB-BAFE-EB22D161143B}"/>
              </a:ext>
            </a:extLst>
          </p:cNvPr>
          <p:cNvSpPr/>
          <p:nvPr/>
        </p:nvSpPr>
        <p:spPr>
          <a:xfrm>
            <a:off x="4292355" y="1455938"/>
            <a:ext cx="1469253" cy="469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Want to send email</a:t>
            </a:r>
          </a:p>
        </p:txBody>
      </p:sp>
      <p:cxnSp>
        <p:nvCxnSpPr>
          <p:cNvPr id="10" name="Straight Arrow Connector 9">
            <a:extLst>
              <a:ext uri="{FF2B5EF4-FFF2-40B4-BE49-F238E27FC236}">
                <a16:creationId xmlns:a16="http://schemas.microsoft.com/office/drawing/2014/main" id="{3AB0CF63-FC1F-4252-B7BE-9F6B7AFD831A}"/>
              </a:ext>
            </a:extLst>
          </p:cNvPr>
          <p:cNvCxnSpPr>
            <a:cxnSpLocks/>
          </p:cNvCxnSpPr>
          <p:nvPr/>
        </p:nvCxnSpPr>
        <p:spPr>
          <a:xfrm>
            <a:off x="4993690" y="1939771"/>
            <a:ext cx="1479" cy="49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BD3C65F-3E2B-4B96-B079-2D4A334BEAF2}"/>
              </a:ext>
            </a:extLst>
          </p:cNvPr>
          <p:cNvSpPr/>
          <p:nvPr/>
        </p:nvSpPr>
        <p:spPr>
          <a:xfrm>
            <a:off x="4323425" y="2451717"/>
            <a:ext cx="1381958" cy="429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Sender email id</a:t>
            </a:r>
          </a:p>
        </p:txBody>
      </p:sp>
      <p:cxnSp>
        <p:nvCxnSpPr>
          <p:cNvPr id="12" name="Straight Arrow Connector 11">
            <a:extLst>
              <a:ext uri="{FF2B5EF4-FFF2-40B4-BE49-F238E27FC236}">
                <a16:creationId xmlns:a16="http://schemas.microsoft.com/office/drawing/2014/main" id="{14C3D8AB-6AEC-40D9-9619-99434C40F635}"/>
              </a:ext>
            </a:extLst>
          </p:cNvPr>
          <p:cNvCxnSpPr>
            <a:cxnSpLocks/>
          </p:cNvCxnSpPr>
          <p:nvPr/>
        </p:nvCxnSpPr>
        <p:spPr>
          <a:xfrm>
            <a:off x="4993690" y="2916315"/>
            <a:ext cx="1479" cy="49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5E2A4F8-52DD-4F8C-BE15-AAA0362FF5B3}"/>
              </a:ext>
            </a:extLst>
          </p:cNvPr>
          <p:cNvSpPr/>
          <p:nvPr/>
        </p:nvSpPr>
        <p:spPr>
          <a:xfrm>
            <a:off x="4302711" y="3413465"/>
            <a:ext cx="1381958" cy="522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Receiver email id</a:t>
            </a:r>
          </a:p>
        </p:txBody>
      </p:sp>
      <p:cxnSp>
        <p:nvCxnSpPr>
          <p:cNvPr id="14" name="Straight Arrow Connector 13">
            <a:extLst>
              <a:ext uri="{FF2B5EF4-FFF2-40B4-BE49-F238E27FC236}">
                <a16:creationId xmlns:a16="http://schemas.microsoft.com/office/drawing/2014/main" id="{0AA40B88-DD76-4C6F-B13F-169B033CA274}"/>
              </a:ext>
            </a:extLst>
          </p:cNvPr>
          <p:cNvCxnSpPr>
            <a:cxnSpLocks/>
          </p:cNvCxnSpPr>
          <p:nvPr/>
        </p:nvCxnSpPr>
        <p:spPr>
          <a:xfrm>
            <a:off x="4990733" y="3935766"/>
            <a:ext cx="1479" cy="49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Terminator 14">
            <a:extLst>
              <a:ext uri="{FF2B5EF4-FFF2-40B4-BE49-F238E27FC236}">
                <a16:creationId xmlns:a16="http://schemas.microsoft.com/office/drawing/2014/main" id="{31B7FFF9-4993-41EB-8282-5216D2F77784}"/>
              </a:ext>
            </a:extLst>
          </p:cNvPr>
          <p:cNvSpPr/>
          <p:nvPr/>
        </p:nvSpPr>
        <p:spPr>
          <a:xfrm>
            <a:off x="3997915" y="4450667"/>
            <a:ext cx="1922014" cy="53414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Sending email successfully</a:t>
            </a:r>
          </a:p>
        </p:txBody>
      </p:sp>
      <p:cxnSp>
        <p:nvCxnSpPr>
          <p:cNvPr id="16" name="Straight Arrow Connector 15">
            <a:extLst>
              <a:ext uri="{FF2B5EF4-FFF2-40B4-BE49-F238E27FC236}">
                <a16:creationId xmlns:a16="http://schemas.microsoft.com/office/drawing/2014/main" id="{12D4456D-BA61-4750-9ED1-53A435099BC9}"/>
              </a:ext>
            </a:extLst>
          </p:cNvPr>
          <p:cNvCxnSpPr>
            <a:cxnSpLocks/>
          </p:cNvCxnSpPr>
          <p:nvPr/>
        </p:nvCxnSpPr>
        <p:spPr>
          <a:xfrm>
            <a:off x="4939688" y="5002564"/>
            <a:ext cx="1479" cy="497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B905B62-1D74-4459-9CFC-D8ECB107A5C4}"/>
              </a:ext>
            </a:extLst>
          </p:cNvPr>
          <p:cNvSpPr/>
          <p:nvPr/>
        </p:nvSpPr>
        <p:spPr>
          <a:xfrm>
            <a:off x="4225776" y="5517465"/>
            <a:ext cx="1427823" cy="497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Want to send email again</a:t>
            </a:r>
          </a:p>
        </p:txBody>
      </p:sp>
      <p:sp>
        <p:nvSpPr>
          <p:cNvPr id="18" name="Flowchart: Terminator 17">
            <a:extLst>
              <a:ext uri="{FF2B5EF4-FFF2-40B4-BE49-F238E27FC236}">
                <a16:creationId xmlns:a16="http://schemas.microsoft.com/office/drawing/2014/main" id="{76C70284-B935-4418-BAC2-20E2F888B0C4}"/>
              </a:ext>
            </a:extLst>
          </p:cNvPr>
          <p:cNvSpPr/>
          <p:nvPr/>
        </p:nvSpPr>
        <p:spPr>
          <a:xfrm>
            <a:off x="3997915" y="6494016"/>
            <a:ext cx="1922014" cy="36398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Log out</a:t>
            </a:r>
          </a:p>
        </p:txBody>
      </p:sp>
      <p:sp>
        <p:nvSpPr>
          <p:cNvPr id="19" name="TextBox 18">
            <a:extLst>
              <a:ext uri="{FF2B5EF4-FFF2-40B4-BE49-F238E27FC236}">
                <a16:creationId xmlns:a16="http://schemas.microsoft.com/office/drawing/2014/main" id="{E6556073-F90D-4CA1-ACC0-0D7DA0D5BA9A}"/>
              </a:ext>
            </a:extLst>
          </p:cNvPr>
          <p:cNvSpPr txBox="1"/>
          <p:nvPr/>
        </p:nvSpPr>
        <p:spPr>
          <a:xfrm>
            <a:off x="7309286" y="6060775"/>
            <a:ext cx="701340" cy="369332"/>
          </a:xfrm>
          <a:prstGeom prst="rect">
            <a:avLst/>
          </a:prstGeom>
          <a:noFill/>
        </p:spPr>
        <p:txBody>
          <a:bodyPr wrap="square" rtlCol="0">
            <a:spAutoFit/>
          </a:bodyPr>
          <a:lstStyle/>
          <a:p>
            <a:r>
              <a:rPr lang="en-US" dirty="0"/>
              <a:t>NO</a:t>
            </a:r>
          </a:p>
        </p:txBody>
      </p:sp>
      <p:cxnSp>
        <p:nvCxnSpPr>
          <p:cNvPr id="20" name="Straight Arrow Connector 19">
            <a:extLst>
              <a:ext uri="{FF2B5EF4-FFF2-40B4-BE49-F238E27FC236}">
                <a16:creationId xmlns:a16="http://schemas.microsoft.com/office/drawing/2014/main" id="{D0B298A0-53FA-48CA-953A-E3466FFF61C8}"/>
              </a:ext>
            </a:extLst>
          </p:cNvPr>
          <p:cNvCxnSpPr>
            <a:cxnSpLocks/>
          </p:cNvCxnSpPr>
          <p:nvPr/>
        </p:nvCxnSpPr>
        <p:spPr>
          <a:xfrm>
            <a:off x="2578965" y="1704513"/>
            <a:ext cx="1713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3A7C199-BACA-45EF-B6C4-82922D485ABE}"/>
              </a:ext>
            </a:extLst>
          </p:cNvPr>
          <p:cNvCxnSpPr>
            <a:cxnSpLocks/>
          </p:cNvCxnSpPr>
          <p:nvPr/>
        </p:nvCxnSpPr>
        <p:spPr>
          <a:xfrm>
            <a:off x="2578965" y="1704513"/>
            <a:ext cx="0" cy="1846555"/>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B536CD77-80D0-4F6A-A4AB-F92EE88B0173}"/>
              </a:ext>
            </a:extLst>
          </p:cNvPr>
          <p:cNvSpPr txBox="1"/>
          <p:nvPr/>
        </p:nvSpPr>
        <p:spPr>
          <a:xfrm>
            <a:off x="2348885" y="3443770"/>
            <a:ext cx="781235" cy="369332"/>
          </a:xfrm>
          <a:prstGeom prst="rect">
            <a:avLst/>
          </a:prstGeom>
          <a:noFill/>
        </p:spPr>
        <p:txBody>
          <a:bodyPr wrap="square" rtlCol="0">
            <a:spAutoFit/>
          </a:bodyPr>
          <a:lstStyle/>
          <a:p>
            <a:r>
              <a:rPr lang="en-US" dirty="0"/>
              <a:t>YES</a:t>
            </a:r>
          </a:p>
        </p:txBody>
      </p:sp>
      <p:cxnSp>
        <p:nvCxnSpPr>
          <p:cNvPr id="23" name="Straight Connector 22">
            <a:extLst>
              <a:ext uri="{FF2B5EF4-FFF2-40B4-BE49-F238E27FC236}">
                <a16:creationId xmlns:a16="http://schemas.microsoft.com/office/drawing/2014/main" id="{8CD4FD5F-FA6D-46AB-A60F-01BE4A41184D}"/>
              </a:ext>
            </a:extLst>
          </p:cNvPr>
          <p:cNvCxnSpPr>
            <a:cxnSpLocks/>
          </p:cNvCxnSpPr>
          <p:nvPr/>
        </p:nvCxnSpPr>
        <p:spPr>
          <a:xfrm flipH="1">
            <a:off x="2578965" y="3766947"/>
            <a:ext cx="1" cy="190158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07D499E-DB4A-48B4-97DC-C4C47333BE8E}"/>
              </a:ext>
            </a:extLst>
          </p:cNvPr>
          <p:cNvCxnSpPr>
            <a:cxnSpLocks/>
          </p:cNvCxnSpPr>
          <p:nvPr/>
        </p:nvCxnSpPr>
        <p:spPr>
          <a:xfrm>
            <a:off x="2578965" y="5659656"/>
            <a:ext cx="174446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91EE246-F720-428C-B886-C34CB2838C32}"/>
              </a:ext>
            </a:extLst>
          </p:cNvPr>
          <p:cNvCxnSpPr>
            <a:cxnSpLocks/>
            <a:endCxn id="7" idx="3"/>
          </p:cNvCxnSpPr>
          <p:nvPr/>
        </p:nvCxnSpPr>
        <p:spPr>
          <a:xfrm flipH="1">
            <a:off x="6096000" y="661386"/>
            <a:ext cx="1600940" cy="3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BD0B708-FE3E-49AF-8B89-8C82F7867E7F}"/>
              </a:ext>
            </a:extLst>
          </p:cNvPr>
          <p:cNvCxnSpPr>
            <a:cxnSpLocks/>
          </p:cNvCxnSpPr>
          <p:nvPr/>
        </p:nvCxnSpPr>
        <p:spPr>
          <a:xfrm>
            <a:off x="7696940" y="661386"/>
            <a:ext cx="0" cy="54597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D4D5330-711C-4880-A733-0FD083FA50C9}"/>
              </a:ext>
            </a:extLst>
          </p:cNvPr>
          <p:cNvSpPr txBox="1"/>
          <p:nvPr/>
        </p:nvSpPr>
        <p:spPr>
          <a:xfrm>
            <a:off x="7474997" y="1086606"/>
            <a:ext cx="710214" cy="369332"/>
          </a:xfrm>
          <a:prstGeom prst="rect">
            <a:avLst/>
          </a:prstGeom>
          <a:noFill/>
        </p:spPr>
        <p:txBody>
          <a:bodyPr wrap="square" rtlCol="0">
            <a:spAutoFit/>
          </a:bodyPr>
          <a:lstStyle/>
          <a:p>
            <a:r>
              <a:rPr lang="en-US" dirty="0"/>
              <a:t>NO</a:t>
            </a:r>
          </a:p>
        </p:txBody>
      </p:sp>
      <p:cxnSp>
        <p:nvCxnSpPr>
          <p:cNvPr id="28" name="Straight Connector 27">
            <a:extLst>
              <a:ext uri="{FF2B5EF4-FFF2-40B4-BE49-F238E27FC236}">
                <a16:creationId xmlns:a16="http://schemas.microsoft.com/office/drawing/2014/main" id="{12E98CB1-89E9-422C-A33C-1D064861BBE9}"/>
              </a:ext>
            </a:extLst>
          </p:cNvPr>
          <p:cNvCxnSpPr>
            <a:cxnSpLocks/>
          </p:cNvCxnSpPr>
          <p:nvPr/>
        </p:nvCxnSpPr>
        <p:spPr>
          <a:xfrm>
            <a:off x="7696940" y="1331650"/>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CC73154-6925-45BE-A2DC-D7336F214A99}"/>
              </a:ext>
            </a:extLst>
          </p:cNvPr>
          <p:cNvCxnSpPr>
            <a:cxnSpLocks/>
          </p:cNvCxnSpPr>
          <p:nvPr/>
        </p:nvCxnSpPr>
        <p:spPr>
          <a:xfrm flipH="1">
            <a:off x="5761608" y="1580225"/>
            <a:ext cx="1935332"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4CE148C-7C0A-43AF-BE5E-A00EE48211BF}"/>
              </a:ext>
            </a:extLst>
          </p:cNvPr>
          <p:cNvCxnSpPr>
            <a:cxnSpLocks/>
            <a:stCxn id="17" idx="3"/>
          </p:cNvCxnSpPr>
          <p:nvPr/>
        </p:nvCxnSpPr>
        <p:spPr>
          <a:xfrm flipV="1">
            <a:off x="5653599" y="5766040"/>
            <a:ext cx="1883543" cy="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6EC4445-4504-4C1D-B7E4-FAA303025AAC}"/>
              </a:ext>
            </a:extLst>
          </p:cNvPr>
          <p:cNvCxnSpPr>
            <a:cxnSpLocks/>
          </p:cNvCxnSpPr>
          <p:nvPr/>
        </p:nvCxnSpPr>
        <p:spPr>
          <a:xfrm>
            <a:off x="7537142" y="5766040"/>
            <a:ext cx="0" cy="368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B4CABE-A241-4CC2-8F30-ACD570CD4C3C}"/>
              </a:ext>
            </a:extLst>
          </p:cNvPr>
          <p:cNvCxnSpPr/>
          <p:nvPr/>
        </p:nvCxnSpPr>
        <p:spPr>
          <a:xfrm>
            <a:off x="7537142" y="6320901"/>
            <a:ext cx="0" cy="35510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04C47D3-20B8-4FE8-9F83-5A269433F5AE}"/>
              </a:ext>
            </a:extLst>
          </p:cNvPr>
          <p:cNvCxnSpPr>
            <a:stCxn id="18" idx="3"/>
          </p:cNvCxnSpPr>
          <p:nvPr/>
        </p:nvCxnSpPr>
        <p:spPr>
          <a:xfrm>
            <a:off x="5919929" y="6676008"/>
            <a:ext cx="1617213" cy="0"/>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61B4C917-DC9D-4595-8376-E46B66EE1DA9}"/>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2189" y="3425189"/>
            <a:ext cx="7621" cy="7621"/>
          </a:xfrm>
          <a:prstGeom prst="rect">
            <a:avLst/>
          </a:prstGeom>
        </p:spPr>
      </p:pic>
    </p:spTree>
    <p:extLst>
      <p:ext uri="{BB962C8B-B14F-4D97-AF65-F5344CB8AC3E}">
        <p14:creationId xmlns:p14="http://schemas.microsoft.com/office/powerpoint/2010/main" val="190965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0" y="0"/>
            <a:ext cx="12192000" cy="1542196"/>
          </a:xfrm>
        </p:spPr>
        <p:txBody>
          <a:bodyPr>
            <a:normAutofit fontScale="90000"/>
          </a:bodyPr>
          <a:lstStyle/>
          <a:p>
            <a:pPr algn="ctr"/>
            <a:r>
              <a:rPr lang="en-US" sz="5300" b="1" u="sng" dirty="0">
                <a:latin typeface="Times New Roman" panose="02020603050405020304" pitchFamily="18" charset="0"/>
                <a:cs typeface="Times New Roman" panose="02020603050405020304" pitchFamily="18" charset="0"/>
              </a:rPr>
              <a:t>Functions &amp; Modules</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1048627" name="Content Placeholder 2"/>
          <p:cNvSpPr>
            <a:spLocks noGrp="1"/>
          </p:cNvSpPr>
          <p:nvPr>
            <p:ph sz="quarter" idx="1"/>
          </p:nvPr>
        </p:nvSpPr>
        <p:spPr>
          <a:xfrm>
            <a:off x="918378" y="1172125"/>
            <a:ext cx="11520831" cy="5875361"/>
          </a:xfrm>
        </p:spPr>
        <p:txBody>
          <a:bodyPr>
            <a:noAutofit/>
          </a:bodyPr>
          <a:lstStyle/>
          <a:p>
            <a:pPr>
              <a:lnSpc>
                <a:spcPct val="150000"/>
              </a:lnSpc>
              <a:spcBef>
                <a:spcPts val="150"/>
              </a:spcBef>
              <a:spcAft>
                <a:spcPts val="15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PC based </a:t>
            </a:r>
            <a:r>
              <a:rPr lang="en-US" sz="2000" b="1" dirty="0">
                <a:latin typeface="Times New Roman" panose="02020603050405020304" pitchFamily="18" charset="0"/>
                <a:ea typeface="Calibri" panose="020F0502020204030204" pitchFamily="34" charset="0"/>
                <a:cs typeface="Times New Roman" panose="02020603050405020304" pitchFamily="18" charset="0"/>
              </a:rPr>
              <a:t>application</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50"/>
              </a:spcBef>
              <a:spcAft>
                <a:spcPts val="15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User details</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for new entry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Bef>
                <a:spcPts val="150"/>
              </a:spcBef>
              <a:spcAft>
                <a:spcPts val="150"/>
              </a:spcAft>
              <a:buFont typeface="+mj-lt"/>
              <a:buAutoNum type="alphaL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Login</a:t>
            </a:r>
          </a:p>
          <a:p>
            <a:pPr marL="800100" lvl="1" indent="-342900">
              <a:lnSpc>
                <a:spcPct val="150000"/>
              </a:lnSpc>
              <a:spcBef>
                <a:spcPts val="150"/>
              </a:spcBef>
              <a:spcAft>
                <a:spcPts val="150"/>
              </a:spcAft>
              <a:buFont typeface="+mj-lt"/>
              <a:buAutoNum type="alphaLcParenR"/>
            </a:pPr>
            <a:r>
              <a:rPr lang="en-US" sz="2000" b="1" dirty="0">
                <a:latin typeface="Times New Roman" panose="02020603050405020304" pitchFamily="18" charset="0"/>
                <a:ea typeface="Calibri" panose="020F0502020204030204" pitchFamily="34" charset="0"/>
                <a:cs typeface="Times New Roman" panose="02020603050405020304" pitchFamily="18" charset="0"/>
              </a:rPr>
              <a:t>Registration</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150"/>
              </a:spcBef>
              <a:spcAft>
                <a:spcPts val="15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Home page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Bef>
                <a:spcPts val="150"/>
              </a:spcBef>
              <a:spcAft>
                <a:spcPts val="150"/>
              </a:spcAft>
              <a:buFont typeface="+mj-lt"/>
              <a:buAutoNum type="alphaLcParenR"/>
            </a:pPr>
            <a:r>
              <a:rPr lang="en-IN" sz="2000" b="1" dirty="0">
                <a:latin typeface="Times New Roman" panose="02020603050405020304" pitchFamily="18" charset="0"/>
                <a:ea typeface="Calibri" panose="020F0502020204030204" pitchFamily="34" charset="0"/>
                <a:cs typeface="Times New Roman" panose="02020603050405020304" pitchFamily="18" charset="0"/>
              </a:rPr>
              <a:t> Favourite contact list</a:t>
            </a:r>
          </a:p>
          <a:p>
            <a:pPr lvl="1">
              <a:lnSpc>
                <a:spcPct val="150000"/>
              </a:lnSpc>
              <a:spcBef>
                <a:spcPts val="150"/>
              </a:spcBef>
              <a:spcAft>
                <a:spcPts val="150"/>
              </a:spcAft>
              <a:buFont typeface="+mj-lt"/>
              <a:buAutoNum type="alphaLcParenR"/>
            </a:pPr>
            <a:r>
              <a:rPr lang="en-IN" sz="2000" b="1" dirty="0">
                <a:latin typeface="Times New Roman" panose="02020603050405020304" pitchFamily="18" charset="0"/>
                <a:ea typeface="Calibri" panose="020F0502020204030204" pitchFamily="34" charset="0"/>
                <a:cs typeface="Times New Roman" panose="02020603050405020304" pitchFamily="18" charset="0"/>
              </a:rPr>
              <a:t>Send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mail</a:t>
            </a:r>
          </a:p>
          <a:p>
            <a:pPr lvl="1">
              <a:lnSpc>
                <a:spcPct val="150000"/>
              </a:lnSpc>
              <a:spcBef>
                <a:spcPts val="150"/>
              </a:spcBef>
              <a:spcAft>
                <a:spcPts val="150"/>
              </a:spcAft>
              <a:buFont typeface="+mj-lt"/>
              <a:buAutoNum type="alphaLcParenR"/>
            </a:pPr>
            <a:r>
              <a:rPr lang="en-IN" sz="2000" b="1" dirty="0">
                <a:latin typeface="Times New Roman" panose="02020603050405020304" pitchFamily="18" charset="0"/>
                <a:ea typeface="Calibri" panose="020F0502020204030204" pitchFamily="34" charset="0"/>
                <a:cs typeface="Times New Roman" panose="02020603050405020304" pitchFamily="18" charset="0"/>
              </a:rPr>
              <a:t>Voice based email sending Procedure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Bef>
                <a:spcPts val="150"/>
              </a:spcBef>
              <a:spcAft>
                <a:spcPts val="150"/>
              </a:spcAft>
              <a:buFont typeface="+mj-lt"/>
              <a:buAutoNum type="alphaLcParen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Help</a:t>
            </a:r>
          </a:p>
          <a:p>
            <a:pPr>
              <a:lnSpc>
                <a:spcPct val="150000"/>
              </a:lnSpc>
              <a:spcBef>
                <a:spcPts val="150"/>
              </a:spcBef>
              <a:spcAft>
                <a:spcPts val="1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L</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og out</a:t>
            </a:r>
          </a:p>
          <a:p>
            <a:pPr marL="1371600">
              <a:lnSpc>
                <a:spcPct val="150000"/>
              </a:lnSpc>
              <a:spcAft>
                <a:spcPts val="150"/>
              </a:spcAft>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ctrTitle"/>
          </p:nvPr>
        </p:nvSpPr>
        <p:spPr>
          <a:xfrm>
            <a:off x="955342" y="0"/>
            <a:ext cx="11236657" cy="859809"/>
          </a:xfrm>
        </p:spPr>
        <p:txBody>
          <a:bodyPr/>
          <a:lstStyle/>
          <a:p>
            <a:r>
              <a:rPr lang="en-US" dirty="0"/>
              <a:t>Execution process for application</a:t>
            </a:r>
          </a:p>
        </p:txBody>
      </p:sp>
      <p:sp>
        <p:nvSpPr>
          <p:cNvPr id="1048629" name="Subtitle 2"/>
          <p:cNvSpPr>
            <a:spLocks noGrp="1"/>
          </p:cNvSpPr>
          <p:nvPr>
            <p:ph type="subTitle" idx="1"/>
          </p:nvPr>
        </p:nvSpPr>
        <p:spPr>
          <a:xfrm>
            <a:off x="2456597" y="1514901"/>
            <a:ext cx="8821003" cy="4860021"/>
          </a:xfrm>
        </p:spPr>
        <p:txBody>
          <a:bodyPr/>
          <a:lstStyle/>
          <a:p>
            <a:r>
              <a:rPr lang="en-US" dirty="0"/>
              <a:t> INPUT:  Start the application:</a:t>
            </a:r>
          </a:p>
          <a:p>
            <a:r>
              <a:rPr lang="en-US" dirty="0"/>
              <a:t> Output:</a:t>
            </a:r>
          </a:p>
        </p:txBody>
      </p:sp>
      <p:pic>
        <p:nvPicPr>
          <p:cNvPr id="2097156" name="Content Placeholder 3" descr="prgmain_window.png"/>
          <p:cNvPicPr>
            <a:picLocks noChangeAspect="1"/>
          </p:cNvPicPr>
          <p:nvPr/>
        </p:nvPicPr>
        <p:blipFill>
          <a:blip r:embed="rId2"/>
          <a:stretch>
            <a:fillRect/>
          </a:stretch>
        </p:blipFill>
        <p:spPr>
          <a:xfrm>
            <a:off x="3666699" y="2047164"/>
            <a:ext cx="5436358" cy="354841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848</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Times New Roman</vt:lpstr>
      <vt:lpstr>Wingdings</vt:lpstr>
      <vt:lpstr>Wingdings 2</vt:lpstr>
      <vt:lpstr>Oriel</vt:lpstr>
      <vt:lpstr>D.Y.PATIL COLLEGE OF ENGINNERING &amp; TECHNOLOGY KASABA BAVADA, KOLHAPUR  DEPARTMENT OF COMPUTER SCIENCE AND ENGINEERING (Academic Year:- 2022-2023)  “Voice Based E-mail System””             </vt:lpstr>
      <vt:lpstr>Introduction </vt:lpstr>
      <vt:lpstr>Problem Statement</vt:lpstr>
      <vt:lpstr>Need Of Work</vt:lpstr>
      <vt:lpstr>Objectives</vt:lpstr>
      <vt:lpstr> Proposed System  Architecture</vt:lpstr>
      <vt:lpstr>flow chart of voice based email  </vt:lpstr>
      <vt:lpstr>Functions &amp; Modules </vt:lpstr>
      <vt:lpstr>Execution process for application</vt:lpstr>
      <vt:lpstr>PowerPoint Presentation</vt:lpstr>
      <vt:lpstr>PowerPoint Presentation</vt:lpstr>
      <vt:lpstr>PowerPoint Presentation</vt:lpstr>
      <vt:lpstr>PowerPoint Presentation</vt:lpstr>
      <vt:lpstr>Implementation Details</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D.Y.PATIL COLLEGE OF ENGINNERING &amp; TECHNOLOGY KASABA BAVADA, KOLHAPUR  DEPARTMENT OF COMPUTER SCIENCE AND ENGINEERING (Academic Year:2019-2020)  Mini Project Presentation on “Affordable Medical Store Management”  Under the guidance of Prof. Mrs. S. M. Surve</dc:title>
  <dc:creator>NIKHIL MUDHALE</dc:creator>
  <cp:lastModifiedBy>Jatin</cp:lastModifiedBy>
  <cp:revision>6</cp:revision>
  <dcterms:created xsi:type="dcterms:W3CDTF">2020-02-26T14:49:07Z</dcterms:created>
  <dcterms:modified xsi:type="dcterms:W3CDTF">2023-05-25T04:27:41Z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71ca2798469a4231b58d02f246233f3d</vt:lpwstr>
  </property>
</Properties>
</file>