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69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9144000" cy="5143500" type="screen16x9"/>
  <p:notesSz cx="6858000" cy="9144000"/>
  <p:embeddedFontLst>
    <p:embeddedFont>
      <p:font typeface="Alfa Slab One"/>
      <p:regular r:id="rId21"/>
    </p:embeddedFont>
    <p:embeddedFont>
      <p:font typeface="Proxima Nova" panose="02000506030000020004"/>
      <p:regular r:id="rId22"/>
      <p:bold r:id="rId23"/>
      <p:italic r:id="rId24"/>
      <p:boldItalic r:id="rId25"/>
    </p:embeddedFont>
    <p:embeddedFont>
      <p:font typeface="Proxima Nova Semibold" panose="02000506030000020004"/>
      <p:regular r:id="rId26"/>
      <p:bold r:id="rId27"/>
      <p:boldItalic r:id="rId28"/>
    </p:embeddedFont>
    <p:embeddedFont>
      <p:font typeface="SimSun" panose="02010600030101010101" pitchFamily="2" charset="-122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font" Target="fonts/font6.fntdata" /><Relationship Id="rId3" Type="http://schemas.openxmlformats.org/officeDocument/2006/relationships/slide" Target="slides/slide2.xml" /><Relationship Id="rId21" Type="http://schemas.openxmlformats.org/officeDocument/2006/relationships/font" Target="fonts/font1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font" Target="fonts/font5.fntdata" /><Relationship Id="rId33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29" Type="http://schemas.openxmlformats.org/officeDocument/2006/relationships/font" Target="fonts/font9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4.fntdata" /><Relationship Id="rId32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3.fntdata" /><Relationship Id="rId28" Type="http://schemas.openxmlformats.org/officeDocument/2006/relationships/font" Target="fonts/font8.fntdata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2.fntdata" /><Relationship Id="rId27" Type="http://schemas.openxmlformats.org/officeDocument/2006/relationships/font" Target="fonts/font7.fntdata" /><Relationship Id="rId30" Type="http://schemas.openxmlformats.org/officeDocument/2006/relationships/presProps" Target="presProps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72555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c7ecedbb9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c7ecedbb9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506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49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Master" Target="../slideMasters/slideMaster1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1.pn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E87045-6BB2-4282-8285-F9D725773E84}"/>
              </a:ext>
            </a:extLst>
          </p:cNvPr>
          <p:cNvSpPr/>
          <p:nvPr userDrawn="1"/>
        </p:nvSpPr>
        <p:spPr>
          <a:xfrm>
            <a:off x="0" y="4767264"/>
            <a:ext cx="9144000" cy="3762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676" y="238335"/>
            <a:ext cx="7684925" cy="4064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675" y="847065"/>
            <a:ext cx="7886700" cy="36305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4794" y="4818459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2A65DF-0A56-484E-BC76-6E1D9CA39DEC}" type="datetime1">
              <a:rPr lang="en-IN" smtClean="0"/>
              <a:pPr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44975" y="4834108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Project Title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4761" y="4818459"/>
            <a:ext cx="20574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641A78-5B0B-45BA-A7A2-A8FC5236A783}" type="slidenum">
              <a:rPr lang="en-IN" smtClean="0"/>
              <a:pPr/>
              <a:t>‹#›</a:t>
            </a:fld>
            <a:endParaRPr lang="en-IN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361E74E-DE43-4644-8800-E4B69E2876B8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32853285"/>
              </p:ext>
            </p:extLst>
          </p:nvPr>
        </p:nvGraphicFramePr>
        <p:xfrm>
          <a:off x="8431375" y="94399"/>
          <a:ext cx="640786" cy="4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Bitmap Image" r:id="rId3" imgW="5866667" imgH="4982270" progId="PBrush">
                  <p:embed/>
                </p:oleObj>
              </mc:Choice>
              <mc:Fallback>
                <p:oleObj name="Bitmap Image" r:id="rId3" imgW="5866667" imgH="4982270" progId="PBrus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361E74E-DE43-4644-8800-E4B69E2876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1375" y="94399"/>
                        <a:ext cx="640786" cy="4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2F4BD3F-5590-4D46-B709-C23976987F87}"/>
              </a:ext>
            </a:extLst>
          </p:cNvPr>
          <p:cNvSpPr/>
          <p:nvPr userDrawn="1"/>
        </p:nvSpPr>
        <p:spPr>
          <a:xfrm>
            <a:off x="544675" y="711643"/>
            <a:ext cx="7787562" cy="3428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6000">
                <a:schemeClr val="accent2">
                  <a:lumMod val="89000"/>
                </a:schemeClr>
              </a:gs>
              <a:gs pos="81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4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 /><Relationship Id="rId2" Type="http://schemas.openxmlformats.org/officeDocument/2006/relationships/slideLayout" Target="../slideLayouts/slideLayout1.xml" /><Relationship Id="rId1" Type="http://schemas.openxmlformats.org/officeDocument/2006/relationships/vmlDrawing" Target="../drawings/vmlDrawing2.vml" /><Relationship Id="rId4" Type="http://schemas.openxmlformats.org/officeDocument/2006/relationships/image" Target="../media/image1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60146509_Development_of_Arduino_Uno-Based_TCS3200_Color_Sensor_and_Its_Application_on_the_Determination_of_Rhodamine_B_Level_in_Syrup" TargetMode="External" /><Relationship Id="rId2" Type="http://schemas.openxmlformats.org/officeDocument/2006/relationships/hyperlink" Target="https://www.elecrow.com/wiki/index.php?title=TCS3200_Colour_Sensor_Module" TargetMode="External" /><Relationship Id="rId1" Type="http://schemas.openxmlformats.org/officeDocument/2006/relationships/slideLayout" Target="../slideLayouts/slideLayout12.xml" /><Relationship Id="rId5" Type="http://schemas.openxmlformats.org/officeDocument/2006/relationships/hyperlink" Target="https://www.researchgate.net/publication/340264241_Prediction_of_Nutrients_N_P_K_in_soil_using_Color_Sensor_TCS3200" TargetMode="External" /><Relationship Id="rId4" Type="http://schemas.openxmlformats.org/officeDocument/2006/relationships/hyperlink" Target="https://www.researchgate.net/publication/341161348_Design_and_Development_of_Product_Sorter_Using_TSC3200_Color_Sensor" TargetMode="Externa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94D0-3364-4673-8F5C-47C11B11F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218"/>
            <a:ext cx="7772400" cy="789709"/>
          </a:xfrm>
        </p:spPr>
        <p:txBody>
          <a:bodyPr>
            <a:noAutofit/>
          </a:bodyPr>
          <a:lstStyle/>
          <a:p>
            <a:r>
              <a:rPr lang="en-US" sz="3600" b="1" dirty="0"/>
              <a:t>Automatic Clothes Segregator.</a:t>
            </a:r>
            <a:endParaRPr lang="en-IN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AA2ED7E-2088-4BCF-8FAC-96897C7D3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A53BCFD-A68A-4F7A-A4FB-DDFB76E7FF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483546"/>
              </p:ext>
            </p:extLst>
          </p:nvPr>
        </p:nvGraphicFramePr>
        <p:xfrm>
          <a:off x="68264" y="80860"/>
          <a:ext cx="1149595" cy="1024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Bitmap Image" r:id="rId3" imgW="5866667" imgH="4982270" progId="PBrush">
                  <p:embed/>
                </p:oleObj>
              </mc:Choice>
              <mc:Fallback>
                <p:oleObj name="Bitmap Image" r:id="rId3" imgW="5866667" imgH="498227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A53BCFD-A68A-4F7A-A4FB-DDFB76E7F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4" y="80860"/>
                        <a:ext cx="1149595" cy="1024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D5342E17-A386-44A3-8C4B-B0B34C266A09}"/>
              </a:ext>
            </a:extLst>
          </p:cNvPr>
          <p:cNvGrpSpPr/>
          <p:nvPr/>
        </p:nvGrpSpPr>
        <p:grpSpPr>
          <a:xfrm>
            <a:off x="864704" y="2393260"/>
            <a:ext cx="7593496" cy="1595231"/>
            <a:chOff x="1053547" y="3081130"/>
            <a:chExt cx="7166113" cy="18784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4CFA2E-1F32-424A-B450-7680CFF81E26}"/>
                </a:ext>
              </a:extLst>
            </p:cNvPr>
            <p:cNvSpPr/>
            <p:nvPr/>
          </p:nvSpPr>
          <p:spPr>
            <a:xfrm>
              <a:off x="1053547" y="3081130"/>
              <a:ext cx="7166113" cy="626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0AA83A-AFA7-455C-AB2C-6DF2B14B642E}"/>
                </a:ext>
              </a:extLst>
            </p:cNvPr>
            <p:cNvSpPr/>
            <p:nvPr/>
          </p:nvSpPr>
          <p:spPr>
            <a:xfrm>
              <a:off x="1053547" y="3717086"/>
              <a:ext cx="7166113" cy="626166"/>
            </a:xfrm>
            <a:prstGeom prst="rect">
              <a:avLst/>
            </a:prstGeom>
            <a:gradFill>
              <a:gsLst>
                <a:gs pos="0">
                  <a:schemeClr val="accent5">
                    <a:lumMod val="40000"/>
                    <a:lumOff val="60000"/>
                  </a:schemeClr>
                </a:gs>
                <a:gs pos="38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F4E6BE-D67B-4C71-909F-6EB306C3561A}"/>
                </a:ext>
              </a:extLst>
            </p:cNvPr>
            <p:cNvSpPr/>
            <p:nvPr/>
          </p:nvSpPr>
          <p:spPr>
            <a:xfrm>
              <a:off x="1053547" y="4333462"/>
              <a:ext cx="7166113" cy="6261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effectLst/>
                  <a:latin typeface="Calibri "/>
                  <a:ea typeface="SimSun" panose="02010600030101010101" pitchFamily="2" charset="-122"/>
                  <a:cs typeface="SimSun" panose="02010600030101010101" pitchFamily="2" charset="-122"/>
                </a:rPr>
                <a:t>ELECTRONICS &amp; TELECOMMUNICATION ENGINEERING</a:t>
              </a:r>
              <a:endParaRPr lang="en-IN" sz="1800" dirty="0">
                <a:effectLst/>
                <a:latin typeface="Calibri "/>
                <a:ea typeface="SimSun" panose="02010600030101010101" pitchFamily="2" charset="-122"/>
                <a:cs typeface="SimSun" panose="02010600030101010101" pitchFamily="2" charset="-122"/>
              </a:endParaRPr>
            </a:p>
            <a:p>
              <a:pPr algn="ctr"/>
              <a:endParaRPr lang="en-IN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C62C08B-E0FB-45F7-BC83-E82438ED187E}"/>
              </a:ext>
            </a:extLst>
          </p:cNvPr>
          <p:cNvSpPr/>
          <p:nvPr/>
        </p:nvSpPr>
        <p:spPr>
          <a:xfrm>
            <a:off x="0" y="4852781"/>
            <a:ext cx="9144000" cy="29071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Pimpri Chinchwad College of Engineering , Pune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59825" y="2477193"/>
            <a:ext cx="33500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Guide </a:t>
            </a:r>
            <a:r>
              <a:rPr lang="en-US" dirty="0" err="1">
                <a:solidFill>
                  <a:srgbClr val="00B0F0"/>
                </a:solidFill>
              </a:rPr>
              <a:t>Name:Dr</a:t>
            </a:r>
            <a:r>
              <a:rPr lang="en-US" dirty="0">
                <a:solidFill>
                  <a:srgbClr val="00B0F0"/>
                </a:solidFill>
              </a:rPr>
              <a:t>. </a:t>
            </a:r>
            <a:r>
              <a:rPr lang="en-US" dirty="0" err="1">
                <a:solidFill>
                  <a:srgbClr val="00B0F0"/>
                </a:solidFill>
              </a:rPr>
              <a:t>Rashmi</a:t>
            </a:r>
            <a:r>
              <a:rPr lang="en-US" dirty="0">
                <a:solidFill>
                  <a:srgbClr val="00B0F0"/>
                </a:solidFill>
              </a:rPr>
              <a:t> V. </a:t>
            </a:r>
            <a:r>
              <a:rPr lang="en-US" dirty="0" err="1">
                <a:solidFill>
                  <a:srgbClr val="00B0F0"/>
                </a:solidFill>
              </a:rPr>
              <a:t>Patil</a:t>
            </a:r>
            <a:endParaRPr lang="en-US" dirty="0">
              <a:solidFill>
                <a:srgbClr val="00B0F0"/>
              </a:solidFill>
            </a:endParaRPr>
          </a:p>
          <a:p>
            <a:pPr algn="ctr"/>
            <a:r>
              <a:rPr lang="en-US" dirty="0">
                <a:solidFill>
                  <a:srgbClr val="00B0F0"/>
                </a:solidFill>
              </a:rPr>
              <a:t>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5172" y="3017520"/>
            <a:ext cx="1172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PBL V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64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rgbClr val="000000"/>
                </a:solidFill>
                <a:latin typeface="Proxima Nova Semibold"/>
                <a:sym typeface="Proxima Nova Semibold"/>
              </a:rPr>
              <a:t>CAD Design 3D View</a:t>
            </a:r>
            <a:endParaRPr lang="en-IN" dirty="0"/>
          </a:p>
        </p:txBody>
      </p:sp>
      <p:pic>
        <p:nvPicPr>
          <p:cNvPr id="17410" name="Picture 2" descr="C:\Users\Guesr Account\Downloads\WhatsApp Image 2023-10-28 at 1.39.50 PM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24183" y="847725"/>
            <a:ext cx="3127360" cy="36306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Software and Hardware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675" y="847065"/>
            <a:ext cx="7886700" cy="39406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Software Requirements: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Proteus</a:t>
            </a:r>
            <a:endParaRPr lang="en-IN" dirty="0"/>
          </a:p>
          <a:p>
            <a:pPr lvl="0">
              <a:buFont typeface="+mj-lt"/>
              <a:buAutoNum type="arabicPeriod"/>
            </a:pPr>
            <a:r>
              <a:rPr lang="en-US" dirty="0" err="1"/>
              <a:t>Arduino</a:t>
            </a:r>
            <a:r>
              <a:rPr lang="en-US" dirty="0"/>
              <a:t> IDE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CAD</a:t>
            </a:r>
          </a:p>
          <a:p>
            <a:pPr lvl="0">
              <a:buFont typeface="+mj-lt"/>
              <a:buAutoNum type="arabicPeriod"/>
            </a:pPr>
            <a:r>
              <a:rPr lang="en-US" dirty="0" err="1"/>
              <a:t>EasyEDA</a:t>
            </a:r>
            <a:r>
              <a:rPr lang="en-US" dirty="0"/>
              <a:t> V4.7.4</a:t>
            </a:r>
          </a:p>
          <a:p>
            <a:pPr marL="114300" lvl="0" indent="0">
              <a:buNone/>
            </a:pPr>
            <a:endParaRPr lang="en-US" dirty="0"/>
          </a:p>
          <a:p>
            <a:r>
              <a:rPr lang="en-IN" b="1" dirty="0"/>
              <a:t>Hardware Requirements</a:t>
            </a:r>
          </a:p>
          <a:p>
            <a:pPr>
              <a:buFont typeface="+mj-lt"/>
              <a:buAutoNum type="arabicPeriod"/>
            </a:pPr>
            <a:r>
              <a:rPr lang="en-US" dirty="0"/>
              <a:t>SG 90 Servo motor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US" dirty="0"/>
              <a:t>Power Jack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US" dirty="0"/>
              <a:t>Switch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err="1"/>
              <a:t>Nano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US" dirty="0"/>
              <a:t>TCS3200 Color Sensor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US" dirty="0"/>
              <a:t>Foam Board (2ft * 2ft)</a:t>
            </a:r>
            <a:endParaRPr lang="en-IN" dirty="0"/>
          </a:p>
          <a:p>
            <a:pPr>
              <a:buNone/>
            </a:pPr>
            <a:endParaRPr lang="en-IN" b="1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Font typeface="+mj-lt"/>
              <a:buAutoNum type="arabicPeriod"/>
            </a:pPr>
            <a:r>
              <a:rPr lang="en-US" dirty="0"/>
              <a:t>Color Preservation: Preventing color fading and bleeding in clothes helps maintain the quality and appearance of garments over time, ensuring customer satisfaction. </a:t>
            </a:r>
          </a:p>
          <a:p>
            <a:pPr lvl="0">
              <a:buFont typeface="+mj-lt"/>
              <a:buAutoNum type="arabicPeriod"/>
            </a:pPr>
            <a:endParaRPr lang="en-IN" dirty="0"/>
          </a:p>
          <a:p>
            <a:pPr lvl="0">
              <a:buFont typeface="+mj-lt"/>
              <a:buAutoNum type="arabicPeriod"/>
            </a:pPr>
            <a:r>
              <a:rPr lang="en-US" dirty="0"/>
              <a:t>Non-Invasive Sorting: TCS3200 sensors are non-contact and gentle on the clothes, avoiding any physical damage or contamination during the sorting process. </a:t>
            </a:r>
          </a:p>
          <a:p>
            <a:pPr lvl="0">
              <a:buFont typeface="+mj-lt"/>
              <a:buAutoNum type="arabicPeriod"/>
            </a:pPr>
            <a:endParaRPr lang="en-IN" dirty="0"/>
          </a:p>
          <a:p>
            <a:pPr lvl="0">
              <a:buFont typeface="+mj-lt"/>
              <a:buAutoNum type="arabicPeriod"/>
            </a:pPr>
            <a:r>
              <a:rPr lang="en-US" dirty="0"/>
              <a:t>High Accuracy: TCS3200 sensors are capable of accurate color detection, reducing the chances of misclassification and errors. </a:t>
            </a:r>
          </a:p>
          <a:p>
            <a:pPr lvl="0">
              <a:buFont typeface="+mj-lt"/>
              <a:buAutoNum type="arabicPeriod"/>
            </a:pPr>
            <a:endParaRPr lang="en-IN" dirty="0"/>
          </a:p>
          <a:p>
            <a:pPr lvl="0">
              <a:buFont typeface="+mj-lt"/>
              <a:buAutoNum type="arabicPeriod"/>
            </a:pPr>
            <a:r>
              <a:rPr lang="en-US" dirty="0"/>
              <a:t>Efficiency: Automating the sorting process with these sensors can significantly increase the speed and efficiency of garment sorting. </a:t>
            </a:r>
          </a:p>
          <a:p>
            <a:pPr lvl="0">
              <a:buFont typeface="+mj-lt"/>
              <a:buAutoNum type="arabicPeriod"/>
            </a:pPr>
            <a:endParaRPr lang="en-IN" dirty="0"/>
          </a:p>
          <a:p>
            <a:pPr lvl="0">
              <a:buFont typeface="+mj-lt"/>
              <a:buAutoNum type="arabicPeriod"/>
            </a:pPr>
            <a:r>
              <a:rPr lang="en-US" dirty="0"/>
              <a:t>Customization: You can easily customize the color detection thresholds and sorting criteria to meet specific needs, such as sorting clothes by shade or fabric type. </a:t>
            </a:r>
          </a:p>
          <a:p>
            <a:pPr lvl="0">
              <a:buFont typeface="+mj-lt"/>
              <a:buAutoNum type="arabicPeriod"/>
            </a:pPr>
            <a:endParaRPr lang="en-IN" dirty="0"/>
          </a:p>
          <a:p>
            <a:pPr lvl="0">
              <a:buFont typeface="+mj-lt"/>
              <a:buAutoNum type="arabicPeriod"/>
            </a:pPr>
            <a:r>
              <a:rPr lang="en-US" dirty="0"/>
              <a:t>Reduced Labor Costs: Automated sorting machines can reduce the need for manual sorting, saving on labor costs.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Font typeface="+mj-lt"/>
              <a:buAutoNum type="arabicPeriod"/>
            </a:pPr>
            <a:r>
              <a:rPr lang="en-US" dirty="0"/>
              <a:t>Limited Color Range: TCS3200 sensors may struggle to differentiate extremely similar shades, leading to misclassification.</a:t>
            </a:r>
          </a:p>
          <a:p>
            <a:pPr lvl="0">
              <a:buFont typeface="+mj-lt"/>
              <a:buAutoNum type="arabicPeriod"/>
            </a:pPr>
            <a:endParaRPr lang="en-IN" dirty="0"/>
          </a:p>
          <a:p>
            <a:pPr lvl="0">
              <a:buFont typeface="+mj-lt"/>
              <a:buAutoNum type="arabicPeriod"/>
            </a:pPr>
            <a:r>
              <a:rPr lang="en-US" dirty="0"/>
              <a:t>Light Sensitivity: Variations in ambient lighting can affect the sensor's accuracy. Controlled lighting may be required.</a:t>
            </a:r>
          </a:p>
          <a:p>
            <a:pPr lvl="0"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US" dirty="0"/>
              <a:t> Calibration Challenges: Accurate calibration is essential for precise color detection and requires ongoing maintenance.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US" dirty="0"/>
              <a:t> Environmental Factors: Dust and dirt can affect the sensor's performance, necessitating regular cleaning and maintenance.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US" dirty="0"/>
              <a:t> Material Compatibility: TCS3200 sensors work best with solid-colored or opaque materials. They may not be ideal for sorting transparent or highly reflective fabrics.</a:t>
            </a:r>
            <a:endParaRPr lang="en-IN" dirty="0"/>
          </a:p>
          <a:p>
            <a:pPr>
              <a:buNone/>
            </a:pPr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Limitations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Font typeface="+mj-lt"/>
              <a:buAutoNum type="arabicPeriod"/>
            </a:pPr>
            <a:r>
              <a:rPr lang="en-US" dirty="0"/>
              <a:t>Machine Learning Integration: Incorporating machine learning algorithms can enhance the accuracy of color detection, especially for subtle color variations. Deep learning models can be trained to recognize a wider range of colors and patterns. </a:t>
            </a:r>
          </a:p>
          <a:p>
            <a:pPr lvl="0">
              <a:buFont typeface="+mj-lt"/>
              <a:buAutoNum type="arabicPeriod"/>
            </a:pPr>
            <a:endParaRPr lang="en-IN" dirty="0"/>
          </a:p>
          <a:p>
            <a:pPr lvl="0">
              <a:buFont typeface="+mj-lt"/>
              <a:buAutoNum type="arabicPeriod"/>
            </a:pPr>
            <a:r>
              <a:rPr lang="en-US" dirty="0"/>
              <a:t>Multi-Sensor Fusion: Combining TCS3200 sensors with other sensor types, such as infrared sensors or computer vision systems, can improve overall garment sorting accuracy.</a:t>
            </a:r>
          </a:p>
          <a:p>
            <a:pPr lvl="0">
              <a:buFont typeface="+mj-lt"/>
              <a:buAutoNum type="arabicPeriod"/>
            </a:pPr>
            <a:endParaRPr lang="en-IN" dirty="0"/>
          </a:p>
          <a:p>
            <a:pPr lvl="0">
              <a:buFont typeface="+mj-lt"/>
              <a:buAutoNum type="arabicPeriod"/>
            </a:pPr>
            <a:r>
              <a:rPr lang="en-US" dirty="0"/>
              <a:t>Wearable Tech Integration: Future applications could involve integrating color detection technology into wearable devices, allowing users to check and sort their clothing with ease.</a:t>
            </a:r>
          </a:p>
          <a:p>
            <a:pPr lvl="0">
              <a:buFont typeface="+mj-lt"/>
              <a:buAutoNum type="arabicPeriod"/>
            </a:pPr>
            <a:endParaRPr lang="en-IN" dirty="0"/>
          </a:p>
          <a:p>
            <a:pPr lvl="0">
              <a:buFont typeface="+mj-lt"/>
              <a:buAutoNum type="arabicPeriod"/>
            </a:pPr>
            <a:r>
              <a:rPr lang="en-US" dirty="0"/>
              <a:t>Smart Home Integration: Integration with smart home systems can enable automated garment sorting and care instructions based on color, fabric type, and garment care labels.</a:t>
            </a:r>
            <a:endParaRPr lang="en-IN" dirty="0"/>
          </a:p>
          <a:p>
            <a:endParaRPr lang="en-IN" dirty="0"/>
          </a:p>
          <a:p>
            <a:pPr lvl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rgbClr val="000000"/>
                </a:solidFill>
                <a:latin typeface="Proxima Nova Semibold"/>
                <a:sym typeface="Proxima Nova Semibold"/>
              </a:rPr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+mj-lt"/>
              <a:buAutoNum type="arabicPeriod"/>
            </a:pPr>
            <a:r>
              <a:rPr lang="en-US" dirty="0"/>
              <a:t>In washing machines to reduce human effort.</a:t>
            </a:r>
            <a:endParaRPr lang="en-IN" dirty="0"/>
          </a:p>
          <a:p>
            <a:pPr lvl="0">
              <a:buFont typeface="+mj-lt"/>
              <a:buAutoNum type="arabicPeriod"/>
            </a:pPr>
            <a:r>
              <a:rPr lang="en-US" dirty="0"/>
              <a:t>Laundry industry.</a:t>
            </a:r>
            <a:endParaRPr lang="en-IN" dirty="0"/>
          </a:p>
          <a:p>
            <a:pPr lvl="0">
              <a:buFont typeface="+mj-lt"/>
              <a:buAutoNum type="arabicPeriod"/>
            </a:pPr>
            <a:r>
              <a:rPr lang="en-US" dirty="0"/>
              <a:t>In industries based on color sorting.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US" dirty="0"/>
              <a:t>In textile recycling industry.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implemented the Automatic Clothes Segregator project using TCS3200 Color Sensor ,</a:t>
            </a:r>
            <a:r>
              <a:rPr lang="en-US" dirty="0" err="1"/>
              <a:t>Arduino</a:t>
            </a:r>
            <a:r>
              <a:rPr lang="en-US" dirty="0"/>
              <a:t> Nano and SG 90 Servo motors.</a:t>
            </a:r>
          </a:p>
          <a:p>
            <a:r>
              <a:rPr lang="en-US" dirty="0"/>
              <a:t>Designed the circuit using online software </a:t>
            </a:r>
            <a:r>
              <a:rPr lang="en-US" dirty="0" err="1"/>
              <a:t>EasyEDA</a:t>
            </a:r>
            <a:r>
              <a:rPr lang="en-US" dirty="0"/>
              <a:t> V4.7.4 and Proteus and learned its minor details.</a:t>
            </a:r>
          </a:p>
          <a:p>
            <a:r>
              <a:rPr lang="en-US" dirty="0"/>
              <a:t>Designed the body of project using CAD software and implemented it using foam board and card board material.</a:t>
            </a:r>
          </a:p>
          <a:p>
            <a:r>
              <a:rPr lang="en-US" dirty="0"/>
              <a:t>We studied and re-engineered the process of sorting objects based on color and tried to implemented it in the laundry, textile manufacturing industry and recycling industry.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>
              <a:buFont typeface="+mj-lt"/>
              <a:buAutoNum type="arabicPeriod"/>
            </a:pPr>
            <a:r>
              <a:rPr lang="en-US" u="sng" dirty="0">
                <a:hlinkClick r:id="rId2"/>
              </a:rPr>
              <a:t>https://www.elecrow.com/wiki/index.php?title=TCS3200_Colour_Sensor_Module#:~:text=TCS3200%20converts%20the%20intensity%20of,is%20available%20in%20single%20line</a:t>
            </a:r>
            <a:r>
              <a:rPr lang="en-US" dirty="0"/>
              <a:t> </a:t>
            </a:r>
          </a:p>
          <a:p>
            <a:pPr lvl="0">
              <a:buFont typeface="+mj-lt"/>
              <a:buAutoNum type="arabicPeriod"/>
            </a:pPr>
            <a:endParaRPr lang="en-IN" dirty="0"/>
          </a:p>
          <a:p>
            <a:pPr lvl="0">
              <a:buFont typeface="+mj-lt"/>
              <a:buAutoNum type="arabicPeriod"/>
            </a:pPr>
            <a:r>
              <a:rPr lang="en-US" u="sng" dirty="0">
                <a:hlinkClick r:id="rId3"/>
              </a:rPr>
              <a:t>https://www.researchgate.net/publication/360146509_Development_of_Arduino_Uno-Based_TCS3200_Color_Sensor_and_Its_Application_on_the_Determination_of_Rhodamine_B_Level_in_Syrup</a:t>
            </a:r>
            <a:r>
              <a:rPr lang="en-US" dirty="0"/>
              <a:t> </a:t>
            </a:r>
          </a:p>
          <a:p>
            <a:pPr lvl="0">
              <a:buFont typeface="+mj-lt"/>
              <a:buAutoNum type="arabicPeriod"/>
            </a:pPr>
            <a:endParaRPr lang="en-IN" dirty="0"/>
          </a:p>
          <a:p>
            <a:pPr lvl="0">
              <a:buFont typeface="+mj-lt"/>
              <a:buAutoNum type="arabicPeriod"/>
            </a:pPr>
            <a:r>
              <a:rPr lang="en-US" u="sng" dirty="0">
                <a:hlinkClick r:id="rId4"/>
              </a:rPr>
              <a:t>https://www.researchgate.net/publication/341161348_Design_and_Development_of_Product_Sorter_Using_TSC3200_Color_Sensor</a:t>
            </a:r>
            <a:r>
              <a:rPr lang="en-US" dirty="0"/>
              <a:t> </a:t>
            </a:r>
          </a:p>
          <a:p>
            <a:pPr lvl="0">
              <a:buFont typeface="+mj-lt"/>
              <a:buAutoNum type="arabicPeriod"/>
            </a:pPr>
            <a:endParaRPr lang="en-IN" dirty="0"/>
          </a:p>
          <a:p>
            <a:pPr lvl="0">
              <a:buFont typeface="+mj-lt"/>
              <a:buAutoNum type="arabicPeriod"/>
            </a:pPr>
            <a:r>
              <a:rPr lang="en-US" u="sng" dirty="0">
                <a:hlinkClick r:id="rId5"/>
              </a:rPr>
              <a:t>https://www.researchgate.net/publication/340264241_Prediction_of_Nutrients_N_P_K_in_soil_using_Color_Sensor_TCS3200</a:t>
            </a:r>
            <a:endParaRPr lang="en-IN" dirty="0"/>
          </a:p>
          <a:p>
            <a:pPr marL="11430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Guesr Account\Documents\Thank you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43695" y="1219181"/>
            <a:ext cx="3501736" cy="2804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TEAM MEMBERS</a:t>
            </a:r>
            <a:endParaRPr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125195"/>
              </p:ext>
            </p:extLst>
          </p:nvPr>
        </p:nvGraphicFramePr>
        <p:xfrm>
          <a:off x="390696" y="1255225"/>
          <a:ext cx="8370919" cy="194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1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3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9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450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PRN</a:t>
                      </a:r>
                      <a:r>
                        <a:rPr lang="en-US" baseline="0" dirty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No.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Sanika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C.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Deshpande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121B1E042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TYETA42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Yash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S.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Dhond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121B1E044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TYETA44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Anuj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K.Gavhane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121B1E056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TYETA56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3AA0-880E-4720-B005-477859AE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rgbClr val="000000"/>
                </a:solidFill>
                <a:latin typeface="Proxima Nova Semibold"/>
                <a:sym typeface="Proxima Nova Semibold"/>
              </a:rPr>
              <a:t>CONTENT OF PROJECT</a:t>
            </a:r>
            <a:endParaRPr lang="en-IN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590204" y="881148"/>
          <a:ext cx="7755774" cy="3882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5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2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Sr.</a:t>
                      </a:r>
                      <a:r>
                        <a:rPr lang="en-US" sz="1200" baseline="0" dirty="0"/>
                        <a:t> No.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Content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Background</a:t>
                      </a:r>
                      <a:r>
                        <a:rPr lang="en-US" sz="1200" baseline="0" dirty="0"/>
                        <a:t> and Motivation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Objectives &amp; Reengineering</a:t>
                      </a:r>
                      <a:r>
                        <a:rPr lang="en-US" sz="1200" baseline="0" dirty="0"/>
                        <a:t> Concept used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Flow</a:t>
                      </a:r>
                      <a:r>
                        <a:rPr lang="en-US" sz="1200" baseline="0" dirty="0"/>
                        <a:t> Chart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Circuit Design &amp; Connections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2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dirty="0"/>
                        <a:t>CAD Design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2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Software</a:t>
                      </a:r>
                      <a:r>
                        <a:rPr lang="en-US" sz="1200" baseline="0" dirty="0"/>
                        <a:t> &amp; Hardware Requirements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2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Advantages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2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Limitations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2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Future Scope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2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Applications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2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Conclusion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72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Reference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65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INTRODUCTION TO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1" dirty="0"/>
              <a:t>Problem Statement</a:t>
            </a:r>
            <a:endParaRPr lang="en-IN" dirty="0"/>
          </a:p>
          <a:p>
            <a:r>
              <a:rPr lang="en-US" dirty="0"/>
              <a:t>Sorting clothes according to their color becomes a hassle every time we put them in a washer.</a:t>
            </a:r>
            <a:endParaRPr lang="en-IN" dirty="0"/>
          </a:p>
          <a:p>
            <a:r>
              <a:rPr lang="en-US" dirty="0"/>
              <a:t>By use of Automated Clothes Segregator, one can pile up all their clothes irrespective of their color and put them in the segregator instead of sorting them manually.</a:t>
            </a:r>
            <a:endParaRPr lang="en-IN" dirty="0"/>
          </a:p>
          <a:p>
            <a:r>
              <a:rPr lang="en-US" dirty="0"/>
              <a:t>This will save a lot of time and energy of people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Background and Motivation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1" dirty="0"/>
              <a:t>Need of Work / Reason for selection of this project:</a:t>
            </a:r>
            <a:endParaRPr lang="en-IN" dirty="0"/>
          </a:p>
          <a:p>
            <a:r>
              <a:rPr lang="en-US" dirty="0"/>
              <a:t>A lot of people waste time and energy on sorting clothes every time while using a washer. </a:t>
            </a:r>
            <a:endParaRPr lang="en-IN" dirty="0"/>
          </a:p>
          <a:p>
            <a:r>
              <a:rPr lang="en-US" dirty="0"/>
              <a:t>Issues like color fading, color bleeding occurs which stirs up unnecessary trouble. </a:t>
            </a:r>
            <a:endParaRPr lang="en-IN" dirty="0"/>
          </a:p>
          <a:p>
            <a:r>
              <a:rPr lang="en-US" dirty="0"/>
              <a:t>Along with this, need to separately wash white or colored clothes which leads to water and electricity wastage with manual labor.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" sz="2400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Objectives and Re-Engineering Concept Incepted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1" dirty="0"/>
              <a:t>Objectives:</a:t>
            </a:r>
            <a:endParaRPr lang="en-IN" dirty="0"/>
          </a:p>
          <a:p>
            <a:pPr lvl="0"/>
            <a:r>
              <a:rPr lang="en-US" dirty="0"/>
              <a:t>To sort clothes according to color.</a:t>
            </a:r>
            <a:endParaRPr lang="en-IN" dirty="0"/>
          </a:p>
          <a:p>
            <a:pPr lvl="0"/>
            <a:r>
              <a:rPr lang="en-US" dirty="0"/>
              <a:t>Design a fully automated system to sort clothes.</a:t>
            </a:r>
            <a:endParaRPr lang="en-IN" dirty="0"/>
          </a:p>
          <a:p>
            <a:pPr lvl="0"/>
            <a:r>
              <a:rPr lang="en-US" dirty="0"/>
              <a:t>Research about ways to implement it in normal washers/washing machines.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Reengineering Concept Incepted is</a:t>
            </a:r>
            <a:r>
              <a:rPr lang="en-US" dirty="0"/>
              <a:t>: </a:t>
            </a:r>
            <a:endParaRPr lang="en-IN" dirty="0"/>
          </a:p>
          <a:p>
            <a:r>
              <a:rPr lang="en-US" dirty="0"/>
              <a:t>The project re-engineers the garment sorting process by automating it using TCS3200 color sensors, reducing the need for manual labor and enhancing efficiency, accuracy, and garment care.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rgbClr val="000000"/>
                </a:solidFill>
                <a:latin typeface="Proxima Nova Semibold"/>
                <a:sym typeface="Proxima Nova Semibold"/>
              </a:rPr>
              <a:t>Flow Chart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294" y="847725"/>
            <a:ext cx="4089138" cy="36306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rgbClr val="000000"/>
                </a:solidFill>
                <a:latin typeface="Proxima Nova Semibold"/>
                <a:sym typeface="Proxima Nova Semibold"/>
              </a:rPr>
              <a:t>Circuit Design</a:t>
            </a:r>
            <a:endParaRPr lang="en-IN" dirty="0"/>
          </a:p>
        </p:txBody>
      </p:sp>
      <p:pic>
        <p:nvPicPr>
          <p:cNvPr id="6" name="Picture 2" descr="C:\Users\Guesr Account\Downloads\WhatsApp Image 2023-10-28 at 1.35.56 PM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5358" y="847725"/>
            <a:ext cx="6185009" cy="36306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rgbClr val="000000"/>
                </a:solidFill>
                <a:latin typeface="Proxima Nova Semibold"/>
                <a:sym typeface="Proxima Nova Semibold"/>
              </a:rPr>
              <a:t>Connections</a:t>
            </a:r>
            <a:endParaRPr lang="en-IN" dirty="0"/>
          </a:p>
        </p:txBody>
      </p:sp>
      <p:pic>
        <p:nvPicPr>
          <p:cNvPr id="4" name="Content Placeholder 3" descr="C:\Users\Guesr Account\Downloads\WhatsApp Image 2023-10-26 at 7.41.07 PM.jpe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05045" y="883578"/>
            <a:ext cx="4564185" cy="377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565</Words>
  <Application>Microsoft Office PowerPoint</Application>
  <PresentationFormat>On-screen Show (16:9)</PresentationFormat>
  <Paragraphs>141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Gameday</vt:lpstr>
      <vt:lpstr>Automatic Clothes Segregator.</vt:lpstr>
      <vt:lpstr>TEAM MEMBERS</vt:lpstr>
      <vt:lpstr>CONTENT OF PROJECT</vt:lpstr>
      <vt:lpstr>INTRODUCTION TO PROJECT</vt:lpstr>
      <vt:lpstr>Background and Motivation </vt:lpstr>
      <vt:lpstr>Objectives and Re-Engineering Concept Incepted</vt:lpstr>
      <vt:lpstr>Flow Chart</vt:lpstr>
      <vt:lpstr>Circuit Design</vt:lpstr>
      <vt:lpstr>Connections</vt:lpstr>
      <vt:lpstr>CAD Design 3D View</vt:lpstr>
      <vt:lpstr>Software and Hardware Requirements</vt:lpstr>
      <vt:lpstr>Advantages</vt:lpstr>
      <vt:lpstr>Limitations</vt:lpstr>
      <vt:lpstr>Future Scope</vt:lpstr>
      <vt:lpstr>Applications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Swati</dc:creator>
  <cp:lastModifiedBy>anujgavhane2003@gmail.com</cp:lastModifiedBy>
  <cp:revision>15</cp:revision>
  <dcterms:modified xsi:type="dcterms:W3CDTF">2023-10-29T13:28:17Z</dcterms:modified>
</cp:coreProperties>
</file>